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5143500" cx="9144000"/>
  <p:notesSz cx="6799250" cy="9929800"/>
  <p:embeddedFontLst>
    <p:embeddedFont>
      <p:font typeface="Robo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4" roundtripDataSignature="AMtx7mixReqUuPl9mc34N+/nVg13nSXT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 name="Google Shape;31;p1:notes"/>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 name="Google Shape;38;p2:notes"/>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 name="Google Shape;44;p3:notes"/>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4:notes"/>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97825" y="1405350"/>
            <a:ext cx="6594600" cy="20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3" name="Google Shape;13;p6"/>
          <p:cNvSpPr txBox="1"/>
          <p:nvPr>
            <p:ph idx="1" type="subTitle"/>
          </p:nvPr>
        </p:nvSpPr>
        <p:spPr>
          <a:xfrm>
            <a:off x="197825" y="2271038"/>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6"/>
          <p:cNvSpPr txBox="1"/>
          <p:nvPr>
            <p:ph idx="12" type="sldNum"/>
          </p:nvPr>
        </p:nvSpPr>
        <p:spPr>
          <a:xfrm>
            <a:off x="8585590" y="-62114"/>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u-HU"/>
              <a:t>‹#›</a:t>
            </a:fld>
            <a:endParaRPr/>
          </a:p>
        </p:txBody>
      </p:sp>
      <p:pic>
        <p:nvPicPr>
          <p:cNvPr id="15" name="Google Shape;15;p6"/>
          <p:cNvPicPr preferRelativeResize="0"/>
          <p:nvPr/>
        </p:nvPicPr>
        <p:blipFill rotWithShape="1">
          <a:blip r:embed="rId2">
            <a:alphaModFix/>
          </a:blip>
          <a:srcRect b="0" l="0" r="0" t="0"/>
          <a:stretch/>
        </p:blipFill>
        <p:spPr>
          <a:xfrm>
            <a:off x="197825" y="160400"/>
            <a:ext cx="3183800" cy="1040026"/>
          </a:xfrm>
          <a:prstGeom prst="rect">
            <a:avLst/>
          </a:prstGeom>
          <a:noFill/>
          <a:ln>
            <a:noFill/>
          </a:ln>
        </p:spPr>
      </p:pic>
      <p:sp>
        <p:nvSpPr>
          <p:cNvPr id="16" name="Google Shape;16;p6"/>
          <p:cNvSpPr/>
          <p:nvPr/>
        </p:nvSpPr>
        <p:spPr>
          <a:xfrm>
            <a:off x="0" y="4576850"/>
            <a:ext cx="1399200" cy="56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p6"/>
          <p:cNvPicPr preferRelativeResize="0"/>
          <p:nvPr/>
        </p:nvPicPr>
        <p:blipFill rotWithShape="1">
          <a:blip r:embed="rId3">
            <a:alphaModFix/>
          </a:blip>
          <a:srcRect b="0" l="0" r="0" t="0"/>
          <a:stretch/>
        </p:blipFill>
        <p:spPr>
          <a:xfrm>
            <a:off x="256149" y="4479675"/>
            <a:ext cx="1781125" cy="373975"/>
          </a:xfrm>
          <a:prstGeom prst="rect">
            <a:avLst/>
          </a:prstGeom>
          <a:noFill/>
          <a:ln>
            <a:noFill/>
          </a:ln>
        </p:spPr>
      </p:pic>
      <p:sp>
        <p:nvSpPr>
          <p:cNvPr id="18" name="Google Shape;18;p6"/>
          <p:cNvSpPr/>
          <p:nvPr/>
        </p:nvSpPr>
        <p:spPr>
          <a:xfrm>
            <a:off x="8595425" y="0"/>
            <a:ext cx="548700" cy="68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6"/>
          <p:cNvPicPr preferRelativeResize="0"/>
          <p:nvPr/>
        </p:nvPicPr>
        <p:blipFill rotWithShape="1">
          <a:blip r:embed="rId4">
            <a:alphaModFix/>
          </a:blip>
          <a:srcRect b="0" l="0" r="10777" t="0"/>
          <a:stretch/>
        </p:blipFill>
        <p:spPr>
          <a:xfrm>
            <a:off x="6622100" y="0"/>
            <a:ext cx="2521900" cy="4722550"/>
          </a:xfrm>
          <a:prstGeom prst="rect">
            <a:avLst/>
          </a:prstGeom>
          <a:noFill/>
          <a:ln>
            <a:noFill/>
          </a:ln>
        </p:spPr>
      </p:pic>
      <p:sp>
        <p:nvSpPr>
          <p:cNvPr id="20" name="Google Shape;20;p6"/>
          <p:cNvSpPr txBox="1"/>
          <p:nvPr/>
        </p:nvSpPr>
        <p:spPr>
          <a:xfrm>
            <a:off x="2085875" y="4413200"/>
            <a:ext cx="5435400" cy="61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50"/>
              <a:buFont typeface="Arial"/>
              <a:buNone/>
            </a:pPr>
            <a:r>
              <a:rPr b="0" i="0" lang="hu-HU" sz="850" u="none" cap="none" strike="noStrike">
                <a:solidFill>
                  <a:srgbClr val="666666"/>
                </a:solidFill>
                <a:latin typeface="Arial"/>
                <a:ea typeface="Arial"/>
                <a:cs typeface="Arial"/>
                <a:sym typeface="Arial"/>
              </a:rPr>
              <a:t>Views and opinions expressed are those of the author(s) only and do not necessarily reflect those of the European Union or the European Commission. Neither the EU nor the EC can be held responsible for them.</a:t>
            </a:r>
            <a:endParaRPr b="0" i="0" sz="850" u="none" cap="none" strike="noStrike">
              <a:solidFill>
                <a:srgbClr val="666666"/>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50"/>
              <a:buFont typeface="Arial"/>
              <a:buNone/>
            </a:pPr>
            <a:r>
              <a:t/>
            </a:r>
            <a:endParaRPr b="0" i="0" sz="850" u="none" cap="none" strike="noStrike">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7"/>
          <p:cNvSpPr txBox="1"/>
          <p:nvPr>
            <p:ph type="title"/>
          </p:nvPr>
        </p:nvSpPr>
        <p:spPr>
          <a:xfrm>
            <a:off x="100675" y="529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7"/>
          <p:cNvSpPr txBox="1"/>
          <p:nvPr>
            <p:ph idx="12" type="sldNum"/>
          </p:nvPr>
        </p:nvSpPr>
        <p:spPr>
          <a:xfrm>
            <a:off x="8585590" y="-62114"/>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8"/>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8"/>
          <p:cNvSpPr txBox="1"/>
          <p:nvPr>
            <p:ph type="title"/>
          </p:nvPr>
        </p:nvSpPr>
        <p:spPr>
          <a:xfrm>
            <a:off x="0" y="2092813"/>
            <a:ext cx="91440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8"/>
          <p:cNvSpPr txBox="1"/>
          <p:nvPr>
            <p:ph idx="12" type="sldNum"/>
          </p:nvPr>
        </p:nvSpPr>
        <p:spPr>
          <a:xfrm>
            <a:off x="8585590" y="-62114"/>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u-HU"/>
              <a:t>‹#›</a:t>
            </a:fld>
            <a:endParaRPr/>
          </a:p>
        </p:txBody>
      </p:sp>
      <p:pic>
        <p:nvPicPr>
          <p:cNvPr id="28" name="Google Shape;28;p8"/>
          <p:cNvPicPr preferRelativeResize="0"/>
          <p:nvPr/>
        </p:nvPicPr>
        <p:blipFill rotWithShape="1">
          <a:blip r:embed="rId2">
            <a:alphaModFix/>
          </a:blip>
          <a:srcRect b="0" l="0" r="0" t="0"/>
          <a:stretch/>
        </p:blipFill>
        <p:spPr>
          <a:xfrm>
            <a:off x="103825" y="4695950"/>
            <a:ext cx="1091400" cy="35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100675" y="529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1E4D"/>
              </a:buClr>
              <a:buSzPts val="2800"/>
              <a:buFont typeface="Arial"/>
              <a:buNone/>
              <a:defRPr b="0" i="0" sz="2800" u="none" cap="none" strike="noStrike">
                <a:solidFill>
                  <a:srgbClr val="001E4D"/>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215250" y="712663"/>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rgbClr val="434343"/>
              </a:buClr>
              <a:buSzPts val="1600"/>
              <a:buFont typeface="Arial"/>
              <a:buChar char="●"/>
              <a:defRPr b="0" i="0" sz="1600" u="none" cap="none" strike="noStrike">
                <a:solidFill>
                  <a:srgbClr val="434343"/>
                </a:solidFill>
                <a:latin typeface="Arial"/>
                <a:ea typeface="Arial"/>
                <a:cs typeface="Arial"/>
                <a:sym typeface="Arial"/>
              </a:defRPr>
            </a:lvl1pPr>
            <a:lvl2pPr indent="-317500" lvl="1" marL="9144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2pPr>
            <a:lvl3pPr indent="-317500" lvl="2" marL="13716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3pPr>
            <a:lvl4pPr indent="-317500" lvl="3" marL="18288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4pPr>
            <a:lvl5pPr indent="-317500" lvl="4" marL="22860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5pPr>
            <a:lvl6pPr indent="-317500" lvl="5" marL="27432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6pPr>
            <a:lvl7pPr indent="-317500" lvl="6" marL="32004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7pPr>
            <a:lvl8pPr indent="-317500" lvl="7" marL="36576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8pPr>
            <a:lvl9pPr indent="-317500" lvl="8" marL="4114800" marR="0" rtl="0" algn="l">
              <a:lnSpc>
                <a:spcPct val="115000"/>
              </a:lnSpc>
              <a:spcBef>
                <a:spcPts val="0"/>
              </a:spcBef>
              <a:spcAft>
                <a:spcPts val="0"/>
              </a:spcAft>
              <a:buClr>
                <a:srgbClr val="434343"/>
              </a:buClr>
              <a:buSzPts val="1400"/>
              <a:buFont typeface="Arial"/>
              <a:buChar char="■"/>
              <a:defRPr b="0" i="0" sz="1400" u="none" cap="none" strike="noStrike">
                <a:solidFill>
                  <a:srgbClr val="434343"/>
                </a:solidFill>
                <a:latin typeface="Arial"/>
                <a:ea typeface="Arial"/>
                <a:cs typeface="Arial"/>
                <a:sym typeface="Arial"/>
              </a:defRPr>
            </a:lvl9pPr>
          </a:lstStyle>
          <a:p/>
        </p:txBody>
      </p:sp>
      <p:sp>
        <p:nvSpPr>
          <p:cNvPr id="8" name="Google Shape;8;p5"/>
          <p:cNvSpPr txBox="1"/>
          <p:nvPr>
            <p:ph idx="12" type="sldNum"/>
          </p:nvPr>
        </p:nvSpPr>
        <p:spPr>
          <a:xfrm>
            <a:off x="8585590" y="-62114"/>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u-HU"/>
              <a:t>‹#›</a:t>
            </a:fld>
            <a:endParaRPr/>
          </a:p>
        </p:txBody>
      </p:sp>
      <p:pic>
        <p:nvPicPr>
          <p:cNvPr id="9" name="Google Shape;9;p5"/>
          <p:cNvPicPr preferRelativeResize="0"/>
          <p:nvPr/>
        </p:nvPicPr>
        <p:blipFill rotWithShape="1">
          <a:blip r:embed="rId1">
            <a:alphaModFix/>
          </a:blip>
          <a:srcRect b="0" l="0" r="0" t="0"/>
          <a:stretch/>
        </p:blipFill>
        <p:spPr>
          <a:xfrm>
            <a:off x="100675" y="4703175"/>
            <a:ext cx="1083075" cy="353801"/>
          </a:xfrm>
          <a:prstGeom prst="rect">
            <a:avLst/>
          </a:prstGeom>
          <a:noFill/>
          <a:ln>
            <a:noFill/>
          </a:ln>
        </p:spPr>
      </p:pic>
      <p:pic>
        <p:nvPicPr>
          <p:cNvPr id="10" name="Google Shape;10;p5"/>
          <p:cNvPicPr preferRelativeResize="0"/>
          <p:nvPr/>
        </p:nvPicPr>
        <p:blipFill rotWithShape="1">
          <a:blip r:embed="rId2">
            <a:alphaModFix amt="20000"/>
          </a:blip>
          <a:srcRect b="0" l="0" r="35654" t="35790"/>
          <a:stretch/>
        </p:blipFill>
        <p:spPr>
          <a:xfrm>
            <a:off x="8681325" y="0"/>
            <a:ext cx="462676" cy="467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coop4cbd.eu/" TargetMode="External"/><Relationship Id="rId4" Type="http://schemas.openxmlformats.org/officeDocument/2006/relationships/image" Target="../media/image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
          <p:cNvSpPr txBox="1"/>
          <p:nvPr>
            <p:ph type="ctrTitle"/>
          </p:nvPr>
        </p:nvSpPr>
        <p:spPr>
          <a:xfrm>
            <a:off x="217248" y="1391240"/>
            <a:ext cx="6449472" cy="148643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hu-HU" sz="2400">
                <a:solidFill>
                  <a:srgbClr val="0042B7"/>
                </a:solidFill>
              </a:rPr>
              <a:t>Capacity Building Workshop</a:t>
            </a:r>
            <a:r>
              <a:rPr lang="hu-HU" sz="2400">
                <a:solidFill>
                  <a:srgbClr val="0070C0"/>
                </a:solidFill>
              </a:rPr>
              <a:t> </a:t>
            </a:r>
            <a:r>
              <a:rPr lang="hu-HU" sz="2400">
                <a:solidFill>
                  <a:srgbClr val="38B5A8"/>
                </a:solidFill>
              </a:rPr>
              <a:t>for Hungarian, Romanian and Polish experts and negotiators</a:t>
            </a:r>
            <a:endParaRPr sz="2400">
              <a:solidFill>
                <a:srgbClr val="38B5A8"/>
              </a:solidFill>
            </a:endParaRPr>
          </a:p>
        </p:txBody>
      </p:sp>
      <p:sp>
        <p:nvSpPr>
          <p:cNvPr id="34" name="Google Shape;34;p1"/>
          <p:cNvSpPr txBox="1"/>
          <p:nvPr>
            <p:ph idx="1" type="subTitle"/>
          </p:nvPr>
        </p:nvSpPr>
        <p:spPr>
          <a:xfrm>
            <a:off x="3142792" y="2560137"/>
            <a:ext cx="2858416" cy="635068"/>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b="1" lang="hu-HU" sz="2800">
                <a:solidFill>
                  <a:srgbClr val="0042B7"/>
                </a:solidFill>
              </a:rPr>
              <a:t>WELCOME</a:t>
            </a:r>
            <a:endParaRPr b="1" sz="2800">
              <a:solidFill>
                <a:srgbClr val="0042B7"/>
              </a:solidFill>
            </a:endParaRPr>
          </a:p>
        </p:txBody>
      </p:sp>
      <p:sp>
        <p:nvSpPr>
          <p:cNvPr id="35" name="Google Shape;35;p1"/>
          <p:cNvSpPr txBox="1"/>
          <p:nvPr>
            <p:ph idx="1" type="subTitle"/>
          </p:nvPr>
        </p:nvSpPr>
        <p:spPr>
          <a:xfrm>
            <a:off x="389048" y="3366134"/>
            <a:ext cx="8520600" cy="902129"/>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SzPct val="107526"/>
              <a:buNone/>
            </a:pPr>
            <a:r>
              <a:rPr b="1" lang="hu-HU" sz="2400"/>
              <a:t>Kinga ÖLLERER</a:t>
            </a:r>
            <a:endParaRPr/>
          </a:p>
          <a:p>
            <a:pPr indent="0" lvl="0" marL="0" rtl="0" algn="l">
              <a:lnSpc>
                <a:spcPct val="100000"/>
              </a:lnSpc>
              <a:spcBef>
                <a:spcPts val="600"/>
              </a:spcBef>
              <a:spcAft>
                <a:spcPts val="0"/>
              </a:spcAft>
              <a:buSzPct val="161290"/>
              <a:buNone/>
            </a:pPr>
            <a:r>
              <a:rPr lang="hu-HU" sz="1600"/>
              <a:t>Centre for Ecological Research (Hungary)</a:t>
            </a:r>
            <a:endParaRPr sz="1600"/>
          </a:p>
          <a:p>
            <a:pPr indent="0" lvl="0" marL="0" rtl="0" algn="l">
              <a:lnSpc>
                <a:spcPct val="100000"/>
              </a:lnSpc>
              <a:spcBef>
                <a:spcPts val="600"/>
              </a:spcBef>
              <a:spcAft>
                <a:spcPts val="0"/>
              </a:spcAft>
              <a:buSzPct val="161290"/>
              <a:buNone/>
            </a:pPr>
            <a:r>
              <a:rPr lang="hu-HU" sz="1600"/>
              <a:t>CBD Informal Advisory Group on Technical and Scientific Cooperation</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2"/>
          <p:cNvPicPr preferRelativeResize="0"/>
          <p:nvPr/>
        </p:nvPicPr>
        <p:blipFill rotWithShape="1">
          <a:blip r:embed="rId3">
            <a:alphaModFix/>
          </a:blip>
          <a:srcRect b="0" l="0" r="0" t="0"/>
          <a:stretch/>
        </p:blipFill>
        <p:spPr>
          <a:xfrm>
            <a:off x="85371" y="640040"/>
            <a:ext cx="8973257" cy="3863420"/>
          </a:xfrm>
          <a:prstGeom prst="rect">
            <a:avLst/>
          </a:prstGeom>
          <a:noFill/>
          <a:ln>
            <a:noFill/>
          </a:ln>
        </p:spPr>
      </p:pic>
      <p:sp>
        <p:nvSpPr>
          <p:cNvPr id="41" name="Google Shape;41;p2"/>
          <p:cNvSpPr txBox="1"/>
          <p:nvPr/>
        </p:nvSpPr>
        <p:spPr>
          <a:xfrm>
            <a:off x="221876" y="199097"/>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70C0"/>
                </a:solidFill>
                <a:latin typeface="Arial"/>
                <a:ea typeface="Arial"/>
                <a:cs typeface="Arial"/>
                <a:sym typeface="Arial"/>
              </a:rPr>
              <a:t>https://coop4cbd.eu/training-corner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nvSpPr>
        <p:spPr>
          <a:xfrm>
            <a:off x="3790260" y="2254348"/>
            <a:ext cx="5029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0070C0"/>
                </a:solidFill>
                <a:latin typeface="arial"/>
                <a:ea typeface="arial"/>
                <a:cs typeface="arial"/>
                <a:sym typeface="arial"/>
              </a:rPr>
              <a:t>Promoting CBD activities in Central and Eastern Europe: challenges and the way forward</a:t>
            </a:r>
            <a:endParaRPr b="1" i="0" sz="14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0070C0"/>
                </a:solidFill>
                <a:latin typeface="arial"/>
                <a:ea typeface="arial"/>
                <a:cs typeface="arial"/>
                <a:sym typeface="arial"/>
              </a:rPr>
              <a:t>1.5 hour workshop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0070C0"/>
                </a:solidFill>
                <a:latin typeface="arial"/>
                <a:ea typeface="arial"/>
                <a:cs typeface="arial"/>
                <a:sym typeface="arial"/>
              </a:rPr>
              <a:t>Claire Brown (UNEP</a:t>
            </a:r>
            <a:r>
              <a:rPr b="0" i="0" lang="hu-HU" sz="1400" u="none" cap="none" strike="noStrike">
                <a:solidFill>
                  <a:srgbClr val="0070C0"/>
                </a:solidFill>
                <a:latin typeface="Arial"/>
                <a:ea typeface="Arial"/>
                <a:cs typeface="Arial"/>
                <a:sym typeface="Arial"/>
              </a:rPr>
              <a:t>–</a:t>
            </a:r>
            <a:r>
              <a:rPr b="1" i="0" lang="hu-HU" sz="1400" u="none" cap="none" strike="noStrike">
                <a:solidFill>
                  <a:srgbClr val="0070C0"/>
                </a:solidFill>
                <a:latin typeface="arial"/>
                <a:ea typeface="arial"/>
                <a:cs typeface="arial"/>
                <a:sym typeface="arial"/>
              </a:rPr>
              <a:t>WCMC), Grégoire Dubois (EC</a:t>
            </a:r>
            <a:r>
              <a:rPr b="0" i="0" lang="hu-HU" sz="1400" u="none" cap="none" strike="noStrike">
                <a:solidFill>
                  <a:srgbClr val="0070C0"/>
                </a:solidFill>
                <a:latin typeface="Arial"/>
                <a:ea typeface="Arial"/>
                <a:cs typeface="Arial"/>
                <a:sym typeface="Arial"/>
              </a:rPr>
              <a:t>–</a:t>
            </a:r>
            <a:r>
              <a:rPr b="1" i="0" lang="hu-HU" sz="1400" u="none" cap="none" strike="noStrike">
                <a:solidFill>
                  <a:srgbClr val="0070C0"/>
                </a:solidFill>
                <a:latin typeface="arial"/>
                <a:ea typeface="arial"/>
                <a:cs typeface="arial"/>
                <a:sym typeface="arial"/>
              </a:rPr>
              <a:t>JRC)</a:t>
            </a:r>
            <a:endParaRPr b="1" i="0" sz="1400" u="none" cap="none" strike="noStrike">
              <a:solidFill>
                <a:srgbClr val="0070C0"/>
              </a:solidFill>
              <a:latin typeface="Arial"/>
              <a:ea typeface="Arial"/>
              <a:cs typeface="Arial"/>
              <a:sym typeface="Arial"/>
            </a:endParaRPr>
          </a:p>
        </p:txBody>
      </p:sp>
      <p:pic>
        <p:nvPicPr>
          <p:cNvPr id="47" name="Google Shape;47;p3"/>
          <p:cNvPicPr preferRelativeResize="0"/>
          <p:nvPr/>
        </p:nvPicPr>
        <p:blipFill rotWithShape="1">
          <a:blip r:embed="rId3">
            <a:alphaModFix/>
          </a:blip>
          <a:srcRect b="16124" l="34482" r="35952" t="13488"/>
          <a:stretch/>
        </p:blipFill>
        <p:spPr>
          <a:xfrm>
            <a:off x="138805" y="119575"/>
            <a:ext cx="3246609" cy="4396154"/>
          </a:xfrm>
          <a:prstGeom prst="rect">
            <a:avLst/>
          </a:prstGeom>
          <a:noFill/>
          <a:ln>
            <a:noFill/>
          </a:ln>
        </p:spPr>
      </p:pic>
      <p:pic>
        <p:nvPicPr>
          <p:cNvPr id="48" name="Google Shape;48;p3"/>
          <p:cNvPicPr preferRelativeResize="0"/>
          <p:nvPr/>
        </p:nvPicPr>
        <p:blipFill rotWithShape="1">
          <a:blip r:embed="rId4">
            <a:alphaModFix/>
          </a:blip>
          <a:srcRect b="49355" l="0" r="0" t="0"/>
          <a:stretch/>
        </p:blipFill>
        <p:spPr>
          <a:xfrm>
            <a:off x="3572211" y="1110537"/>
            <a:ext cx="3287805" cy="7886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4"/>
          <p:cNvSpPr txBox="1"/>
          <p:nvPr>
            <p:ph type="title"/>
          </p:nvPr>
        </p:nvSpPr>
        <p:spPr>
          <a:xfrm>
            <a:off x="0" y="1306273"/>
            <a:ext cx="91440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hu-HU"/>
              <a:t>Wishing everyone a successful workshop!</a:t>
            </a:r>
            <a:endParaRPr/>
          </a:p>
        </p:txBody>
      </p:sp>
      <p:sp>
        <p:nvSpPr>
          <p:cNvPr id="54" name="Google Shape;54;p4"/>
          <p:cNvSpPr txBox="1"/>
          <p:nvPr>
            <p:ph type="title"/>
          </p:nvPr>
        </p:nvSpPr>
        <p:spPr>
          <a:xfrm>
            <a:off x="1511825" y="2845864"/>
            <a:ext cx="7381200" cy="841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hu-HU" sz="1800"/>
              <a:t>Kinga Öllerer 	</a:t>
            </a:r>
            <a:endParaRPr sz="1800"/>
          </a:p>
        </p:txBody>
      </p:sp>
      <p:sp>
        <p:nvSpPr>
          <p:cNvPr id="55" name="Google Shape;55;p4"/>
          <p:cNvSpPr txBox="1"/>
          <p:nvPr>
            <p:ph type="title"/>
          </p:nvPr>
        </p:nvSpPr>
        <p:spPr>
          <a:xfrm>
            <a:off x="4572000" y="2995428"/>
            <a:ext cx="7381200" cy="841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hu-HU" sz="1800">
                <a:solidFill>
                  <a:schemeClr val="lt1"/>
                </a:solidFill>
              </a:rPr>
              <a:t>ollerer.kinga@ecolres.hu</a:t>
            </a:r>
            <a:br>
              <a:rPr lang="hu-HU" sz="1800">
                <a:solidFill>
                  <a:schemeClr val="lt1"/>
                </a:solidFill>
              </a:rPr>
            </a:br>
            <a:r>
              <a:rPr lang="hu-HU" sz="1800">
                <a:solidFill>
                  <a:schemeClr val="lt1"/>
                </a:solidFill>
              </a:rPr>
              <a:t>kinga.ollerer@gmail.com </a:t>
            </a:r>
            <a:endParaRPr sz="1800">
              <a:solidFill>
                <a:schemeClr val="lt1"/>
              </a:solidFill>
            </a:endParaRPr>
          </a:p>
        </p:txBody>
      </p:sp>
      <p:sp>
        <p:nvSpPr>
          <p:cNvPr id="56" name="Google Shape;56;p4"/>
          <p:cNvSpPr txBox="1"/>
          <p:nvPr>
            <p:ph type="title"/>
          </p:nvPr>
        </p:nvSpPr>
        <p:spPr>
          <a:xfrm>
            <a:off x="1511825" y="4640596"/>
            <a:ext cx="2367000" cy="4776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hu-HU" sz="1050">
                <a:solidFill>
                  <a:srgbClr val="4BDBA3"/>
                </a:solidFill>
                <a:uFill>
                  <a:noFill/>
                </a:uFill>
                <a:latin typeface="Roboto"/>
                <a:ea typeface="Roboto"/>
                <a:cs typeface="Roboto"/>
                <a:sym typeface="Roboto"/>
                <a:hlinkClick r:id="rId3">
                  <a:extLst>
                    <a:ext uri="{A12FA001-AC4F-418D-AE19-62706E023703}">
                      <ahyp:hlinkClr val="tx"/>
                    </a:ext>
                  </a:extLst>
                </a:hlinkClick>
              </a:rPr>
              <a:t>www.coop4cbd.eu</a:t>
            </a:r>
            <a:endParaRPr sz="1100">
              <a:solidFill>
                <a:srgbClr val="4BDBA3"/>
              </a:solidFill>
            </a:endParaRPr>
          </a:p>
        </p:txBody>
      </p:sp>
      <p:sp>
        <p:nvSpPr>
          <p:cNvPr id="57" name="Google Shape;57;p4"/>
          <p:cNvSpPr txBox="1"/>
          <p:nvPr>
            <p:ph type="title"/>
          </p:nvPr>
        </p:nvSpPr>
        <p:spPr>
          <a:xfrm>
            <a:off x="6925775" y="4640596"/>
            <a:ext cx="2367000" cy="4776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hu-HU" sz="1100"/>
              <a:t>Follow CO-OP4CBD</a:t>
            </a:r>
            <a:endParaRPr sz="1100"/>
          </a:p>
        </p:txBody>
      </p:sp>
      <p:pic>
        <p:nvPicPr>
          <p:cNvPr id="58" name="Google Shape;58;p4"/>
          <p:cNvPicPr preferRelativeResize="0"/>
          <p:nvPr/>
        </p:nvPicPr>
        <p:blipFill rotWithShape="1">
          <a:blip r:embed="rId4">
            <a:alphaModFix/>
          </a:blip>
          <a:srcRect b="0" l="0" r="0" t="0"/>
          <a:stretch/>
        </p:blipFill>
        <p:spPr>
          <a:xfrm>
            <a:off x="8390456" y="4755641"/>
            <a:ext cx="243449" cy="198401"/>
          </a:xfrm>
          <a:prstGeom prst="rect">
            <a:avLst/>
          </a:prstGeom>
          <a:noFill/>
          <a:ln>
            <a:noFill/>
          </a:ln>
        </p:spPr>
      </p:pic>
      <p:pic>
        <p:nvPicPr>
          <p:cNvPr id="59" name="Google Shape;59;p4"/>
          <p:cNvPicPr preferRelativeResize="0"/>
          <p:nvPr/>
        </p:nvPicPr>
        <p:blipFill rotWithShape="1">
          <a:blip r:embed="rId5">
            <a:alphaModFix/>
          </a:blip>
          <a:srcRect b="0" l="0" r="0" t="0"/>
          <a:stretch/>
        </p:blipFill>
        <p:spPr>
          <a:xfrm>
            <a:off x="8769451" y="4734175"/>
            <a:ext cx="220126" cy="219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