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57" r:id="rId4"/>
    <p:sldMasterId id="2147483658" r:id="rId5"/>
  </p:sldMasterIdLst>
  <p:notesMasterIdLst>
    <p:notesMasterId r:id="rId15"/>
  </p:notesMasterIdLst>
  <p:sldIdLst>
    <p:sldId id="256" r:id="rId6"/>
    <p:sldId id="257" r:id="rId7"/>
    <p:sldId id="261" r:id="rId8"/>
    <p:sldId id="283" r:id="rId9"/>
    <p:sldId id="278" r:id="rId10"/>
    <p:sldId id="279" r:id="rId11"/>
    <p:sldId id="280" r:id="rId12"/>
    <p:sldId id="258" r:id="rId13"/>
    <p:sldId id="260" r:id="rId14"/>
  </p:sldIdLst>
  <p:sldSz cx="9144000" cy="5143500" type="screen16x9"/>
  <p:notesSz cx="6799263" cy="9929813"/>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Spielewoy" initials="PS" lastIdx="1" clrIdx="0">
    <p:extLst>
      <p:ext uri="{19B8F6BF-5375-455C-9EA6-DF929625EA0E}">
        <p15:presenceInfo xmlns:p15="http://schemas.microsoft.com/office/powerpoint/2012/main" userId="S::pierre.spielewoy@mnhn.fr::ad346303-a898-4c59-8d1b-8708a66d7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3"/>
  </p:normalViewPr>
  <p:slideViewPr>
    <p:cSldViewPr snapToGrid="0">
      <p:cViewPr varScale="1">
        <p:scale>
          <a:sx n="106" d="100"/>
          <a:sy n="106" d="100"/>
        </p:scale>
        <p:origin x="739"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244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38436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43176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41" name="Google Shape;41;p7"/>
          <p:cNvSpPr/>
          <p:nvPr/>
        </p:nvSpPr>
        <p:spPr>
          <a:xfrm>
            <a:off x="4431100" y="-75"/>
            <a:ext cx="47322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5072800" y="555600"/>
            <a:ext cx="3448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90693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586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08560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extLst>
      <p:ext uri="{BB962C8B-B14F-4D97-AF65-F5344CB8AC3E}">
        <p14:creationId xmlns:p14="http://schemas.microsoft.com/office/powerpoint/2010/main" val="84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extLst>
      <p:ext uri="{BB962C8B-B14F-4D97-AF65-F5344CB8AC3E}">
        <p14:creationId xmlns:p14="http://schemas.microsoft.com/office/powerpoint/2010/main" val="419811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89184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pic>
        <p:nvPicPr>
          <p:cNvPr id="9" name="Google Shape;9;p1"/>
          <p:cNvPicPr preferRelativeResize="0"/>
          <p:nvPr/>
        </p:nvPicPr>
        <p:blipFill>
          <a:blip r:embed="rId8">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9">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pic>
        <p:nvPicPr>
          <p:cNvPr id="9" name="Google Shape;9;p1"/>
          <p:cNvPicPr preferRelativeResize="0"/>
          <p:nvPr/>
        </p:nvPicPr>
        <p:blipFill>
          <a:blip r:embed="rId10">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1">
            <a:alphaModFix amt="20000"/>
          </a:blip>
          <a:srcRect t="35790" r="35654"/>
          <a:stretch/>
        </p:blipFill>
        <p:spPr>
          <a:xfrm>
            <a:off x="8681325" y="0"/>
            <a:ext cx="462676" cy="467999"/>
          </a:xfrm>
          <a:prstGeom prst="rect">
            <a:avLst/>
          </a:prstGeom>
          <a:noFill/>
          <a:ln>
            <a:noFill/>
          </a:ln>
        </p:spPr>
      </p:pic>
    </p:spTree>
    <p:extLst>
      <p:ext uri="{BB962C8B-B14F-4D97-AF65-F5344CB8AC3E}">
        <p14:creationId xmlns:p14="http://schemas.microsoft.com/office/powerpoint/2010/main" val="3103108352"/>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8" y="1410475"/>
            <a:ext cx="6449472" cy="1008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CO-OP4CBD training sessions on CBD processes and mechanisms</a:t>
            </a:r>
            <a:endParaRPr sz="2800" dirty="0"/>
          </a:p>
        </p:txBody>
      </p:sp>
      <p:sp>
        <p:nvSpPr>
          <p:cNvPr id="59" name="Google Shape;59;p11"/>
          <p:cNvSpPr txBox="1">
            <a:spLocks noGrp="1"/>
          </p:cNvSpPr>
          <p:nvPr>
            <p:ph type="subTitle" idx="1"/>
          </p:nvPr>
        </p:nvSpPr>
        <p:spPr>
          <a:xfrm>
            <a:off x="210525" y="378587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sz="1400" dirty="0" err="1">
                <a:solidFill>
                  <a:srgbClr val="4BDBA3"/>
                </a:solidFill>
              </a:rPr>
              <a:t>Capacity</a:t>
            </a:r>
            <a:r>
              <a:rPr lang="fr-FR" sz="1400" dirty="0">
                <a:solidFill>
                  <a:srgbClr val="4BDBA3"/>
                </a:solidFill>
              </a:rPr>
              <a:t> Building Workshop for </a:t>
            </a:r>
            <a:r>
              <a:rPr lang="fr-FR" sz="1400" dirty="0" err="1">
                <a:solidFill>
                  <a:srgbClr val="4BDBA3"/>
                </a:solidFill>
              </a:rPr>
              <a:t>Hungarian</a:t>
            </a:r>
            <a:r>
              <a:rPr lang="fr-FR" sz="1400" dirty="0">
                <a:solidFill>
                  <a:srgbClr val="4BDBA3"/>
                </a:solidFill>
              </a:rPr>
              <a:t>, </a:t>
            </a:r>
            <a:r>
              <a:rPr lang="fr-FR" sz="1400" dirty="0" err="1">
                <a:solidFill>
                  <a:srgbClr val="4BDBA3"/>
                </a:solidFill>
              </a:rPr>
              <a:t>Romanian</a:t>
            </a:r>
            <a:r>
              <a:rPr lang="fr-FR" sz="1400" dirty="0">
                <a:solidFill>
                  <a:srgbClr val="4BDBA3"/>
                </a:solidFill>
              </a:rPr>
              <a:t> and Polish experts and </a:t>
            </a:r>
            <a:r>
              <a:rPr lang="fr-FR" sz="1400" dirty="0" err="1">
                <a:solidFill>
                  <a:srgbClr val="4BDBA3"/>
                </a:solidFill>
              </a:rPr>
              <a:t>negotiators</a:t>
            </a:r>
            <a:endParaRPr lang="fr-FR" sz="1400" dirty="0">
              <a:solidFill>
                <a:srgbClr val="4BDBA3"/>
              </a:solidFill>
            </a:endParaRPr>
          </a:p>
          <a:p>
            <a:pPr marL="0" lvl="0" indent="0" algn="l" rtl="0">
              <a:spcBef>
                <a:spcPts val="0"/>
              </a:spcBef>
              <a:spcAft>
                <a:spcPts val="0"/>
              </a:spcAft>
              <a:buNone/>
            </a:pPr>
            <a:r>
              <a:rPr lang="fr-FR" sz="1400" dirty="0">
                <a:solidFill>
                  <a:srgbClr val="4BDBA3"/>
                </a:solidFill>
              </a:rPr>
              <a:t>15-01-2024/16-01-2024 </a:t>
            </a:r>
            <a:endParaRPr sz="1400" dirty="0">
              <a:solidFill>
                <a:srgbClr val="4BDBA3"/>
              </a:solidFill>
            </a:endParaRPr>
          </a:p>
        </p:txBody>
      </p:sp>
      <p:sp>
        <p:nvSpPr>
          <p:cNvPr id="60" name="Google Shape;60;p11"/>
          <p:cNvSpPr txBox="1">
            <a:spLocks noGrp="1"/>
          </p:cNvSpPr>
          <p:nvPr>
            <p:ph type="subTitle" idx="1"/>
          </p:nvPr>
        </p:nvSpPr>
        <p:spPr>
          <a:xfrm>
            <a:off x="274692" y="2506892"/>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b="1" dirty="0"/>
              <a:t>Pierre SPIELEWOY</a:t>
            </a:r>
            <a:endParaRPr b="1" dirty="0"/>
          </a:p>
          <a:p>
            <a:pPr marL="0" lvl="0" indent="0" algn="l" rtl="0">
              <a:spcBef>
                <a:spcPts val="0"/>
              </a:spcBef>
              <a:spcAft>
                <a:spcPts val="0"/>
              </a:spcAft>
              <a:buNone/>
            </a:pPr>
            <a:r>
              <a:rPr lang="en" sz="1600" dirty="0"/>
              <a:t>Muséum National d’Histoire Naturelle (France)</a:t>
            </a:r>
            <a:endParaRPr sz="1600" dirty="0"/>
          </a:p>
        </p:txBody>
      </p:sp>
      <p:pic>
        <p:nvPicPr>
          <p:cNvPr id="5" name="Image 4">
            <a:extLst>
              <a:ext uri="{FF2B5EF4-FFF2-40B4-BE49-F238E27FC236}">
                <a16:creationId xmlns:a16="http://schemas.microsoft.com/office/drawing/2014/main" id="{4EABD900-F7E0-4A88-A166-89BD46C26C6F}"/>
              </a:ext>
            </a:extLst>
          </p:cNvPr>
          <p:cNvPicPr>
            <a:picLocks noChangeAspect="1"/>
          </p:cNvPicPr>
          <p:nvPr/>
        </p:nvPicPr>
        <p:blipFill>
          <a:blip r:embed="rId3"/>
          <a:stretch>
            <a:fillRect/>
          </a:stretch>
        </p:blipFill>
        <p:spPr>
          <a:xfrm>
            <a:off x="6454774" y="175637"/>
            <a:ext cx="896750" cy="1008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CO-OP4CBD motivation</a:t>
            </a:r>
            <a:endParaRPr dirty="0"/>
          </a:p>
        </p:txBody>
      </p:sp>
      <p:pic>
        <p:nvPicPr>
          <p:cNvPr id="5" name="Picture 4">
            <a:extLst>
              <a:ext uri="{FF2B5EF4-FFF2-40B4-BE49-F238E27FC236}">
                <a16:creationId xmlns:a16="http://schemas.microsoft.com/office/drawing/2014/main" id="{C400A24A-9F36-B552-AE62-D9744BCD9744}"/>
              </a:ext>
            </a:extLst>
          </p:cNvPr>
          <p:cNvPicPr>
            <a:picLocks noChangeAspect="1"/>
          </p:cNvPicPr>
          <p:nvPr/>
        </p:nvPicPr>
        <p:blipFill>
          <a:blip r:embed="rId3"/>
          <a:stretch>
            <a:fillRect/>
          </a:stretch>
        </p:blipFill>
        <p:spPr>
          <a:xfrm>
            <a:off x="5860970" y="1118829"/>
            <a:ext cx="1236739" cy="1236739"/>
          </a:xfrm>
          <a:prstGeom prst="rect">
            <a:avLst/>
          </a:prstGeom>
        </p:spPr>
      </p:pic>
      <p:pic>
        <p:nvPicPr>
          <p:cNvPr id="7" name="Picture 6">
            <a:extLst>
              <a:ext uri="{FF2B5EF4-FFF2-40B4-BE49-F238E27FC236}">
                <a16:creationId xmlns:a16="http://schemas.microsoft.com/office/drawing/2014/main" id="{56D75753-FCA4-58EB-9D7C-D5D7837337B6}"/>
              </a:ext>
            </a:extLst>
          </p:cNvPr>
          <p:cNvPicPr>
            <a:picLocks noChangeAspect="1"/>
          </p:cNvPicPr>
          <p:nvPr/>
        </p:nvPicPr>
        <p:blipFill>
          <a:blip r:embed="rId4"/>
          <a:stretch>
            <a:fillRect/>
          </a:stretch>
        </p:blipFill>
        <p:spPr>
          <a:xfrm>
            <a:off x="1585991" y="1094423"/>
            <a:ext cx="1134836" cy="1134836"/>
          </a:xfrm>
          <a:prstGeom prst="rect">
            <a:avLst/>
          </a:prstGeom>
        </p:spPr>
      </p:pic>
      <p:sp>
        <p:nvSpPr>
          <p:cNvPr id="9" name="TextBox 8">
            <a:extLst>
              <a:ext uri="{FF2B5EF4-FFF2-40B4-BE49-F238E27FC236}">
                <a16:creationId xmlns:a16="http://schemas.microsoft.com/office/drawing/2014/main" id="{BA6CE69F-2C71-0ECC-A5D2-AC796FDDE338}"/>
              </a:ext>
            </a:extLst>
          </p:cNvPr>
          <p:cNvSpPr txBox="1"/>
          <p:nvPr/>
        </p:nvSpPr>
        <p:spPr>
          <a:xfrm>
            <a:off x="1234927" y="2340917"/>
            <a:ext cx="1836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1E4D"/>
                </a:solidFill>
                <a:effectLst/>
                <a:uLnTx/>
                <a:uFillTx/>
                <a:latin typeface="Arial"/>
                <a:cs typeface="Arial"/>
                <a:sym typeface="Arial"/>
              </a:rPr>
              <a:t>Mission</a:t>
            </a:r>
          </a:p>
        </p:txBody>
      </p:sp>
      <p:sp>
        <p:nvSpPr>
          <p:cNvPr id="10" name="TextBox 9">
            <a:extLst>
              <a:ext uri="{FF2B5EF4-FFF2-40B4-BE49-F238E27FC236}">
                <a16:creationId xmlns:a16="http://schemas.microsoft.com/office/drawing/2014/main" id="{730808D1-9D01-8A89-C16C-8BBD68268C68}"/>
              </a:ext>
            </a:extLst>
          </p:cNvPr>
          <p:cNvSpPr txBox="1"/>
          <p:nvPr/>
        </p:nvSpPr>
        <p:spPr>
          <a:xfrm>
            <a:off x="5560858" y="2341621"/>
            <a:ext cx="18369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1E4D"/>
                </a:solidFill>
                <a:effectLst/>
                <a:uLnTx/>
                <a:uFillTx/>
                <a:latin typeface="Arial"/>
                <a:cs typeface="Arial"/>
                <a:sym typeface="Arial"/>
              </a:rPr>
              <a:t>Goal</a:t>
            </a:r>
          </a:p>
        </p:txBody>
      </p:sp>
      <p:sp>
        <p:nvSpPr>
          <p:cNvPr id="12" name="TextBox 11">
            <a:extLst>
              <a:ext uri="{FF2B5EF4-FFF2-40B4-BE49-F238E27FC236}">
                <a16:creationId xmlns:a16="http://schemas.microsoft.com/office/drawing/2014/main" id="{0265076B-7D3E-E8CD-698E-AC91FD67CAF3}"/>
              </a:ext>
            </a:extLst>
          </p:cNvPr>
          <p:cNvSpPr txBox="1"/>
          <p:nvPr/>
        </p:nvSpPr>
        <p:spPr>
          <a:xfrm>
            <a:off x="547007" y="2848748"/>
            <a:ext cx="3639305"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Strengthen the science-policy interface to support the effective engagement with CBD processes within Europe.</a:t>
            </a:r>
            <a:r>
              <a:rPr kumimoji="0" lang="en-US" sz="1800" b="0" i="0" u="none" strike="noStrike" kern="0" cap="none" spc="0" normalizeH="0" baseline="0" noProof="0">
                <a:ln>
                  <a:noFill/>
                </a:ln>
                <a:solidFill>
                  <a:srgbClr val="001E4D"/>
                </a:solidFill>
                <a:effectLst/>
                <a:uLnTx/>
                <a:uFillTx/>
                <a:latin typeface="Arial"/>
                <a:cs typeface="Arial"/>
                <a:sym typeface="Arial"/>
              </a:rPr>
              <a:t> </a:t>
            </a:r>
            <a:endParaRPr kumimoji="0" lang="fr-FR"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EFE53F43-6213-58F1-DCCC-773E7977A324}"/>
              </a:ext>
            </a:extLst>
          </p:cNvPr>
          <p:cNvSpPr txBox="1"/>
          <p:nvPr/>
        </p:nvSpPr>
        <p:spPr>
          <a:xfrm>
            <a:off x="4900540" y="2848748"/>
            <a:ext cx="3942359"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Enhance coordination within the EU in advancing the implementation of the CBD by harnessing effectively the knowledge of EU experts.</a:t>
            </a:r>
            <a:endParaRPr kumimoji="0" lang="fr-FR"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E223-C8F9-3B13-F24F-927E3ED9A0D0}"/>
              </a:ext>
            </a:extLst>
          </p:cNvPr>
          <p:cNvSpPr>
            <a:spLocks noGrp="1"/>
          </p:cNvSpPr>
          <p:nvPr>
            <p:ph type="title"/>
          </p:nvPr>
        </p:nvSpPr>
        <p:spPr/>
        <p:txBody>
          <a:bodyPr>
            <a:normAutofit fontScale="90000"/>
          </a:bodyPr>
          <a:lstStyle/>
          <a:p>
            <a:r>
              <a:rPr lang="en-US" dirty="0"/>
              <a:t>CO-OP4CBD objectives</a:t>
            </a:r>
          </a:p>
        </p:txBody>
      </p:sp>
      <p:pic>
        <p:nvPicPr>
          <p:cNvPr id="5" name="Picture 4">
            <a:extLst>
              <a:ext uri="{FF2B5EF4-FFF2-40B4-BE49-F238E27FC236}">
                <a16:creationId xmlns:a16="http://schemas.microsoft.com/office/drawing/2014/main" id="{6D4045E7-F3A3-9D8E-BC34-4D170E15CD14}"/>
              </a:ext>
            </a:extLst>
          </p:cNvPr>
          <p:cNvPicPr>
            <a:picLocks noChangeAspect="1"/>
          </p:cNvPicPr>
          <p:nvPr/>
        </p:nvPicPr>
        <p:blipFill>
          <a:blip r:embed="rId2"/>
          <a:stretch>
            <a:fillRect/>
          </a:stretch>
        </p:blipFill>
        <p:spPr>
          <a:xfrm>
            <a:off x="100675" y="914400"/>
            <a:ext cx="870875" cy="787040"/>
          </a:xfrm>
          <a:prstGeom prst="rect">
            <a:avLst/>
          </a:prstGeom>
        </p:spPr>
      </p:pic>
      <p:pic>
        <p:nvPicPr>
          <p:cNvPr id="6" name="Picture 5">
            <a:extLst>
              <a:ext uri="{FF2B5EF4-FFF2-40B4-BE49-F238E27FC236}">
                <a16:creationId xmlns:a16="http://schemas.microsoft.com/office/drawing/2014/main" id="{BF04FAE2-B2E5-73BE-D831-0617F9606888}"/>
              </a:ext>
            </a:extLst>
          </p:cNvPr>
          <p:cNvPicPr>
            <a:picLocks noChangeAspect="1"/>
          </p:cNvPicPr>
          <p:nvPr/>
        </p:nvPicPr>
        <p:blipFill>
          <a:blip r:embed="rId2"/>
          <a:stretch>
            <a:fillRect/>
          </a:stretch>
        </p:blipFill>
        <p:spPr>
          <a:xfrm>
            <a:off x="100675" y="2111828"/>
            <a:ext cx="870875" cy="787040"/>
          </a:xfrm>
          <a:prstGeom prst="rect">
            <a:avLst/>
          </a:prstGeom>
        </p:spPr>
      </p:pic>
      <p:pic>
        <p:nvPicPr>
          <p:cNvPr id="7" name="Picture 6">
            <a:extLst>
              <a:ext uri="{FF2B5EF4-FFF2-40B4-BE49-F238E27FC236}">
                <a16:creationId xmlns:a16="http://schemas.microsoft.com/office/drawing/2014/main" id="{B160FF18-66E7-F830-682A-A4D1DD16CE02}"/>
              </a:ext>
            </a:extLst>
          </p:cNvPr>
          <p:cNvPicPr>
            <a:picLocks noChangeAspect="1"/>
          </p:cNvPicPr>
          <p:nvPr/>
        </p:nvPicPr>
        <p:blipFill>
          <a:blip r:embed="rId2"/>
          <a:stretch>
            <a:fillRect/>
          </a:stretch>
        </p:blipFill>
        <p:spPr>
          <a:xfrm>
            <a:off x="100674" y="3271156"/>
            <a:ext cx="870875" cy="787040"/>
          </a:xfrm>
          <a:prstGeom prst="rect">
            <a:avLst/>
          </a:prstGeom>
        </p:spPr>
      </p:pic>
      <p:sp>
        <p:nvSpPr>
          <p:cNvPr id="9" name="TextBox 8">
            <a:extLst>
              <a:ext uri="{FF2B5EF4-FFF2-40B4-BE49-F238E27FC236}">
                <a16:creationId xmlns:a16="http://schemas.microsoft.com/office/drawing/2014/main" id="{645CAED3-88A1-210D-F6C3-A26D80CE2495}"/>
              </a:ext>
            </a:extLst>
          </p:cNvPr>
          <p:cNvSpPr txBox="1"/>
          <p:nvPr/>
        </p:nvSpPr>
        <p:spPr>
          <a:xfrm>
            <a:off x="1134834" y="976688"/>
            <a:ext cx="71845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E4D"/>
                </a:solidFill>
                <a:effectLst/>
                <a:uLnTx/>
                <a:uFillTx/>
                <a:latin typeface="Arial"/>
                <a:cs typeface="Arial"/>
                <a:sym typeface="Arial"/>
              </a:rPr>
              <a:t>Develop and implement an effective approach to </a:t>
            </a:r>
            <a:r>
              <a:rPr kumimoji="0" lang="en-US" sz="1400" b="1" i="0" u="none" strike="noStrike" kern="0" cap="none" spc="0" normalizeH="0" baseline="0" noProof="0" dirty="0">
                <a:ln>
                  <a:noFill/>
                </a:ln>
                <a:solidFill>
                  <a:srgbClr val="001E4D"/>
                </a:solidFill>
                <a:effectLst/>
                <a:uLnTx/>
                <a:uFillTx/>
                <a:latin typeface="Arial"/>
                <a:cs typeface="Arial"/>
                <a:sym typeface="Arial"/>
              </a:rPr>
              <a:t>engage the best available experts </a:t>
            </a:r>
            <a:r>
              <a:rPr kumimoji="0" lang="en-US" sz="1400" b="0" i="0" u="none" strike="noStrike" kern="0" cap="none" spc="0" normalizeH="0" baseline="0" noProof="0" dirty="0">
                <a:ln>
                  <a:noFill/>
                </a:ln>
                <a:solidFill>
                  <a:srgbClr val="001E4D"/>
                </a:solidFill>
                <a:effectLst/>
                <a:uLnTx/>
                <a:uFillTx/>
                <a:latin typeface="Arial"/>
                <a:cs typeface="Arial"/>
                <a:sym typeface="Arial"/>
              </a:rPr>
              <a:t>to support the EU, Member States and associated countries with positions, briefings and evidence to support their negotiators in the CBD processes.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793F91CE-0E39-4B0C-AACB-F7FDBE8206D6}"/>
              </a:ext>
            </a:extLst>
          </p:cNvPr>
          <p:cNvSpPr txBox="1"/>
          <p:nvPr/>
        </p:nvSpPr>
        <p:spPr>
          <a:xfrm>
            <a:off x="1134833" y="2243738"/>
            <a:ext cx="71845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1E4D"/>
                </a:solidFill>
                <a:effectLst/>
                <a:uLnTx/>
                <a:uFillTx/>
                <a:latin typeface="Arial"/>
                <a:cs typeface="Arial"/>
                <a:sym typeface="Arial"/>
              </a:rPr>
              <a:t>Improve the access to European expertise through enhanced mechanisms for technical and scientific cooperation, and through targeted capacity-building.</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04D64ABF-8D19-C0D8-9411-7E8B4EB5E261}"/>
              </a:ext>
            </a:extLst>
          </p:cNvPr>
          <p:cNvSpPr txBox="1"/>
          <p:nvPr/>
        </p:nvSpPr>
        <p:spPr>
          <a:xfrm>
            <a:off x="1142856" y="3391596"/>
            <a:ext cx="7184571"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E4D"/>
                </a:solidFill>
                <a:effectLst/>
                <a:uLnTx/>
                <a:uFillTx/>
                <a:latin typeface="Arial"/>
                <a:cs typeface="Arial"/>
                <a:sym typeface="Arial"/>
              </a:rPr>
              <a:t>Contribute to the development of an effective monitoring and review process for the implementation of the Kunming-Montreal biodiversity package by the CBD Parties.</a:t>
            </a:r>
          </a:p>
        </p:txBody>
      </p:sp>
    </p:spTree>
    <p:extLst>
      <p:ext uri="{BB962C8B-B14F-4D97-AF65-F5344CB8AC3E}">
        <p14:creationId xmlns:p14="http://schemas.microsoft.com/office/powerpoint/2010/main" val="96680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E223-C8F9-3B13-F24F-927E3ED9A0D0}"/>
              </a:ext>
            </a:extLst>
          </p:cNvPr>
          <p:cNvSpPr>
            <a:spLocks noGrp="1"/>
          </p:cNvSpPr>
          <p:nvPr>
            <p:ph type="title"/>
          </p:nvPr>
        </p:nvSpPr>
        <p:spPr/>
        <p:txBody>
          <a:bodyPr>
            <a:normAutofit fontScale="90000"/>
          </a:bodyPr>
          <a:lstStyle/>
          <a:p>
            <a:r>
              <a:rPr lang="en-US" dirty="0"/>
              <a:t>CO-OP4CBD Training sessions</a:t>
            </a:r>
          </a:p>
        </p:txBody>
      </p:sp>
      <p:sp>
        <p:nvSpPr>
          <p:cNvPr id="3" name="ZoneTexte 2">
            <a:extLst>
              <a:ext uri="{FF2B5EF4-FFF2-40B4-BE49-F238E27FC236}">
                <a16:creationId xmlns:a16="http://schemas.microsoft.com/office/drawing/2014/main" id="{4DB8B196-12F9-48ED-BD1A-781D1CC1E84B}"/>
              </a:ext>
            </a:extLst>
          </p:cNvPr>
          <p:cNvSpPr txBox="1"/>
          <p:nvPr/>
        </p:nvSpPr>
        <p:spPr>
          <a:xfrm>
            <a:off x="2771046" y="2081739"/>
            <a:ext cx="2181582" cy="738664"/>
          </a:xfrm>
          <a:prstGeom prst="rect">
            <a:avLst/>
          </a:prstGeom>
          <a:noFill/>
          <a:ln>
            <a:solidFill>
              <a:srgbClr val="FF0000"/>
            </a:solidFill>
          </a:ln>
        </p:spPr>
        <p:txBody>
          <a:bodyPr wrap="square" rtlCol="0">
            <a:spAutoFit/>
          </a:bodyPr>
          <a:lstStyle/>
          <a:p>
            <a:r>
              <a:rPr lang="en-GB" dirty="0"/>
              <a:t>Expert Training / Capacity Building </a:t>
            </a:r>
          </a:p>
          <a:p>
            <a:r>
              <a:rPr lang="en-GB" dirty="0"/>
              <a:t>WP4 </a:t>
            </a:r>
          </a:p>
        </p:txBody>
      </p:sp>
      <p:sp>
        <p:nvSpPr>
          <p:cNvPr id="12" name="ZoneTexte 11">
            <a:extLst>
              <a:ext uri="{FF2B5EF4-FFF2-40B4-BE49-F238E27FC236}">
                <a16:creationId xmlns:a16="http://schemas.microsoft.com/office/drawing/2014/main" id="{884781BA-0931-4D49-98F7-E0E58D27802D}"/>
              </a:ext>
            </a:extLst>
          </p:cNvPr>
          <p:cNvSpPr txBox="1"/>
          <p:nvPr/>
        </p:nvSpPr>
        <p:spPr>
          <a:xfrm>
            <a:off x="5339558" y="2207180"/>
            <a:ext cx="2016450" cy="523220"/>
          </a:xfrm>
          <a:prstGeom prst="rect">
            <a:avLst/>
          </a:prstGeom>
          <a:noFill/>
        </p:spPr>
        <p:txBody>
          <a:bodyPr wrap="square" rtlCol="0">
            <a:spAutoFit/>
          </a:bodyPr>
          <a:lstStyle/>
          <a:p>
            <a:r>
              <a:rPr lang="en-GB" dirty="0"/>
              <a:t>Expert Engagement</a:t>
            </a:r>
          </a:p>
          <a:p>
            <a:r>
              <a:rPr lang="en-GB" dirty="0"/>
              <a:t>WP2  </a:t>
            </a:r>
          </a:p>
        </p:txBody>
      </p:sp>
      <p:sp>
        <p:nvSpPr>
          <p:cNvPr id="8" name="Ellipse 7">
            <a:extLst>
              <a:ext uri="{FF2B5EF4-FFF2-40B4-BE49-F238E27FC236}">
                <a16:creationId xmlns:a16="http://schemas.microsoft.com/office/drawing/2014/main" id="{54F07F7F-3537-4D04-8531-02E153FB21D5}"/>
              </a:ext>
            </a:extLst>
          </p:cNvPr>
          <p:cNvSpPr/>
          <p:nvPr/>
        </p:nvSpPr>
        <p:spPr>
          <a:xfrm>
            <a:off x="7752004" y="1017048"/>
            <a:ext cx="1230872" cy="2093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CBD Process</a:t>
            </a:r>
          </a:p>
        </p:txBody>
      </p:sp>
      <p:sp>
        <p:nvSpPr>
          <p:cNvPr id="14" name="Flèche : courbe vers le bas 13">
            <a:extLst>
              <a:ext uri="{FF2B5EF4-FFF2-40B4-BE49-F238E27FC236}">
                <a16:creationId xmlns:a16="http://schemas.microsoft.com/office/drawing/2014/main" id="{87AF98DE-994D-4A02-B995-08C2E4BF2EFE}"/>
              </a:ext>
            </a:extLst>
          </p:cNvPr>
          <p:cNvSpPr/>
          <p:nvPr/>
        </p:nvSpPr>
        <p:spPr>
          <a:xfrm>
            <a:off x="1454930" y="1256025"/>
            <a:ext cx="1764000" cy="453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Flèche : courbe vers le bas 14">
            <a:extLst>
              <a:ext uri="{FF2B5EF4-FFF2-40B4-BE49-F238E27FC236}">
                <a16:creationId xmlns:a16="http://schemas.microsoft.com/office/drawing/2014/main" id="{28401905-2112-48E3-BE83-88622FBD19CE}"/>
              </a:ext>
            </a:extLst>
          </p:cNvPr>
          <p:cNvSpPr/>
          <p:nvPr/>
        </p:nvSpPr>
        <p:spPr>
          <a:xfrm>
            <a:off x="4070628" y="1320420"/>
            <a:ext cx="1764000" cy="453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ZoneTexte 16">
            <a:extLst>
              <a:ext uri="{FF2B5EF4-FFF2-40B4-BE49-F238E27FC236}">
                <a16:creationId xmlns:a16="http://schemas.microsoft.com/office/drawing/2014/main" id="{ECAA881E-5129-4B46-A694-EB56E499A2F7}"/>
              </a:ext>
            </a:extLst>
          </p:cNvPr>
          <p:cNvSpPr txBox="1"/>
          <p:nvPr/>
        </p:nvSpPr>
        <p:spPr>
          <a:xfrm>
            <a:off x="6019200" y="3247200"/>
            <a:ext cx="1872452" cy="738664"/>
          </a:xfrm>
          <a:prstGeom prst="rect">
            <a:avLst/>
          </a:prstGeom>
          <a:noFill/>
        </p:spPr>
        <p:txBody>
          <a:bodyPr wrap="square" rtlCol="0">
            <a:spAutoFit/>
          </a:bodyPr>
          <a:lstStyle/>
          <a:p>
            <a:r>
              <a:rPr lang="en-GB" i="1" dirty="0"/>
              <a:t>Participation and production of technical notes </a:t>
            </a:r>
          </a:p>
        </p:txBody>
      </p:sp>
      <p:sp>
        <p:nvSpPr>
          <p:cNvPr id="19" name="ZoneTexte 18">
            <a:extLst>
              <a:ext uri="{FF2B5EF4-FFF2-40B4-BE49-F238E27FC236}">
                <a16:creationId xmlns:a16="http://schemas.microsoft.com/office/drawing/2014/main" id="{F8C43E13-6BAC-4913-B2DF-552A0A4FBCFE}"/>
              </a:ext>
            </a:extLst>
          </p:cNvPr>
          <p:cNvSpPr txBox="1"/>
          <p:nvPr/>
        </p:nvSpPr>
        <p:spPr>
          <a:xfrm>
            <a:off x="460557" y="2160205"/>
            <a:ext cx="2088432" cy="738664"/>
          </a:xfrm>
          <a:prstGeom prst="rect">
            <a:avLst/>
          </a:prstGeom>
          <a:noFill/>
        </p:spPr>
        <p:txBody>
          <a:bodyPr wrap="square" rtlCol="0">
            <a:spAutoFit/>
          </a:bodyPr>
          <a:lstStyle/>
          <a:p>
            <a:r>
              <a:rPr lang="en-GB" dirty="0"/>
              <a:t>Identification of expertise </a:t>
            </a:r>
          </a:p>
          <a:p>
            <a:r>
              <a:rPr lang="en-GB" dirty="0"/>
              <a:t>WP1</a:t>
            </a:r>
          </a:p>
        </p:txBody>
      </p:sp>
    </p:spTree>
    <p:extLst>
      <p:ext uri="{BB962C8B-B14F-4D97-AF65-F5344CB8AC3E}">
        <p14:creationId xmlns:p14="http://schemas.microsoft.com/office/powerpoint/2010/main" val="295896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CO-OP4CBD Training sessions </a:t>
            </a:r>
          </a:p>
        </p:txBody>
      </p:sp>
      <p:sp>
        <p:nvSpPr>
          <p:cNvPr id="3" name="ZoneTexte 2">
            <a:extLst>
              <a:ext uri="{FF2B5EF4-FFF2-40B4-BE49-F238E27FC236}">
                <a16:creationId xmlns:a16="http://schemas.microsoft.com/office/drawing/2014/main" id="{DBFDA35B-33C0-4011-9142-04F745EB2486}"/>
              </a:ext>
            </a:extLst>
          </p:cNvPr>
          <p:cNvSpPr txBox="1"/>
          <p:nvPr/>
        </p:nvSpPr>
        <p:spPr>
          <a:xfrm>
            <a:off x="248337" y="1080123"/>
            <a:ext cx="8748125" cy="3508653"/>
          </a:xfrm>
          <a:prstGeom prst="rect">
            <a:avLst/>
          </a:prstGeom>
          <a:noFill/>
        </p:spPr>
        <p:txBody>
          <a:bodyPr wrap="square" rtlCol="0">
            <a:spAutoFit/>
          </a:bodyPr>
          <a:lstStyle/>
          <a:p>
            <a:r>
              <a:rPr lang="en-US" b="1" i="0" u="none" strike="noStrike" dirty="0">
                <a:solidFill>
                  <a:srgbClr val="000000"/>
                </a:solidFill>
                <a:effectLst/>
                <a:latin typeface="arial" panose="020B0604020202020204" pitchFamily="34" charset="0"/>
              </a:rPr>
              <a:t>Task 4.3. Learning, training and familiarization</a:t>
            </a:r>
          </a:p>
          <a:p>
            <a:endParaRPr lang="en-US" dirty="0">
              <a:latin typeface="arial" panose="020B0604020202020204" pitchFamily="34" charset="0"/>
            </a:endParaRPr>
          </a:p>
          <a:p>
            <a:r>
              <a:rPr lang="fr-FR" dirty="0">
                <a:latin typeface="+mj-lt"/>
              </a:rPr>
              <a:t>« This </a:t>
            </a:r>
            <a:r>
              <a:rPr lang="fr-FR" dirty="0" err="1">
                <a:latin typeface="+mj-lt"/>
              </a:rPr>
              <a:t>task</a:t>
            </a:r>
            <a:r>
              <a:rPr lang="fr-FR" dirty="0">
                <a:latin typeface="+mj-lt"/>
              </a:rPr>
              <a:t> </a:t>
            </a:r>
            <a:r>
              <a:rPr lang="fr-FR" dirty="0" err="1">
                <a:latin typeface="+mj-lt"/>
              </a:rPr>
              <a:t>aims</a:t>
            </a:r>
            <a:r>
              <a:rPr lang="fr-FR" dirty="0">
                <a:latin typeface="+mj-lt"/>
              </a:rPr>
              <a:t> to </a:t>
            </a:r>
            <a:r>
              <a:rPr lang="fr-FR" dirty="0" err="1">
                <a:latin typeface="+mj-lt"/>
              </a:rPr>
              <a:t>provide</a:t>
            </a:r>
            <a:r>
              <a:rPr lang="fr-FR" dirty="0">
                <a:latin typeface="+mj-lt"/>
              </a:rPr>
              <a:t> training for experts, </a:t>
            </a:r>
            <a:r>
              <a:rPr lang="fr-FR" b="1" dirty="0">
                <a:latin typeface="+mj-lt"/>
              </a:rPr>
              <a:t>to enable </a:t>
            </a:r>
            <a:r>
              <a:rPr lang="fr-FR" b="1" dirty="0" err="1">
                <a:latin typeface="+mj-lt"/>
              </a:rPr>
              <a:t>them</a:t>
            </a:r>
            <a:r>
              <a:rPr lang="fr-FR" b="1" dirty="0">
                <a:latin typeface="+mj-lt"/>
              </a:rPr>
              <a:t> to </a:t>
            </a:r>
            <a:r>
              <a:rPr lang="fr-FR" b="1" dirty="0" err="1">
                <a:latin typeface="+mj-lt"/>
              </a:rPr>
              <a:t>participate</a:t>
            </a:r>
            <a:r>
              <a:rPr lang="fr-FR" b="1" dirty="0">
                <a:latin typeface="+mj-lt"/>
              </a:rPr>
              <a:t> or support the </a:t>
            </a:r>
            <a:r>
              <a:rPr lang="fr-FR" b="1" dirty="0" err="1">
                <a:latin typeface="+mj-lt"/>
              </a:rPr>
              <a:t>work</a:t>
            </a:r>
            <a:r>
              <a:rPr lang="fr-FR" b="1" dirty="0">
                <a:latin typeface="+mj-lt"/>
              </a:rPr>
              <a:t> of the </a:t>
            </a:r>
            <a:r>
              <a:rPr lang="fr-FR" b="1" dirty="0" err="1">
                <a:latin typeface="+mj-lt"/>
              </a:rPr>
              <a:t>subsidiary</a:t>
            </a:r>
            <a:r>
              <a:rPr lang="fr-FR" b="1" dirty="0">
                <a:latin typeface="+mj-lt"/>
              </a:rPr>
              <a:t> bodies and </a:t>
            </a:r>
            <a:r>
              <a:rPr lang="fr-FR" b="1" dirty="0" err="1">
                <a:latin typeface="+mj-lt"/>
              </a:rPr>
              <a:t>working</a:t>
            </a:r>
            <a:r>
              <a:rPr lang="fr-FR" b="1" dirty="0">
                <a:latin typeface="+mj-lt"/>
              </a:rPr>
              <a:t> groups and </a:t>
            </a:r>
            <a:r>
              <a:rPr lang="fr-FR" b="1" dirty="0" err="1">
                <a:latin typeface="+mj-lt"/>
              </a:rPr>
              <a:t>provide</a:t>
            </a:r>
            <a:r>
              <a:rPr lang="fr-FR" b="1" dirty="0">
                <a:latin typeface="+mj-lt"/>
              </a:rPr>
              <a:t> </a:t>
            </a:r>
            <a:r>
              <a:rPr lang="fr-FR" b="1" dirty="0" err="1">
                <a:latin typeface="+mj-lt"/>
              </a:rPr>
              <a:t>their</a:t>
            </a:r>
            <a:r>
              <a:rPr lang="fr-FR" b="1" dirty="0">
                <a:latin typeface="+mj-lt"/>
              </a:rPr>
              <a:t> expertise, as </a:t>
            </a:r>
            <a:r>
              <a:rPr lang="fr-FR" b="1" dirty="0" err="1">
                <a:latin typeface="+mj-lt"/>
              </a:rPr>
              <a:t>well</a:t>
            </a:r>
            <a:r>
              <a:rPr lang="fr-FR" b="1" dirty="0">
                <a:latin typeface="+mj-lt"/>
              </a:rPr>
              <a:t> as </a:t>
            </a:r>
            <a:r>
              <a:rPr lang="fr-FR" b="1" dirty="0" err="1">
                <a:latin typeface="+mj-lt"/>
              </a:rPr>
              <a:t>actively</a:t>
            </a:r>
            <a:r>
              <a:rPr lang="fr-FR" b="1" dirty="0">
                <a:latin typeface="+mj-lt"/>
              </a:rPr>
              <a:t> </a:t>
            </a:r>
            <a:r>
              <a:rPr lang="fr-FR" b="1" dirty="0" err="1">
                <a:latin typeface="+mj-lt"/>
              </a:rPr>
              <a:t>participate</a:t>
            </a:r>
            <a:r>
              <a:rPr lang="fr-FR" b="1" dirty="0">
                <a:latin typeface="+mj-lt"/>
              </a:rPr>
              <a:t> in </a:t>
            </a:r>
            <a:r>
              <a:rPr lang="fr-FR" b="1" dirty="0" err="1">
                <a:latin typeface="+mj-lt"/>
              </a:rPr>
              <a:t>technical</a:t>
            </a:r>
            <a:r>
              <a:rPr lang="fr-FR" b="1" dirty="0">
                <a:latin typeface="+mj-lt"/>
              </a:rPr>
              <a:t> and </a:t>
            </a:r>
            <a:r>
              <a:rPr lang="fr-FR" b="1" dirty="0" err="1">
                <a:latin typeface="+mj-lt"/>
              </a:rPr>
              <a:t>scientific</a:t>
            </a:r>
            <a:r>
              <a:rPr lang="fr-FR" b="1" dirty="0">
                <a:latin typeface="+mj-lt"/>
              </a:rPr>
              <a:t> </a:t>
            </a:r>
            <a:r>
              <a:rPr lang="fr-FR" b="1" dirty="0" err="1">
                <a:latin typeface="+mj-lt"/>
              </a:rPr>
              <a:t>cooperation</a:t>
            </a:r>
            <a:r>
              <a:rPr lang="fr-FR" b="1" dirty="0">
                <a:latin typeface="+mj-lt"/>
              </a:rPr>
              <a:t>. </a:t>
            </a:r>
          </a:p>
          <a:p>
            <a:endParaRPr lang="fr-FR" dirty="0">
              <a:latin typeface="+mj-lt"/>
            </a:endParaRPr>
          </a:p>
          <a:p>
            <a:r>
              <a:rPr lang="fr-FR" dirty="0">
                <a:latin typeface="+mj-lt"/>
              </a:rPr>
              <a:t>(…)</a:t>
            </a:r>
          </a:p>
          <a:p>
            <a:endParaRPr lang="fr-FR" dirty="0">
              <a:latin typeface="+mj-lt"/>
            </a:endParaRPr>
          </a:p>
          <a:p>
            <a:r>
              <a:rPr lang="fr-FR" b="1" dirty="0">
                <a:latin typeface="+mj-lt"/>
              </a:rPr>
              <a:t>A </a:t>
            </a:r>
            <a:r>
              <a:rPr lang="fr-FR" b="1" dirty="0" err="1">
                <a:latin typeface="+mj-lt"/>
              </a:rPr>
              <a:t>special</a:t>
            </a:r>
            <a:r>
              <a:rPr lang="fr-FR" b="1" dirty="0">
                <a:latin typeface="+mj-lt"/>
              </a:rPr>
              <a:t> focus </a:t>
            </a:r>
            <a:r>
              <a:rPr lang="fr-FR" b="1" dirty="0" err="1">
                <a:latin typeface="+mj-lt"/>
              </a:rPr>
              <a:t>will</a:t>
            </a:r>
            <a:r>
              <a:rPr lang="fr-FR" b="1" dirty="0">
                <a:latin typeface="+mj-lt"/>
              </a:rPr>
              <a:t> </a:t>
            </a:r>
            <a:r>
              <a:rPr lang="fr-FR" b="1" dirty="0" err="1">
                <a:latin typeface="+mj-lt"/>
              </a:rPr>
              <a:t>be</a:t>
            </a:r>
            <a:r>
              <a:rPr lang="fr-FR" b="1" dirty="0">
                <a:latin typeface="+mj-lt"/>
              </a:rPr>
              <a:t> </a:t>
            </a:r>
            <a:r>
              <a:rPr lang="fr-FR" b="1" dirty="0" err="1">
                <a:latin typeface="+mj-lt"/>
              </a:rPr>
              <a:t>given</a:t>
            </a:r>
            <a:r>
              <a:rPr lang="fr-FR" b="1" dirty="0">
                <a:latin typeface="+mj-lt"/>
              </a:rPr>
              <a:t> to experts </a:t>
            </a:r>
            <a:r>
              <a:rPr lang="fr-FR" b="1" dirty="0" err="1">
                <a:latin typeface="+mj-lt"/>
              </a:rPr>
              <a:t>from</a:t>
            </a:r>
            <a:r>
              <a:rPr lang="fr-FR" b="1" dirty="0">
                <a:latin typeface="+mj-lt"/>
              </a:rPr>
              <a:t> Central and </a:t>
            </a:r>
            <a:r>
              <a:rPr lang="fr-FR" b="1" dirty="0" err="1">
                <a:latin typeface="+mj-lt"/>
              </a:rPr>
              <a:t>Eastern</a:t>
            </a:r>
            <a:r>
              <a:rPr lang="fr-FR" b="1" dirty="0">
                <a:latin typeface="+mj-lt"/>
              </a:rPr>
              <a:t> Europe (CEE)</a:t>
            </a:r>
            <a:r>
              <a:rPr lang="fr-FR" dirty="0">
                <a:latin typeface="+mj-lt"/>
              </a:rPr>
              <a:t>, as </a:t>
            </a:r>
            <a:r>
              <a:rPr lang="fr-FR" dirty="0" err="1">
                <a:latin typeface="+mj-lt"/>
              </a:rPr>
              <a:t>well</a:t>
            </a:r>
            <a:r>
              <a:rPr lang="fr-FR" dirty="0">
                <a:latin typeface="+mj-lt"/>
              </a:rPr>
              <a:t> as the </a:t>
            </a:r>
            <a:r>
              <a:rPr lang="fr-FR" dirty="0" err="1">
                <a:latin typeface="+mj-lt"/>
              </a:rPr>
              <a:t>associated</a:t>
            </a:r>
            <a:r>
              <a:rPr lang="fr-FR" dirty="0">
                <a:latin typeface="+mj-lt"/>
              </a:rPr>
              <a:t> countries and </a:t>
            </a:r>
            <a:r>
              <a:rPr lang="fr-FR" dirty="0" err="1">
                <a:latin typeface="+mj-lt"/>
              </a:rPr>
              <a:t>youth</a:t>
            </a:r>
            <a:r>
              <a:rPr lang="fr-FR" dirty="0">
                <a:latin typeface="+mj-lt"/>
              </a:rPr>
              <a:t>. »</a:t>
            </a:r>
          </a:p>
          <a:p>
            <a:endParaRPr lang="fr-FR" dirty="0">
              <a:latin typeface="+mj-lt"/>
            </a:endParaRPr>
          </a:p>
          <a:p>
            <a:endParaRPr lang="fr-FR" dirty="0">
              <a:latin typeface="+mj-lt"/>
            </a:endParaRPr>
          </a:p>
          <a:p>
            <a:r>
              <a:rPr lang="fr-FR" b="1" dirty="0" err="1">
                <a:latin typeface="+mj-lt"/>
              </a:rPr>
              <a:t>Task</a:t>
            </a:r>
            <a:r>
              <a:rPr lang="fr-FR" b="1" dirty="0">
                <a:latin typeface="+mj-lt"/>
              </a:rPr>
              <a:t> </a:t>
            </a:r>
            <a:r>
              <a:rPr lang="fr-FR" b="1" dirty="0" err="1">
                <a:latin typeface="+mj-lt"/>
              </a:rPr>
              <a:t>co-leaders</a:t>
            </a:r>
            <a:r>
              <a:rPr lang="fr-FR" b="1" dirty="0">
                <a:latin typeface="+mj-lt"/>
              </a:rPr>
              <a:t> </a:t>
            </a:r>
            <a:r>
              <a:rPr lang="fr-FR" dirty="0">
                <a:latin typeface="+mj-lt"/>
              </a:rPr>
              <a:t>: MNHN &amp; RBINS</a:t>
            </a:r>
          </a:p>
          <a:p>
            <a:r>
              <a:rPr lang="fr-FR" dirty="0">
                <a:latin typeface="+mj-lt"/>
              </a:rPr>
              <a:t> </a:t>
            </a:r>
          </a:p>
          <a:p>
            <a:br>
              <a:rPr lang="en-US" sz="1200" b="0" i="0" u="none" strike="noStrike" dirty="0">
                <a:solidFill>
                  <a:srgbClr val="000000"/>
                </a:solidFill>
                <a:effectLst/>
                <a:latin typeface="arial" panose="020B0604020202020204" pitchFamily="34" charset="0"/>
              </a:rPr>
            </a:br>
            <a:endParaRPr lang="en-GB" dirty="0"/>
          </a:p>
        </p:txBody>
      </p:sp>
    </p:spTree>
    <p:extLst>
      <p:ext uri="{BB962C8B-B14F-4D97-AF65-F5344CB8AC3E}">
        <p14:creationId xmlns:p14="http://schemas.microsoft.com/office/powerpoint/2010/main" val="208579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CO-OP4CBD Training sessions </a:t>
            </a:r>
          </a:p>
        </p:txBody>
      </p:sp>
      <p:sp>
        <p:nvSpPr>
          <p:cNvPr id="4" name="ZoneTexte 3">
            <a:extLst>
              <a:ext uri="{FF2B5EF4-FFF2-40B4-BE49-F238E27FC236}">
                <a16:creationId xmlns:a16="http://schemas.microsoft.com/office/drawing/2014/main" id="{7CF43961-0E2D-4C3E-8FFF-B9E917095911}"/>
              </a:ext>
            </a:extLst>
          </p:cNvPr>
          <p:cNvSpPr txBox="1"/>
          <p:nvPr/>
        </p:nvSpPr>
        <p:spPr>
          <a:xfrm>
            <a:off x="473529" y="941178"/>
            <a:ext cx="7976507" cy="3173561"/>
          </a:xfrm>
          <a:prstGeom prst="rect">
            <a:avLst/>
          </a:prstGeom>
          <a:noFill/>
        </p:spPr>
        <p:txBody>
          <a:bodyPr wrap="square">
            <a:spAutoFit/>
          </a:bodyPr>
          <a:lstStyle/>
          <a:p>
            <a:pPr lvl="0">
              <a:lnSpc>
                <a:spcPct val="107000"/>
              </a:lnSpc>
              <a:spcAft>
                <a:spcPts val="800"/>
              </a:spcAft>
            </a:pPr>
            <a:endParaRPr lang="fr-FR"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600" b="1" dirty="0">
                <a:effectLst/>
                <a:latin typeface="+mj-lt"/>
                <a:ea typeface="Calibri" panose="020F0502020204030204" pitchFamily="34" charset="0"/>
                <a:cs typeface="Times New Roman" panose="02020603050405020304" pitchFamily="18" charset="0"/>
              </a:rPr>
              <a:t>General Objective: </a:t>
            </a:r>
            <a:endParaRPr lang="fr-FR"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Strengthening the presence of European expertise in CBD processes and mechanisms</a:t>
            </a:r>
            <a:endParaRPr lang="fr-FR"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i="1" dirty="0">
                <a:effectLst/>
                <a:latin typeface="+mj-lt"/>
                <a:ea typeface="Calibri" panose="020F0502020204030204" pitchFamily="34" charset="0"/>
                <a:cs typeface="Times New Roman" panose="02020603050405020304" pitchFamily="18" charset="0"/>
              </a:rPr>
              <a:t>Specific objective:</a:t>
            </a:r>
            <a:endParaRPr lang="fr-FR" sz="16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600" dirty="0">
                <a:effectLst/>
                <a:latin typeface="+mj-lt"/>
                <a:ea typeface="Calibri" panose="020F0502020204030204" pitchFamily="34" charset="0"/>
                <a:cs typeface="Times New Roman" panose="02020603050405020304" pitchFamily="18" charset="0"/>
              </a:rPr>
              <a:t>Experts are able to contribute to CBD sessions, by knowing how to intervene, how to share knowledge, expertise. </a:t>
            </a:r>
          </a:p>
          <a:p>
            <a:pPr marL="342900" lvl="0" indent="-342900">
              <a:lnSpc>
                <a:spcPct val="107000"/>
              </a:lnSpc>
              <a:spcAft>
                <a:spcPts val="800"/>
              </a:spcAft>
              <a:buFont typeface="Symbol" pitchFamily="2" charset="2"/>
              <a:buChar char=""/>
            </a:pPr>
            <a:r>
              <a:rPr lang="en-GB" sz="1600" dirty="0">
                <a:latin typeface="+mj-lt"/>
                <a:ea typeface="Calibri" panose="020F0502020204030204" pitchFamily="34" charset="0"/>
                <a:cs typeface="Times New Roman" panose="02020603050405020304" pitchFamily="18" charset="0"/>
              </a:rPr>
              <a:t>NFPs and </a:t>
            </a:r>
            <a:r>
              <a:rPr lang="en-GB" sz="1600" dirty="0" err="1">
                <a:latin typeface="+mj-lt"/>
                <a:ea typeface="Calibri" panose="020F0502020204030204" pitchFamily="34" charset="0"/>
                <a:cs typeface="Times New Roman" panose="02020603050405020304" pitchFamily="18" charset="0"/>
              </a:rPr>
              <a:t>negociators</a:t>
            </a:r>
            <a:r>
              <a:rPr lang="en-GB" sz="1600" dirty="0">
                <a:latin typeface="+mj-lt"/>
                <a:ea typeface="Calibri" panose="020F0502020204030204" pitchFamily="34" charset="0"/>
                <a:cs typeface="Times New Roman" panose="02020603050405020304" pitchFamily="18" charset="0"/>
              </a:rPr>
              <a:t> are able to access to experts and expertise to help them to prepare CBD’s positions</a:t>
            </a:r>
            <a:r>
              <a:rPr lang="en-GB" dirty="0">
                <a:latin typeface="+mj-lt"/>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itchFamily="2" charset="2"/>
              <a:buChar char=""/>
            </a:pPr>
            <a:endParaRPr lang="en-GB" sz="105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4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8D0F3-56F8-400D-8392-2A0CBEBDB219}"/>
              </a:ext>
            </a:extLst>
          </p:cNvPr>
          <p:cNvSpPr>
            <a:spLocks noGrp="1"/>
          </p:cNvSpPr>
          <p:nvPr>
            <p:ph type="title"/>
          </p:nvPr>
        </p:nvSpPr>
        <p:spPr/>
        <p:txBody>
          <a:bodyPr>
            <a:normAutofit fontScale="90000"/>
          </a:bodyPr>
          <a:lstStyle/>
          <a:p>
            <a:r>
              <a:rPr lang="en-GB" dirty="0"/>
              <a:t>CO-OP4CBD Training sessions </a:t>
            </a:r>
          </a:p>
        </p:txBody>
      </p:sp>
      <p:sp>
        <p:nvSpPr>
          <p:cNvPr id="5" name="ZoneTexte 4">
            <a:extLst>
              <a:ext uri="{FF2B5EF4-FFF2-40B4-BE49-F238E27FC236}">
                <a16:creationId xmlns:a16="http://schemas.microsoft.com/office/drawing/2014/main" id="{75B03CE6-1D90-4676-932A-F820CE8D8343}"/>
              </a:ext>
            </a:extLst>
          </p:cNvPr>
          <p:cNvSpPr txBox="1"/>
          <p:nvPr/>
        </p:nvSpPr>
        <p:spPr>
          <a:xfrm>
            <a:off x="220436" y="801778"/>
            <a:ext cx="8703128" cy="3206327"/>
          </a:xfrm>
          <a:prstGeom prst="rect">
            <a:avLst/>
          </a:prstGeom>
          <a:noFill/>
        </p:spPr>
        <p:txBody>
          <a:bodyPr wrap="square">
            <a:spAutoFit/>
          </a:bodyPr>
          <a:lstStyle/>
          <a:p>
            <a:pPr>
              <a:lnSpc>
                <a:spcPct val="107000"/>
              </a:lnSpc>
              <a:spcAft>
                <a:spcPts val="800"/>
              </a:spcAft>
            </a:pPr>
            <a:r>
              <a:rPr lang="en-GB" b="1" dirty="0">
                <a:effectLst/>
                <a:latin typeface="+mj-lt"/>
                <a:ea typeface="Calibri" panose="020F0502020204030204" pitchFamily="34" charset="0"/>
                <a:cs typeface="Times New Roman" panose="02020603050405020304" pitchFamily="18" charset="0"/>
              </a:rPr>
              <a:t>Concerned experts:</a:t>
            </a:r>
            <a:endParaRPr lang="fr-FR"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itchFamily="2" charset="2"/>
              <a:buChar char=""/>
            </a:pPr>
            <a:r>
              <a:rPr lang="en-GB" dirty="0">
                <a:effectLst/>
                <a:latin typeface="+mj-lt"/>
                <a:ea typeface="Calibri" panose="020F0502020204030204" pitchFamily="34" charset="0"/>
                <a:cs typeface="Times New Roman" panose="02020603050405020304" pitchFamily="18" charset="0"/>
              </a:rPr>
              <a:t>Audience 1 : experts participating into SBSTTA and SBI, and other CBD processes/information and decision making of the Convention</a:t>
            </a:r>
            <a:endParaRPr lang="fr-FR" dirty="0">
              <a:effectLst/>
              <a:latin typeface="+mj-lt"/>
              <a:ea typeface="Calibri" panose="020F0502020204030204" pitchFamily="34" charset="0"/>
              <a:cs typeface="Times New Roman" panose="02020603050405020304" pitchFamily="18" charset="0"/>
            </a:endParaRPr>
          </a:p>
          <a:p>
            <a:pPr marL="457200">
              <a:lnSpc>
                <a:spcPct val="107000"/>
              </a:lnSpc>
            </a:pPr>
            <a:r>
              <a:rPr lang="en-GB" dirty="0">
                <a:effectLst/>
                <a:latin typeface="+mj-lt"/>
                <a:ea typeface="Calibri" panose="020F0502020204030204" pitchFamily="34" charset="0"/>
                <a:cs typeface="Times New Roman" panose="02020603050405020304" pitchFamily="18" charset="0"/>
              </a:rPr>
              <a:t> </a:t>
            </a:r>
            <a:endParaRPr lang="fr-FR"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itchFamily="2" charset="2"/>
              <a:buChar char=""/>
            </a:pPr>
            <a:r>
              <a:rPr lang="en-GB" dirty="0">
                <a:effectLst/>
                <a:latin typeface="+mj-lt"/>
                <a:ea typeface="Calibri" panose="020F0502020204030204" pitchFamily="34" charset="0"/>
                <a:cs typeface="Times New Roman" panose="02020603050405020304" pitchFamily="18" charset="0"/>
              </a:rPr>
              <a:t>Audience 2 : experts working with CHM and involved into technical and scientific cooperation mechanism/implementation and dissemination of the Convention</a:t>
            </a:r>
            <a:endParaRPr lang="fr-FR"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fr-FR"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mj-lt"/>
                <a:ea typeface="Calibri" panose="020F0502020204030204" pitchFamily="34" charset="0"/>
                <a:cs typeface="Times New Roman" panose="02020603050405020304" pitchFamily="18" charset="0"/>
              </a:rPr>
              <a:t>Training content will be focused on: </a:t>
            </a:r>
            <a:endParaRPr lang="fr-FR"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itchFamily="2" charset="2"/>
              <a:buChar char=""/>
            </a:pPr>
            <a:r>
              <a:rPr lang="en-GB" dirty="0">
                <a:effectLst/>
                <a:latin typeface="+mj-lt"/>
                <a:ea typeface="Calibri" panose="020F0502020204030204" pitchFamily="34" charset="0"/>
                <a:cs typeface="Times New Roman" panose="02020603050405020304" pitchFamily="18" charset="0"/>
              </a:rPr>
              <a:t>General elements and context about CBD (history, processes and actors of the CBD)</a:t>
            </a:r>
            <a:endParaRPr lang="fr-FR"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itchFamily="2" charset="2"/>
              <a:buChar char=""/>
            </a:pPr>
            <a:r>
              <a:rPr lang="en-GB" dirty="0">
                <a:effectLst/>
                <a:latin typeface="+mj-lt"/>
                <a:ea typeface="Calibri" panose="020F0502020204030204" pitchFamily="34" charset="0"/>
                <a:cs typeface="Times New Roman" panose="02020603050405020304" pitchFamily="18" charset="0"/>
              </a:rPr>
              <a:t>Cross-cutting issues and thematic issues aligned with the CBD agenda </a:t>
            </a:r>
          </a:p>
          <a:p>
            <a:pPr marL="342900" lvl="0" indent="-342900">
              <a:lnSpc>
                <a:spcPct val="107000"/>
              </a:lnSpc>
              <a:buFont typeface="Wingdings" pitchFamily="2" charset="2"/>
              <a:buChar char=""/>
            </a:pPr>
            <a:r>
              <a:rPr lang="en-GB" dirty="0">
                <a:effectLst/>
                <a:latin typeface="+mj-lt"/>
                <a:ea typeface="Calibri" panose="020F0502020204030204" pitchFamily="34" charset="0"/>
                <a:cs typeface="Times New Roman" panose="02020603050405020304" pitchFamily="18" charset="0"/>
              </a:rPr>
              <a:t>Negotiations practises (learn to read, to understand, and to discuss a CBD document)</a:t>
            </a:r>
            <a:endParaRPr lang="fr-FR"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24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èche : bas 8">
            <a:extLst>
              <a:ext uri="{FF2B5EF4-FFF2-40B4-BE49-F238E27FC236}">
                <a16:creationId xmlns:a16="http://schemas.microsoft.com/office/drawing/2014/main" id="{606F23A9-EC56-4E28-97CA-46640B990C4D}"/>
              </a:ext>
            </a:extLst>
          </p:cNvPr>
          <p:cNvSpPr/>
          <p:nvPr/>
        </p:nvSpPr>
        <p:spPr>
          <a:xfrm flipH="1">
            <a:off x="5703684" y="474896"/>
            <a:ext cx="45719" cy="24917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Flèche : pentagone 3">
            <a:extLst>
              <a:ext uri="{FF2B5EF4-FFF2-40B4-BE49-F238E27FC236}">
                <a16:creationId xmlns:a16="http://schemas.microsoft.com/office/drawing/2014/main" id="{065B9310-8178-4DB5-9FA4-42175F01054E}"/>
              </a:ext>
            </a:extLst>
          </p:cNvPr>
          <p:cNvSpPr/>
          <p:nvPr/>
        </p:nvSpPr>
        <p:spPr>
          <a:xfrm>
            <a:off x="284135" y="304076"/>
            <a:ext cx="7908773" cy="3351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rgbClr val="FFFFFF"/>
                </a:solidFill>
                <a:latin typeface="Arial"/>
              </a:rPr>
              <a:t>CEE-</a:t>
            </a:r>
            <a:r>
              <a:rPr lang="fr-FR" dirty="0" err="1">
                <a:solidFill>
                  <a:srgbClr val="FFFFFF"/>
                </a:solidFill>
                <a:latin typeface="Arial"/>
              </a:rPr>
              <a:t>focused</a:t>
            </a:r>
            <a:r>
              <a:rPr lang="fr-FR" dirty="0">
                <a:solidFill>
                  <a:srgbClr val="FFFFFF"/>
                </a:solidFill>
                <a:latin typeface="Arial"/>
              </a:rPr>
              <a:t> trainings in </a:t>
            </a:r>
            <a:r>
              <a:rPr kumimoji="0" lang="fr-FR" sz="1400" b="0" i="0" u="none" strike="noStrike" kern="0" cap="none" spc="0" normalizeH="0" baseline="0" noProof="0" dirty="0">
                <a:ln>
                  <a:noFill/>
                </a:ln>
                <a:solidFill>
                  <a:srgbClr val="FFFFFF"/>
                </a:solidFill>
                <a:effectLst/>
                <a:uLnTx/>
                <a:uFillTx/>
                <a:latin typeface="Arial"/>
                <a:ea typeface="+mn-ea"/>
                <a:cs typeface="+mn-cs"/>
                <a:sym typeface="Arial"/>
              </a:rPr>
              <a:t>2024</a:t>
            </a:r>
          </a:p>
        </p:txBody>
      </p:sp>
      <p:cxnSp>
        <p:nvCxnSpPr>
          <p:cNvPr id="6" name="Connecteur droit 5">
            <a:extLst>
              <a:ext uri="{FF2B5EF4-FFF2-40B4-BE49-F238E27FC236}">
                <a16:creationId xmlns:a16="http://schemas.microsoft.com/office/drawing/2014/main" id="{F00DA3AE-042E-4EE8-B1E6-4B5B2DDC6ACC}"/>
              </a:ext>
            </a:extLst>
          </p:cNvPr>
          <p:cNvCxnSpPr/>
          <p:nvPr/>
        </p:nvCxnSpPr>
        <p:spPr>
          <a:xfrm>
            <a:off x="2145600" y="1602300"/>
            <a:ext cx="0" cy="177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èche : bas 9">
            <a:extLst>
              <a:ext uri="{FF2B5EF4-FFF2-40B4-BE49-F238E27FC236}">
                <a16:creationId xmlns:a16="http://schemas.microsoft.com/office/drawing/2014/main" id="{4CF739F9-F9FC-4EF2-8280-0DD7FCD41539}"/>
              </a:ext>
            </a:extLst>
          </p:cNvPr>
          <p:cNvSpPr/>
          <p:nvPr/>
        </p:nvSpPr>
        <p:spPr>
          <a:xfrm>
            <a:off x="1647782" y="764283"/>
            <a:ext cx="176400" cy="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14" name="Tableau 14">
            <a:extLst>
              <a:ext uri="{FF2B5EF4-FFF2-40B4-BE49-F238E27FC236}">
                <a16:creationId xmlns:a16="http://schemas.microsoft.com/office/drawing/2014/main" id="{AEF0BF14-46C2-4799-990B-DF8472EF41AE}"/>
              </a:ext>
            </a:extLst>
          </p:cNvPr>
          <p:cNvGraphicFramePr>
            <a:graphicFrameLocks noGrp="1"/>
          </p:cNvGraphicFramePr>
          <p:nvPr>
            <p:extLst>
              <p:ext uri="{D42A27DB-BD31-4B8C-83A1-F6EECF244321}">
                <p14:modId xmlns:p14="http://schemas.microsoft.com/office/powerpoint/2010/main" val="4125392249"/>
              </p:ext>
            </p:extLst>
          </p:nvPr>
        </p:nvGraphicFramePr>
        <p:xfrm>
          <a:off x="2635199" y="1213523"/>
          <a:ext cx="2808865" cy="3530809"/>
        </p:xfrm>
        <a:graphic>
          <a:graphicData uri="http://schemas.openxmlformats.org/drawingml/2006/table">
            <a:tbl>
              <a:tblPr firstRow="1" bandRow="1">
                <a:tableStyleId>{5C22544A-7EE6-4342-B048-85BDC9FD1C3A}</a:tableStyleId>
              </a:tblPr>
              <a:tblGrid>
                <a:gridCol w="1140316">
                  <a:extLst>
                    <a:ext uri="{9D8B030D-6E8A-4147-A177-3AD203B41FA5}">
                      <a16:colId xmlns:a16="http://schemas.microsoft.com/office/drawing/2014/main" val="3787606008"/>
                    </a:ext>
                  </a:extLst>
                </a:gridCol>
                <a:gridCol w="1668549">
                  <a:extLst>
                    <a:ext uri="{9D8B030D-6E8A-4147-A177-3AD203B41FA5}">
                      <a16:colId xmlns:a16="http://schemas.microsoft.com/office/drawing/2014/main" val="2593241085"/>
                    </a:ext>
                  </a:extLst>
                </a:gridCol>
              </a:tblGrid>
              <a:tr h="429280">
                <a:tc gridSpan="2">
                  <a:txBody>
                    <a:bodyPr/>
                    <a:lstStyle/>
                    <a:p>
                      <a:r>
                        <a:rPr lang="fr-FR" sz="1000" dirty="0"/>
                        <a:t>March 2024 (TBC)</a:t>
                      </a:r>
                    </a:p>
                  </a:txBody>
                  <a:tcPr>
                    <a:solidFill>
                      <a:schemeClr val="accent1"/>
                    </a:solidFill>
                  </a:tcPr>
                </a:tc>
                <a:tc hMerge="1">
                  <a:txBody>
                    <a:bodyPr/>
                    <a:lstStyle/>
                    <a:p>
                      <a:endParaRPr lang="fr-FR"/>
                    </a:p>
                  </a:txBody>
                  <a:tcPr/>
                </a:tc>
                <a:extLst>
                  <a:ext uri="{0D108BD9-81ED-4DB2-BD59-A6C34878D82A}">
                    <a16:rowId xmlns:a16="http://schemas.microsoft.com/office/drawing/2014/main" val="737986830"/>
                  </a:ext>
                </a:extLst>
              </a:tr>
              <a:tr h="624404">
                <a:tc>
                  <a:txBody>
                    <a:bodyPr/>
                    <a:lstStyle/>
                    <a:p>
                      <a:r>
                        <a:rPr lang="fr-FR" sz="1000" dirty="0" err="1"/>
                        <a:t>Organizer</a:t>
                      </a:r>
                      <a:endParaRPr lang="fr-FR" sz="1000"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dirty="0"/>
                        <a:t>MNHN</a:t>
                      </a:r>
                    </a:p>
                  </a:txBody>
                  <a:tcPr>
                    <a:solidFill>
                      <a:schemeClr val="accent1">
                        <a:lumMod val="40000"/>
                        <a:lumOff val="60000"/>
                      </a:schemeClr>
                    </a:solidFill>
                  </a:tcPr>
                </a:tc>
                <a:extLst>
                  <a:ext uri="{0D108BD9-81ED-4DB2-BD59-A6C34878D82A}">
                    <a16:rowId xmlns:a16="http://schemas.microsoft.com/office/drawing/2014/main" val="1032768088"/>
                  </a:ext>
                </a:extLst>
              </a:tr>
              <a:tr h="314695">
                <a:tc>
                  <a:txBody>
                    <a:bodyPr/>
                    <a:lstStyle/>
                    <a:p>
                      <a:r>
                        <a:rPr lang="fr-FR" sz="1000" dirty="0"/>
                        <a:t>Format</a:t>
                      </a:r>
                    </a:p>
                  </a:txBody>
                  <a:tcPr>
                    <a:solidFill>
                      <a:schemeClr val="accent1">
                        <a:lumMod val="20000"/>
                        <a:lumOff val="80000"/>
                      </a:schemeClr>
                    </a:solidFill>
                  </a:tcPr>
                </a:tc>
                <a:tc>
                  <a:txBody>
                    <a:bodyPr/>
                    <a:lstStyle/>
                    <a:p>
                      <a:r>
                        <a:rPr lang="fr-FR" sz="1000" dirty="0"/>
                        <a:t>In Person, Paris</a:t>
                      </a:r>
                    </a:p>
                  </a:txBody>
                  <a:tcPr>
                    <a:solidFill>
                      <a:schemeClr val="accent1">
                        <a:lumMod val="20000"/>
                        <a:lumOff val="80000"/>
                      </a:schemeClr>
                    </a:solidFill>
                  </a:tcPr>
                </a:tc>
                <a:extLst>
                  <a:ext uri="{0D108BD9-81ED-4DB2-BD59-A6C34878D82A}">
                    <a16:rowId xmlns:a16="http://schemas.microsoft.com/office/drawing/2014/main" val="3629148174"/>
                  </a:ext>
                </a:extLst>
              </a:tr>
              <a:tr h="699390">
                <a:tc>
                  <a:txBody>
                    <a:bodyPr/>
                    <a:lstStyle/>
                    <a:p>
                      <a:r>
                        <a:rPr lang="fr-FR" sz="1000" dirty="0"/>
                        <a:t>Audience </a:t>
                      </a:r>
                    </a:p>
                  </a:txBody>
                  <a:tcPr>
                    <a:solidFill>
                      <a:schemeClr val="accent1">
                        <a:lumMod val="40000"/>
                        <a:lumOff val="60000"/>
                      </a:schemeClr>
                    </a:solidFill>
                  </a:tcPr>
                </a:tc>
                <a:tc>
                  <a:txBody>
                    <a:bodyPr/>
                    <a:lstStyle/>
                    <a:p>
                      <a:r>
                        <a:rPr lang="fr-FR" sz="1000" dirty="0"/>
                        <a:t>EU + AC SBSTTA/SBI CEE Experts</a:t>
                      </a:r>
                    </a:p>
                  </a:txBody>
                  <a:tcPr>
                    <a:solidFill>
                      <a:schemeClr val="accent1">
                        <a:lumMod val="40000"/>
                        <a:lumOff val="60000"/>
                      </a:schemeClr>
                    </a:solidFill>
                  </a:tcPr>
                </a:tc>
                <a:extLst>
                  <a:ext uri="{0D108BD9-81ED-4DB2-BD59-A6C34878D82A}">
                    <a16:rowId xmlns:a16="http://schemas.microsoft.com/office/drawing/2014/main" val="791260862"/>
                  </a:ext>
                </a:extLst>
              </a:tr>
              <a:tr h="1434709">
                <a:tc>
                  <a:txBody>
                    <a:bodyPr/>
                    <a:lstStyle/>
                    <a:p>
                      <a:r>
                        <a:rPr lang="fr-FR" sz="1000" dirty="0" err="1"/>
                        <a:t>Themes</a:t>
                      </a:r>
                      <a:endParaRPr lang="fr-FR" sz="1000" dirty="0"/>
                    </a:p>
                  </a:txBody>
                  <a:tcPr>
                    <a:solidFill>
                      <a:schemeClr val="accent1">
                        <a:lumMod val="20000"/>
                        <a:lumOff val="80000"/>
                      </a:schemeClr>
                    </a:solidFill>
                  </a:tcPr>
                </a:tc>
                <a:tc>
                  <a:txBody>
                    <a:bodyPr/>
                    <a:lstStyle/>
                    <a:p>
                      <a:r>
                        <a:rPr lang="fr-FR" sz="1000" dirty="0"/>
                        <a:t>Introduction and Training on CBD </a:t>
                      </a:r>
                      <a:r>
                        <a:rPr lang="fr-FR" sz="1000" dirty="0" err="1"/>
                        <a:t>history</a:t>
                      </a:r>
                      <a:r>
                        <a:rPr lang="fr-FR" sz="1000" dirty="0"/>
                        <a:t>, </a:t>
                      </a:r>
                      <a:r>
                        <a:rPr lang="fr-FR" sz="1000" dirty="0" err="1"/>
                        <a:t>mechanims</a:t>
                      </a:r>
                      <a:r>
                        <a:rPr lang="fr-FR" sz="1000" dirty="0"/>
                        <a:t>, </a:t>
                      </a:r>
                      <a:r>
                        <a:rPr lang="fr-FR" sz="1000" dirty="0" err="1"/>
                        <a:t>processes</a:t>
                      </a:r>
                      <a:r>
                        <a:rPr lang="fr-FR" sz="1000" dirty="0"/>
                        <a:t> and challenges</a:t>
                      </a:r>
                    </a:p>
                    <a:p>
                      <a:r>
                        <a:rPr lang="fr-FR" sz="1000" b="1" dirty="0" err="1"/>
                        <a:t>Negotiation</a:t>
                      </a:r>
                      <a:r>
                        <a:rPr lang="fr-FR" sz="1000" b="1" dirty="0"/>
                        <a:t> </a:t>
                      </a:r>
                      <a:r>
                        <a:rPr lang="fr-FR" sz="1000" b="1" dirty="0" err="1"/>
                        <a:t>practises</a:t>
                      </a:r>
                      <a:endParaRPr lang="fr-FR" sz="1000" b="1" dirty="0"/>
                    </a:p>
                    <a:p>
                      <a:r>
                        <a:rPr lang="fr-FR" sz="1000" b="1" dirty="0" err="1"/>
                        <a:t>Specific</a:t>
                      </a:r>
                      <a:r>
                        <a:rPr lang="fr-FR" sz="1000" b="1" dirty="0"/>
                        <a:t> training on Cross-</a:t>
                      </a:r>
                      <a:r>
                        <a:rPr lang="fr-FR" sz="1000" b="1" dirty="0" err="1"/>
                        <a:t>cutting</a:t>
                      </a:r>
                      <a:r>
                        <a:rPr lang="fr-FR" sz="1000" b="1" dirty="0"/>
                        <a:t> issues </a:t>
                      </a:r>
                    </a:p>
                    <a:p>
                      <a:r>
                        <a:rPr lang="fr-FR" sz="1000" b="1" dirty="0"/>
                        <a:t>(</a:t>
                      </a:r>
                      <a:r>
                        <a:rPr lang="fr-FR" sz="1000" b="1" dirty="0" err="1"/>
                        <a:t>depending</a:t>
                      </a:r>
                      <a:r>
                        <a:rPr lang="fr-FR" sz="1000" b="1" dirty="0"/>
                        <a:t> on the </a:t>
                      </a:r>
                      <a:r>
                        <a:rPr lang="fr-FR" sz="1000" b="1" dirty="0" err="1"/>
                        <a:t>needs</a:t>
                      </a:r>
                      <a:r>
                        <a:rPr lang="fr-FR" sz="1000" b="1" dirty="0"/>
                        <a:t>)</a:t>
                      </a:r>
                    </a:p>
                  </a:txBody>
                  <a:tcPr>
                    <a:solidFill>
                      <a:schemeClr val="accent1">
                        <a:lumMod val="20000"/>
                        <a:lumOff val="80000"/>
                      </a:schemeClr>
                    </a:solidFill>
                  </a:tcPr>
                </a:tc>
                <a:extLst>
                  <a:ext uri="{0D108BD9-81ED-4DB2-BD59-A6C34878D82A}">
                    <a16:rowId xmlns:a16="http://schemas.microsoft.com/office/drawing/2014/main" val="1358362598"/>
                  </a:ext>
                </a:extLst>
              </a:tr>
            </a:tbl>
          </a:graphicData>
        </a:graphic>
      </p:graphicFrame>
      <p:sp>
        <p:nvSpPr>
          <p:cNvPr id="12" name="ZoneTexte 11">
            <a:extLst>
              <a:ext uri="{FF2B5EF4-FFF2-40B4-BE49-F238E27FC236}">
                <a16:creationId xmlns:a16="http://schemas.microsoft.com/office/drawing/2014/main" id="{C34B2249-A295-4ADF-81E4-AB53F891FE01}"/>
              </a:ext>
            </a:extLst>
          </p:cNvPr>
          <p:cNvSpPr txBox="1"/>
          <p:nvPr/>
        </p:nvSpPr>
        <p:spPr>
          <a:xfrm flipH="1">
            <a:off x="5399980" y="754274"/>
            <a:ext cx="8318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800" b="0" i="0" u="none" strike="noStrike" kern="0" cap="none" spc="0" normalizeH="0" baseline="0" noProof="0" dirty="0">
                <a:ln>
                  <a:noFill/>
                </a:ln>
                <a:solidFill>
                  <a:srgbClr val="000000"/>
                </a:solidFill>
                <a:effectLst/>
                <a:uLnTx/>
                <a:uFillTx/>
                <a:latin typeface="Arial"/>
                <a:cs typeface="Arial"/>
                <a:sym typeface="Arial"/>
              </a:rPr>
              <a:t>13-17 May SBSTTA 26 / 25-31 May SBI 4</a:t>
            </a:r>
          </a:p>
        </p:txBody>
      </p:sp>
      <p:graphicFrame>
        <p:nvGraphicFramePr>
          <p:cNvPr id="13" name="Tableau 14">
            <a:extLst>
              <a:ext uri="{FF2B5EF4-FFF2-40B4-BE49-F238E27FC236}">
                <a16:creationId xmlns:a16="http://schemas.microsoft.com/office/drawing/2014/main" id="{626E5986-A19C-4654-A5D9-4F99B32B0845}"/>
              </a:ext>
            </a:extLst>
          </p:cNvPr>
          <p:cNvGraphicFramePr>
            <a:graphicFrameLocks noGrp="1"/>
          </p:cNvGraphicFramePr>
          <p:nvPr>
            <p:extLst>
              <p:ext uri="{D42A27DB-BD31-4B8C-83A1-F6EECF244321}">
                <p14:modId xmlns:p14="http://schemas.microsoft.com/office/powerpoint/2010/main" val="2065531678"/>
              </p:ext>
            </p:extLst>
          </p:nvPr>
        </p:nvGraphicFramePr>
        <p:xfrm>
          <a:off x="444940" y="1213522"/>
          <a:ext cx="2128196" cy="3530809"/>
        </p:xfrm>
        <a:graphic>
          <a:graphicData uri="http://schemas.openxmlformats.org/drawingml/2006/table">
            <a:tbl>
              <a:tblPr firstRow="1" bandRow="1">
                <a:tableStyleId>{5C22544A-7EE6-4342-B048-85BDC9FD1C3A}</a:tableStyleId>
              </a:tblPr>
              <a:tblGrid>
                <a:gridCol w="827746">
                  <a:extLst>
                    <a:ext uri="{9D8B030D-6E8A-4147-A177-3AD203B41FA5}">
                      <a16:colId xmlns:a16="http://schemas.microsoft.com/office/drawing/2014/main" val="3787606008"/>
                    </a:ext>
                  </a:extLst>
                </a:gridCol>
                <a:gridCol w="1300450">
                  <a:extLst>
                    <a:ext uri="{9D8B030D-6E8A-4147-A177-3AD203B41FA5}">
                      <a16:colId xmlns:a16="http://schemas.microsoft.com/office/drawing/2014/main" val="2593241085"/>
                    </a:ext>
                  </a:extLst>
                </a:gridCol>
              </a:tblGrid>
              <a:tr h="408774">
                <a:tc gridSpan="2">
                  <a:txBody>
                    <a:bodyPr/>
                    <a:lstStyle/>
                    <a:p>
                      <a:r>
                        <a:rPr lang="fr-FR" sz="1000" dirty="0" err="1"/>
                        <a:t>January</a:t>
                      </a:r>
                      <a:r>
                        <a:rPr lang="fr-FR" sz="1000" dirty="0"/>
                        <a:t> 2024</a:t>
                      </a:r>
                    </a:p>
                  </a:txBody>
                  <a:tcPr>
                    <a:solidFill>
                      <a:schemeClr val="accent4">
                        <a:lumMod val="50000"/>
                      </a:schemeClr>
                    </a:solidFill>
                  </a:tcPr>
                </a:tc>
                <a:tc hMerge="1">
                  <a:txBody>
                    <a:bodyPr/>
                    <a:lstStyle/>
                    <a:p>
                      <a:endParaRPr lang="fr-FR"/>
                    </a:p>
                  </a:txBody>
                  <a:tcPr/>
                </a:tc>
                <a:extLst>
                  <a:ext uri="{0D108BD9-81ED-4DB2-BD59-A6C34878D82A}">
                    <a16:rowId xmlns:a16="http://schemas.microsoft.com/office/drawing/2014/main" val="737986830"/>
                  </a:ext>
                </a:extLst>
              </a:tr>
              <a:tr h="526556">
                <a:tc>
                  <a:txBody>
                    <a:bodyPr/>
                    <a:lstStyle/>
                    <a:p>
                      <a:r>
                        <a:rPr lang="fr-FR" sz="1000" dirty="0" err="1"/>
                        <a:t>Organizer</a:t>
                      </a:r>
                      <a:endParaRPr lang="fr-FR" sz="100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dirty="0"/>
                        <a:t>CER </a:t>
                      </a:r>
                    </a:p>
                  </a:txBody>
                  <a:tcPr>
                    <a:solidFill>
                      <a:schemeClr val="accent4">
                        <a:lumMod val="40000"/>
                        <a:lumOff val="60000"/>
                      </a:schemeClr>
                    </a:solidFill>
                  </a:tcPr>
                </a:tc>
                <a:extLst>
                  <a:ext uri="{0D108BD9-81ED-4DB2-BD59-A6C34878D82A}">
                    <a16:rowId xmlns:a16="http://schemas.microsoft.com/office/drawing/2014/main" val="1032768088"/>
                  </a:ext>
                </a:extLst>
              </a:tr>
              <a:tr h="407515">
                <a:tc>
                  <a:txBody>
                    <a:bodyPr/>
                    <a:lstStyle/>
                    <a:p>
                      <a:r>
                        <a:rPr lang="fr-FR" sz="1000" dirty="0"/>
                        <a:t>Format</a:t>
                      </a:r>
                    </a:p>
                  </a:txBody>
                  <a:tcPr>
                    <a:solidFill>
                      <a:schemeClr val="accent4">
                        <a:lumMod val="20000"/>
                        <a:lumOff val="80000"/>
                      </a:schemeClr>
                    </a:solidFill>
                  </a:tcPr>
                </a:tc>
                <a:tc>
                  <a:txBody>
                    <a:bodyPr/>
                    <a:lstStyle/>
                    <a:p>
                      <a:r>
                        <a:rPr lang="fr-FR" sz="1000" dirty="0"/>
                        <a:t>In </a:t>
                      </a:r>
                      <a:r>
                        <a:rPr lang="fr-FR" sz="1000" dirty="0" err="1"/>
                        <a:t>person</a:t>
                      </a:r>
                      <a:r>
                        <a:rPr lang="fr-FR" sz="1000" dirty="0"/>
                        <a:t>, Budapest </a:t>
                      </a:r>
                    </a:p>
                  </a:txBody>
                  <a:tcPr>
                    <a:solidFill>
                      <a:schemeClr val="accent4">
                        <a:lumMod val="20000"/>
                        <a:lumOff val="80000"/>
                      </a:schemeClr>
                    </a:solidFill>
                  </a:tcPr>
                </a:tc>
                <a:extLst>
                  <a:ext uri="{0D108BD9-81ED-4DB2-BD59-A6C34878D82A}">
                    <a16:rowId xmlns:a16="http://schemas.microsoft.com/office/drawing/2014/main" val="3629148174"/>
                  </a:ext>
                </a:extLst>
              </a:tr>
              <a:tr h="526556">
                <a:tc>
                  <a:txBody>
                    <a:bodyPr/>
                    <a:lstStyle/>
                    <a:p>
                      <a:r>
                        <a:rPr lang="fr-FR" sz="1000" dirty="0"/>
                        <a:t>Audience </a:t>
                      </a:r>
                    </a:p>
                  </a:txBody>
                  <a:tcPr>
                    <a:solidFill>
                      <a:schemeClr val="accent4">
                        <a:lumMod val="40000"/>
                        <a:lumOff val="60000"/>
                      </a:schemeClr>
                    </a:solidFill>
                  </a:tcPr>
                </a:tc>
                <a:tc>
                  <a:txBody>
                    <a:bodyPr/>
                    <a:lstStyle/>
                    <a:p>
                      <a:r>
                        <a:rPr lang="fr-FR" sz="1000" dirty="0"/>
                        <a:t>SBSTTA/SBI experts </a:t>
                      </a:r>
                    </a:p>
                  </a:txBody>
                  <a:tcPr>
                    <a:solidFill>
                      <a:schemeClr val="accent4">
                        <a:lumMod val="40000"/>
                        <a:lumOff val="60000"/>
                      </a:schemeClr>
                    </a:solidFill>
                  </a:tcPr>
                </a:tc>
                <a:extLst>
                  <a:ext uri="{0D108BD9-81ED-4DB2-BD59-A6C34878D82A}">
                    <a16:rowId xmlns:a16="http://schemas.microsoft.com/office/drawing/2014/main" val="791260862"/>
                  </a:ext>
                </a:extLst>
              </a:tr>
              <a:tr h="1661408">
                <a:tc>
                  <a:txBody>
                    <a:bodyPr/>
                    <a:lstStyle/>
                    <a:p>
                      <a:r>
                        <a:rPr lang="fr-FR" sz="1000" dirty="0" err="1"/>
                        <a:t>Themes</a:t>
                      </a:r>
                      <a:endParaRPr lang="fr-FR" sz="1000" dirty="0"/>
                    </a:p>
                  </a:txBody>
                  <a:tcPr>
                    <a:solidFill>
                      <a:schemeClr val="accent4">
                        <a:lumMod val="20000"/>
                        <a:lumOff val="80000"/>
                      </a:schemeClr>
                    </a:solidFill>
                  </a:tcPr>
                </a:tc>
                <a:tc>
                  <a:txBody>
                    <a:bodyPr/>
                    <a:lstStyle/>
                    <a:p>
                      <a:r>
                        <a:rPr lang="en-US" sz="1000" b="0" i="0" u="none" strike="noStrike" cap="none" dirty="0">
                          <a:solidFill>
                            <a:schemeClr val="dk1"/>
                          </a:solidFill>
                          <a:effectLst/>
                          <a:latin typeface="+mn-lt"/>
                          <a:ea typeface="+mn-ea"/>
                          <a:cs typeface="+mn-cs"/>
                          <a:sym typeface="Arial"/>
                        </a:rPr>
                        <a:t>Introduce CBD history, mechanisms, processes and challenges, to enhance Central and Eastern European expertise and participation in CBD processes</a:t>
                      </a:r>
                      <a:endParaRPr lang="fr-FR" sz="1000" dirty="0"/>
                    </a:p>
                  </a:txBody>
                  <a:tcPr>
                    <a:solidFill>
                      <a:schemeClr val="accent4">
                        <a:lumMod val="20000"/>
                        <a:lumOff val="80000"/>
                      </a:schemeClr>
                    </a:solidFill>
                  </a:tcPr>
                </a:tc>
                <a:extLst>
                  <a:ext uri="{0D108BD9-81ED-4DB2-BD59-A6C34878D82A}">
                    <a16:rowId xmlns:a16="http://schemas.microsoft.com/office/drawing/2014/main" val="1358362598"/>
                  </a:ext>
                </a:extLst>
              </a:tr>
            </a:tbl>
          </a:graphicData>
        </a:graphic>
      </p:graphicFrame>
      <p:sp>
        <p:nvSpPr>
          <p:cNvPr id="16" name="Flèche : bas 15">
            <a:extLst>
              <a:ext uri="{FF2B5EF4-FFF2-40B4-BE49-F238E27FC236}">
                <a16:creationId xmlns:a16="http://schemas.microsoft.com/office/drawing/2014/main" id="{BC96A627-A6F2-41F1-84BD-94366B3D46E5}"/>
              </a:ext>
            </a:extLst>
          </p:cNvPr>
          <p:cNvSpPr/>
          <p:nvPr/>
        </p:nvSpPr>
        <p:spPr>
          <a:xfrm>
            <a:off x="3603232" y="767938"/>
            <a:ext cx="176400" cy="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Flèche : bas 16">
            <a:extLst>
              <a:ext uri="{FF2B5EF4-FFF2-40B4-BE49-F238E27FC236}">
                <a16:creationId xmlns:a16="http://schemas.microsoft.com/office/drawing/2014/main" id="{1380763B-6F14-4DB5-B29A-8DA10EE2F8C9}"/>
              </a:ext>
            </a:extLst>
          </p:cNvPr>
          <p:cNvSpPr/>
          <p:nvPr/>
        </p:nvSpPr>
        <p:spPr>
          <a:xfrm>
            <a:off x="6820976" y="744113"/>
            <a:ext cx="153699" cy="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18" name="Tableau 17">
            <a:extLst>
              <a:ext uri="{FF2B5EF4-FFF2-40B4-BE49-F238E27FC236}">
                <a16:creationId xmlns:a16="http://schemas.microsoft.com/office/drawing/2014/main" id="{B8441548-5240-4DF1-8852-5FA29E173BD5}"/>
              </a:ext>
            </a:extLst>
          </p:cNvPr>
          <p:cNvGraphicFramePr>
            <a:graphicFrameLocks noGrp="1"/>
          </p:cNvGraphicFramePr>
          <p:nvPr>
            <p:extLst>
              <p:ext uri="{D42A27DB-BD31-4B8C-83A1-F6EECF244321}">
                <p14:modId xmlns:p14="http://schemas.microsoft.com/office/powerpoint/2010/main" val="2678721524"/>
              </p:ext>
            </p:extLst>
          </p:nvPr>
        </p:nvGraphicFramePr>
        <p:xfrm>
          <a:off x="5871600" y="1231465"/>
          <a:ext cx="2315664" cy="3512866"/>
        </p:xfrm>
        <a:graphic>
          <a:graphicData uri="http://schemas.openxmlformats.org/drawingml/2006/table">
            <a:tbl>
              <a:tblPr firstRow="1" bandRow="1">
                <a:tableStyleId>{5C22544A-7EE6-4342-B048-85BDC9FD1C3A}</a:tableStyleId>
              </a:tblPr>
              <a:tblGrid>
                <a:gridCol w="874800">
                  <a:extLst>
                    <a:ext uri="{9D8B030D-6E8A-4147-A177-3AD203B41FA5}">
                      <a16:colId xmlns:a16="http://schemas.microsoft.com/office/drawing/2014/main" val="3787606008"/>
                    </a:ext>
                  </a:extLst>
                </a:gridCol>
                <a:gridCol w="1440864">
                  <a:extLst>
                    <a:ext uri="{9D8B030D-6E8A-4147-A177-3AD203B41FA5}">
                      <a16:colId xmlns:a16="http://schemas.microsoft.com/office/drawing/2014/main" val="2349940073"/>
                    </a:ext>
                  </a:extLst>
                </a:gridCol>
              </a:tblGrid>
              <a:tr h="297177">
                <a:tc gridSpan="2">
                  <a:txBody>
                    <a:bodyPr/>
                    <a:lstStyle/>
                    <a:p>
                      <a:r>
                        <a:rPr lang="fr-FR" sz="1000" dirty="0" err="1"/>
                        <a:t>September</a:t>
                      </a:r>
                      <a:r>
                        <a:rPr lang="fr-FR" sz="1000" dirty="0"/>
                        <a:t>/</a:t>
                      </a:r>
                      <a:r>
                        <a:rPr lang="fr-FR" sz="1000" dirty="0" err="1"/>
                        <a:t>October</a:t>
                      </a:r>
                      <a:r>
                        <a:rPr lang="fr-FR" sz="1000" dirty="0"/>
                        <a:t> 2024 (TBC)</a:t>
                      </a:r>
                    </a:p>
                  </a:txBody>
                  <a:tcPr>
                    <a:solidFill>
                      <a:schemeClr val="accent5">
                        <a:lumMod val="75000"/>
                      </a:schemeClr>
                    </a:solidFill>
                  </a:tcPr>
                </a:tc>
                <a:tc hMerge="1">
                  <a:txBody>
                    <a:bodyPr/>
                    <a:lstStyle/>
                    <a:p>
                      <a:endParaRPr lang="fr-FR"/>
                    </a:p>
                  </a:txBody>
                  <a:tcPr/>
                </a:tc>
                <a:extLst>
                  <a:ext uri="{0D108BD9-81ED-4DB2-BD59-A6C34878D82A}">
                    <a16:rowId xmlns:a16="http://schemas.microsoft.com/office/drawing/2014/main" val="737986830"/>
                  </a:ext>
                </a:extLst>
              </a:tr>
              <a:tr h="652534">
                <a:tc>
                  <a:txBody>
                    <a:bodyPr/>
                    <a:lstStyle/>
                    <a:p>
                      <a:r>
                        <a:rPr lang="fr-FR" sz="1000" dirty="0" err="1"/>
                        <a:t>Organizers</a:t>
                      </a:r>
                      <a:endParaRPr lang="fr-FR" sz="1000" dirty="0"/>
                    </a:p>
                  </a:txBody>
                  <a:tcPr>
                    <a:solidFill>
                      <a:schemeClr val="accent5">
                        <a:lumMod val="40000"/>
                        <a:lumOff val="60000"/>
                      </a:schemeClr>
                    </a:solidFill>
                  </a:tcPr>
                </a:tc>
                <a:tc>
                  <a:txBody>
                    <a:bodyPr/>
                    <a:lstStyle/>
                    <a:p>
                      <a:r>
                        <a:rPr lang="fr-FR" sz="1000" dirty="0"/>
                        <a:t>MNHN and RBINS</a:t>
                      </a:r>
                    </a:p>
                  </a:txBody>
                  <a:tcPr>
                    <a:solidFill>
                      <a:schemeClr val="accent5">
                        <a:lumMod val="40000"/>
                        <a:lumOff val="60000"/>
                      </a:schemeClr>
                    </a:solidFill>
                  </a:tcPr>
                </a:tc>
                <a:extLst>
                  <a:ext uri="{0D108BD9-81ED-4DB2-BD59-A6C34878D82A}">
                    <a16:rowId xmlns:a16="http://schemas.microsoft.com/office/drawing/2014/main" val="1032768088"/>
                  </a:ext>
                </a:extLst>
              </a:tr>
              <a:tr h="297177">
                <a:tc>
                  <a:txBody>
                    <a:bodyPr/>
                    <a:lstStyle/>
                    <a:p>
                      <a:r>
                        <a:rPr lang="fr-FR" sz="1000" dirty="0"/>
                        <a:t>Format</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dirty="0"/>
                        <a:t>In Person, Budapest</a:t>
                      </a:r>
                    </a:p>
                  </a:txBody>
                  <a:tcPr>
                    <a:solidFill>
                      <a:schemeClr val="accent5">
                        <a:lumMod val="20000"/>
                        <a:lumOff val="80000"/>
                      </a:schemeClr>
                    </a:solidFill>
                  </a:tcPr>
                </a:tc>
                <a:extLst>
                  <a:ext uri="{0D108BD9-81ED-4DB2-BD59-A6C34878D82A}">
                    <a16:rowId xmlns:a16="http://schemas.microsoft.com/office/drawing/2014/main" val="3629148174"/>
                  </a:ext>
                </a:extLst>
              </a:tr>
              <a:tr h="482914">
                <a:tc>
                  <a:txBody>
                    <a:bodyPr/>
                    <a:lstStyle/>
                    <a:p>
                      <a:r>
                        <a:rPr lang="fr-FR" sz="1000" dirty="0"/>
                        <a:t>Audience </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000" dirty="0"/>
                        <a:t>EU + AC CHM CEE Experts </a:t>
                      </a:r>
                    </a:p>
                  </a:txBody>
                  <a:tcPr>
                    <a:solidFill>
                      <a:schemeClr val="accent5">
                        <a:lumMod val="40000"/>
                        <a:lumOff val="60000"/>
                      </a:schemeClr>
                    </a:solidFill>
                  </a:tcPr>
                </a:tc>
                <a:extLst>
                  <a:ext uri="{0D108BD9-81ED-4DB2-BD59-A6C34878D82A}">
                    <a16:rowId xmlns:a16="http://schemas.microsoft.com/office/drawing/2014/main" val="702328395"/>
                  </a:ext>
                </a:extLst>
              </a:tr>
              <a:tr h="1783064">
                <a:tc>
                  <a:txBody>
                    <a:bodyPr/>
                    <a:lstStyle/>
                    <a:p>
                      <a:r>
                        <a:rPr lang="fr-FR" sz="1000" dirty="0" err="1"/>
                        <a:t>Themes</a:t>
                      </a:r>
                      <a:endParaRPr lang="fr-FR" sz="1000" dirty="0"/>
                    </a:p>
                  </a:txBody>
                  <a:tcPr>
                    <a:solidFill>
                      <a:schemeClr val="accent5">
                        <a:lumMod val="20000"/>
                        <a:lumOff val="80000"/>
                      </a:schemeClr>
                    </a:solidFill>
                  </a:tcPr>
                </a:tc>
                <a:tc>
                  <a:txBody>
                    <a:bodyPr/>
                    <a:lstStyle/>
                    <a:p>
                      <a:r>
                        <a:rPr lang="fr-FR" sz="1000" dirty="0"/>
                        <a:t>Introduction to </a:t>
                      </a:r>
                      <a:r>
                        <a:rPr lang="fr-FR" sz="1000" dirty="0" err="1"/>
                        <a:t>Bioland</a:t>
                      </a:r>
                      <a:r>
                        <a:rPr lang="fr-FR" sz="1000" dirty="0"/>
                        <a:t> (RBINS)</a:t>
                      </a:r>
                    </a:p>
                    <a:p>
                      <a:r>
                        <a:rPr lang="fr-FR" sz="1000" dirty="0"/>
                        <a:t>Introduction to </a:t>
                      </a:r>
                      <a:r>
                        <a:rPr lang="fr-FR" sz="1000" dirty="0" err="1"/>
                        <a:t>CBD’s</a:t>
                      </a:r>
                      <a:r>
                        <a:rPr lang="fr-FR" sz="1000" dirty="0"/>
                        <a:t> </a:t>
                      </a:r>
                      <a:r>
                        <a:rPr lang="fr-FR" sz="1000" dirty="0" err="1"/>
                        <a:t>Technical</a:t>
                      </a:r>
                      <a:r>
                        <a:rPr lang="fr-FR" sz="1000" dirty="0"/>
                        <a:t> and Scientific </a:t>
                      </a:r>
                      <a:r>
                        <a:rPr lang="fr-FR" sz="1000" dirty="0" err="1"/>
                        <a:t>Cooperation</a:t>
                      </a:r>
                      <a:r>
                        <a:rPr lang="fr-FR" sz="1000" dirty="0"/>
                        <a:t> </a:t>
                      </a:r>
                      <a:r>
                        <a:rPr lang="fr-FR" sz="1000" dirty="0" err="1"/>
                        <a:t>processes</a:t>
                      </a:r>
                      <a:r>
                        <a:rPr lang="fr-FR" sz="1000" dirty="0"/>
                        <a:t> and  </a:t>
                      </a:r>
                      <a:r>
                        <a:rPr lang="fr-FR" sz="1000" dirty="0" err="1"/>
                        <a:t>mechanisms</a:t>
                      </a:r>
                      <a:r>
                        <a:rPr lang="fr-FR" sz="1000" dirty="0"/>
                        <a:t>+ TCS cross </a:t>
                      </a:r>
                      <a:r>
                        <a:rPr lang="fr-FR" sz="1000" dirty="0" err="1"/>
                        <a:t>cutting</a:t>
                      </a:r>
                      <a:r>
                        <a:rPr lang="fr-FR" sz="1000" dirty="0"/>
                        <a:t> issue (MNHN)</a:t>
                      </a:r>
                    </a:p>
                    <a:p>
                      <a:r>
                        <a:rPr lang="fr-FR" sz="1000" b="1" dirty="0"/>
                        <a:t>+ CHM Network Meeting</a:t>
                      </a:r>
                    </a:p>
                  </a:txBody>
                  <a:tcPr>
                    <a:solidFill>
                      <a:schemeClr val="accent5">
                        <a:lumMod val="20000"/>
                        <a:lumOff val="80000"/>
                      </a:schemeClr>
                    </a:solidFill>
                  </a:tcPr>
                </a:tc>
                <a:extLst>
                  <a:ext uri="{0D108BD9-81ED-4DB2-BD59-A6C34878D82A}">
                    <a16:rowId xmlns:a16="http://schemas.microsoft.com/office/drawing/2014/main" val="1358362598"/>
                  </a:ext>
                </a:extLst>
              </a:tr>
            </a:tbl>
          </a:graphicData>
        </a:graphic>
      </p:graphicFrame>
      <p:sp>
        <p:nvSpPr>
          <p:cNvPr id="19" name="Flèche : bas 18">
            <a:extLst>
              <a:ext uri="{FF2B5EF4-FFF2-40B4-BE49-F238E27FC236}">
                <a16:creationId xmlns:a16="http://schemas.microsoft.com/office/drawing/2014/main" id="{0AE66B37-93A8-4BA2-AADF-02A33A49452B}"/>
              </a:ext>
            </a:extLst>
          </p:cNvPr>
          <p:cNvSpPr/>
          <p:nvPr/>
        </p:nvSpPr>
        <p:spPr>
          <a:xfrm flipH="1">
            <a:off x="8550742" y="492892"/>
            <a:ext cx="45719" cy="2121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ZoneTexte 19">
            <a:extLst>
              <a:ext uri="{FF2B5EF4-FFF2-40B4-BE49-F238E27FC236}">
                <a16:creationId xmlns:a16="http://schemas.microsoft.com/office/drawing/2014/main" id="{D41ECEC6-F4C0-45A1-BF90-C69F302F8506}"/>
              </a:ext>
            </a:extLst>
          </p:cNvPr>
          <p:cNvSpPr txBox="1"/>
          <p:nvPr/>
        </p:nvSpPr>
        <p:spPr>
          <a:xfrm flipH="1">
            <a:off x="8187264" y="804525"/>
            <a:ext cx="9249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800" b="0" i="0" u="none" strike="noStrike" kern="0" cap="none" spc="0" normalizeH="0" baseline="0" noProof="0" dirty="0">
                <a:ln>
                  <a:noFill/>
                </a:ln>
                <a:solidFill>
                  <a:srgbClr val="000000"/>
                </a:solidFill>
                <a:effectLst/>
                <a:uLnTx/>
                <a:uFillTx/>
                <a:latin typeface="Arial"/>
                <a:cs typeface="Arial"/>
                <a:sym typeface="Arial"/>
              </a:rPr>
              <a:t>16 – 18 Oct. SBI 5/ 21 </a:t>
            </a:r>
            <a:r>
              <a:rPr kumimoji="0" lang="fr-FR" sz="800" b="1" i="0" u="none" strike="noStrike" kern="0" cap="none" spc="0" normalizeH="0" baseline="0" noProof="0" dirty="0" err="1">
                <a:ln>
                  <a:noFill/>
                </a:ln>
                <a:solidFill>
                  <a:srgbClr val="000000"/>
                </a:solidFill>
                <a:effectLst/>
                <a:uLnTx/>
                <a:uFillTx/>
                <a:latin typeface="Arial"/>
                <a:cs typeface="Arial"/>
                <a:sym typeface="Arial"/>
              </a:rPr>
              <a:t>Oct</a:t>
            </a:r>
            <a:r>
              <a:rPr kumimoji="0" lang="fr-FR" sz="800" b="1" i="0" u="none" strike="noStrike" kern="0" cap="none" spc="0" normalizeH="0" baseline="0" noProof="0" dirty="0">
                <a:ln>
                  <a:noFill/>
                </a:ln>
                <a:solidFill>
                  <a:srgbClr val="000000"/>
                </a:solidFill>
                <a:effectLst/>
                <a:uLnTx/>
                <a:uFillTx/>
                <a:latin typeface="Arial"/>
                <a:cs typeface="Arial"/>
                <a:sym typeface="Arial"/>
              </a:rPr>
              <a:t> – 1st Nov. COP 16</a:t>
            </a:r>
          </a:p>
        </p:txBody>
      </p:sp>
    </p:spTree>
    <p:extLst>
      <p:ext uri="{BB962C8B-B14F-4D97-AF65-F5344CB8AC3E}">
        <p14:creationId xmlns:p14="http://schemas.microsoft.com/office/powerpoint/2010/main" val="1215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Pierre Spielewoy</a:t>
            </a:r>
            <a:endParaRPr sz="1800" dirty="0"/>
          </a:p>
        </p:txBody>
      </p:sp>
      <p:sp>
        <p:nvSpPr>
          <p:cNvPr id="87" name="Google Shape;87;p15"/>
          <p:cNvSpPr txBox="1">
            <a:spLocks noGrp="1"/>
          </p:cNvSpPr>
          <p:nvPr>
            <p:ph type="title"/>
          </p:nvPr>
        </p:nvSpPr>
        <p:spPr>
          <a:xfrm>
            <a:off x="482158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fr-FR" sz="1800" dirty="0"/>
              <a:t>p</a:t>
            </a:r>
            <a:r>
              <a:rPr lang="en" sz="1800" dirty="0"/>
              <a:t>ierre.spielewoy@mnhn.fr</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dirty="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3" ma:contentTypeDescription="Crée un document." ma:contentTypeScope="" ma:versionID="5abb265bed4f96d4edc67cbbc670c83f">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632d0c3de189aa9b2230c4bf8b81ec9b"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F63BCF-E169-4DCB-A6FC-C43C96486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DA338-6B29-4059-8ABB-D671CCDAFDCA}">
  <ds:schemaRefs>
    <ds:schemaRef ds:uri="http://schemas.microsoft.com/sharepoint/v3/contenttype/forms"/>
  </ds:schemaRefs>
</ds:datastoreItem>
</file>

<file path=customXml/itemProps3.xml><?xml version="1.0" encoding="utf-8"?>
<ds:datastoreItem xmlns:ds="http://schemas.openxmlformats.org/officeDocument/2006/customXml" ds:itemID="{9B011528-DEDC-4A3F-ADDC-28F586901849}">
  <ds:schemaRefs>
    <ds:schemaRef ds:uri="http://schemas.microsoft.com/office/2006/documentManagement/types"/>
    <ds:schemaRef ds:uri="5fe63f5c-9afc-489e-80cb-6bc0d225116d"/>
    <ds:schemaRef ds:uri="http://www.w3.org/XML/1998/namespace"/>
    <ds:schemaRef ds:uri="http://purl.org/dc/dcmitype/"/>
    <ds:schemaRef ds:uri="http://purl.org/dc/elements/1.1/"/>
    <ds:schemaRef ds:uri="2c866eba-0e85-40b8-9134-af41379355db"/>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1990</TotalTime>
  <Words>615</Words>
  <Application>Microsoft Office PowerPoint</Application>
  <PresentationFormat>Affichage à l'écran (16:9)</PresentationFormat>
  <Paragraphs>93</Paragraphs>
  <Slides>9</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vt:i4>
      </vt:variant>
    </vt:vector>
  </HeadingPairs>
  <TitlesOfParts>
    <vt:vector size="16" baseType="lpstr">
      <vt:lpstr>Symbol</vt:lpstr>
      <vt:lpstr>Wingdings</vt:lpstr>
      <vt:lpstr>arial</vt:lpstr>
      <vt:lpstr>Roboto</vt:lpstr>
      <vt:lpstr>arial</vt:lpstr>
      <vt:lpstr>Simple Light</vt:lpstr>
      <vt:lpstr>1_Simple Light</vt:lpstr>
      <vt:lpstr>CO-OP4CBD training sessions on CBD processes and mechanisms</vt:lpstr>
      <vt:lpstr>CO-OP4CBD motivation</vt:lpstr>
      <vt:lpstr>CO-OP4CBD objectives</vt:lpstr>
      <vt:lpstr>CO-OP4CBD Training sessions</vt:lpstr>
      <vt:lpstr>CO-OP4CBD Training sessions </vt:lpstr>
      <vt:lpstr>CO-OP4CBD Training sessions </vt:lpstr>
      <vt:lpstr>CO-OP4CBD Training sessions </vt:lpstr>
      <vt:lpstr>Présentation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cp:lastModifiedBy>Pierre Spielewoy</cp:lastModifiedBy>
  <cp:revision>87</cp:revision>
  <cp:lastPrinted>2024-01-09T14:20:41Z</cp:lastPrinted>
  <dcterms:modified xsi:type="dcterms:W3CDTF">2024-01-15T09:58:18Z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