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2"/>
  </p:notesMasterIdLst>
  <p:handoutMasterIdLst>
    <p:handoutMasterId r:id="rId13"/>
  </p:handoutMasterIdLst>
  <p:sldIdLst>
    <p:sldId id="256" r:id="rId5"/>
    <p:sldId id="257" r:id="rId6"/>
    <p:sldId id="319" r:id="rId7"/>
    <p:sldId id="322" r:id="rId8"/>
    <p:sldId id="321" r:id="rId9"/>
    <p:sldId id="320" r:id="rId10"/>
    <p:sldId id="323" r:id="rId11"/>
  </p:sldIdLst>
  <p:sldSz cx="9144000" cy="5143500" type="screen16x9"/>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5A8"/>
    <a:srgbClr val="1A42B7"/>
    <a:srgbClr val="001E4D"/>
    <a:srgbClr val="37B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3333" autoAdjust="0"/>
  </p:normalViewPr>
  <p:slideViewPr>
    <p:cSldViewPr snapToGrid="0">
      <p:cViewPr>
        <p:scale>
          <a:sx n="80" d="100"/>
          <a:sy n="80" d="100"/>
        </p:scale>
        <p:origin x="-2514" y="-8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05978DAC-0225-4D37-BE1F-52D584A97C6F}" type="datetimeFigureOut">
              <a:rPr lang="hu-HU" smtClean="0"/>
              <a:t>2024.01.17.</a:t>
            </a:fld>
            <a:endParaRPr lang="hu-HU"/>
          </a:p>
        </p:txBody>
      </p:sp>
      <p:sp>
        <p:nvSpPr>
          <p:cNvPr id="4" name="Élőláb hely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99211D39-6EC9-43E0-B2E5-00AB381FA9E4}" type="slidenum">
              <a:rPr lang="hu-HU" smtClean="0"/>
              <a:t>‹#›</a:t>
            </a:fld>
            <a:endParaRPr lang="hu-HU"/>
          </a:p>
        </p:txBody>
      </p:sp>
    </p:spTree>
    <p:extLst>
      <p:ext uri="{BB962C8B-B14F-4D97-AF65-F5344CB8AC3E}">
        <p14:creationId xmlns:p14="http://schemas.microsoft.com/office/powerpoint/2010/main" val="3601364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1816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extLst>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6">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7">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bd.int/gbf/targets/" TargetMode="External"/><Relationship Id="rId2" Type="http://schemas.openxmlformats.org/officeDocument/2006/relationships/hyperlink" Target="https://www.cbd.int/gbf/" TargetMode="External"/><Relationship Id="rId1" Type="http://schemas.openxmlformats.org/officeDocument/2006/relationships/slideLayout" Target="../slideLayouts/slideLayout2.xml"/><Relationship Id="rId5" Type="http://schemas.openxmlformats.org/officeDocument/2006/relationships/hyperlink" Target="https://www.biodiv.hu/hu" TargetMode="External"/><Relationship Id="rId4" Type="http://schemas.openxmlformats.org/officeDocument/2006/relationships/hyperlink" Target="https://www.biodiv.hu/hu/biologiai-sokfeleseg-egyezmeny/hazai-vegrehajtas/nemzeti-biodiverzitas-strateg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154377" y="1680568"/>
            <a:ext cx="6583308"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200" dirty="0">
                <a:solidFill>
                  <a:srgbClr val="1A42B7"/>
                </a:solidFill>
              </a:rPr>
              <a:t>Improving</a:t>
            </a:r>
            <a:r>
              <a:rPr lang="en-US" sz="3200" dirty="0"/>
              <a:t> </a:t>
            </a:r>
            <a:r>
              <a:rPr lang="en-US" sz="3200" dirty="0">
                <a:solidFill>
                  <a:srgbClr val="1A42B7"/>
                </a:solidFill>
              </a:rPr>
              <a:t>Cooperation</a:t>
            </a:r>
            <a:r>
              <a:rPr lang="en-US" sz="3200" dirty="0"/>
              <a:t> </a:t>
            </a:r>
            <a:r>
              <a:rPr lang="en-US" sz="3200" dirty="0">
                <a:solidFill>
                  <a:srgbClr val="38B5A8"/>
                </a:solidFill>
              </a:rPr>
              <a:t>for the Convention on Biological Diversity</a:t>
            </a:r>
            <a:endParaRPr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Capacity Building Workshop for Hungarian,</a:t>
            </a:r>
            <a:r>
              <a:rPr lang="hu-HU" sz="1600" dirty="0">
                <a:solidFill>
                  <a:srgbClr val="4BDBA3"/>
                </a:solidFill>
              </a:rPr>
              <a:t> </a:t>
            </a:r>
            <a:r>
              <a:rPr lang="en-GB" sz="1600" dirty="0">
                <a:solidFill>
                  <a:srgbClr val="4BDBA3"/>
                </a:solidFill>
              </a:rPr>
              <a:t>Romanian and Polish </a:t>
            </a:r>
            <a:endParaRPr lang="hu-HU" sz="1600" dirty="0">
              <a:solidFill>
                <a:srgbClr val="4BDBA3"/>
              </a:solidFill>
            </a:endParaRPr>
          </a:p>
          <a:p>
            <a:pPr marL="0" lvl="0" indent="0" algn="l" rtl="0">
              <a:spcBef>
                <a:spcPts val="0"/>
              </a:spcBef>
              <a:spcAft>
                <a:spcPts val="0"/>
              </a:spcAft>
              <a:buNone/>
            </a:pPr>
            <a:r>
              <a:rPr lang="en-GB" sz="1600" dirty="0">
                <a:solidFill>
                  <a:srgbClr val="4BDBA3"/>
                </a:solidFill>
              </a:rPr>
              <a:t>experts and negotiators</a:t>
            </a:r>
            <a:r>
              <a:rPr lang="hu-HU" sz="1600" dirty="0">
                <a:solidFill>
                  <a:srgbClr val="4BDBA3"/>
                </a:solidFill>
              </a:rPr>
              <a:t> / 15-16 </a:t>
            </a:r>
            <a:r>
              <a:rPr lang="hu-HU" sz="1600" dirty="0" err="1">
                <a:solidFill>
                  <a:srgbClr val="4BDBA3"/>
                </a:solidFill>
              </a:rPr>
              <a:t>January</a:t>
            </a:r>
            <a:r>
              <a:rPr lang="hu-HU" sz="1600" dirty="0">
                <a:solidFill>
                  <a:srgbClr val="4BDBA3"/>
                </a:solidFill>
              </a:rPr>
              <a:t> 2024 / Budapest, Hungary</a:t>
            </a:r>
            <a:endParaRPr lang="en-GB" sz="1600" dirty="0">
              <a:solidFill>
                <a:srgbClr val="4BDBA3"/>
              </a:solidFill>
            </a:endParaRPr>
          </a:p>
        </p:txBody>
      </p:sp>
      <p:sp>
        <p:nvSpPr>
          <p:cNvPr id="60" name="Google Shape;60;p11"/>
          <p:cNvSpPr txBox="1">
            <a:spLocks noGrp="1"/>
          </p:cNvSpPr>
          <p:nvPr>
            <p:ph type="subTitle" idx="1"/>
          </p:nvPr>
        </p:nvSpPr>
        <p:spPr>
          <a:xfrm>
            <a:off x="0" y="2947988"/>
            <a:ext cx="8520113" cy="79375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hu-HU" b="1" dirty="0"/>
              <a:t>Ditta Greguss</a:t>
            </a:r>
            <a:endParaRPr b="1" dirty="0"/>
          </a:p>
          <a:p>
            <a:pPr marL="0" lvl="0" indent="0" algn="l" rtl="0">
              <a:spcBef>
                <a:spcPts val="0"/>
              </a:spcBef>
              <a:spcAft>
                <a:spcPts val="0"/>
              </a:spcAft>
              <a:buNone/>
            </a:pPr>
            <a:r>
              <a:rPr lang="en-US" sz="1400" dirty="0"/>
              <a:t>biodiversity policy advisor, CBD Secondary NFP </a:t>
            </a:r>
            <a:endParaRPr lang="hu-HU" sz="1400" dirty="0"/>
          </a:p>
          <a:p>
            <a:pPr marL="0" lvl="0" indent="0" algn="l" rtl="0">
              <a:spcBef>
                <a:spcPts val="0"/>
              </a:spcBef>
              <a:spcAft>
                <a:spcPts val="0"/>
              </a:spcAft>
              <a:buNone/>
            </a:pPr>
            <a:r>
              <a:rPr lang="en-US" sz="1400" dirty="0"/>
              <a:t>Biodiversity and Gene Conservation Department, Ministry for Agriculture, Hungary</a:t>
            </a:r>
            <a:endParaRP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499666D-1642-E70F-2187-44E3B0D6F336}"/>
              </a:ext>
            </a:extLst>
          </p:cNvPr>
          <p:cNvSpPr>
            <a:spLocks noGrp="1"/>
          </p:cNvSpPr>
          <p:nvPr>
            <p:ph type="title"/>
          </p:nvPr>
        </p:nvSpPr>
        <p:spPr>
          <a:xfrm>
            <a:off x="421025" y="135772"/>
            <a:ext cx="8520600" cy="572700"/>
          </a:xfrm>
        </p:spPr>
        <p:txBody>
          <a:bodyPr>
            <a:normAutofit fontScale="90000"/>
          </a:bodyPr>
          <a:lstStyle/>
          <a:p>
            <a:r>
              <a:rPr lang="hu-HU" dirty="0" err="1"/>
              <a:t>From</a:t>
            </a:r>
            <a:r>
              <a:rPr lang="hu-HU" dirty="0"/>
              <a:t> </a:t>
            </a:r>
            <a:r>
              <a:rPr lang="hu-HU" dirty="0" err="1"/>
              <a:t>global</a:t>
            </a:r>
            <a:r>
              <a:rPr lang="hu-HU" dirty="0"/>
              <a:t>…		</a:t>
            </a:r>
            <a:r>
              <a:rPr lang="hu-HU" dirty="0" smtClean="0"/>
              <a:t>	… </a:t>
            </a:r>
            <a:r>
              <a:rPr lang="hu-HU" dirty="0" err="1"/>
              <a:t>to</a:t>
            </a:r>
            <a:r>
              <a:rPr lang="hu-HU" dirty="0"/>
              <a:t> </a:t>
            </a:r>
            <a:r>
              <a:rPr lang="hu-HU" dirty="0" err="1"/>
              <a:t>national</a:t>
            </a:r>
            <a:endParaRPr lang="hu-HU" dirty="0"/>
          </a:p>
        </p:txBody>
      </p:sp>
      <p:sp>
        <p:nvSpPr>
          <p:cNvPr id="4" name="Szöveg helye 3">
            <a:extLst>
              <a:ext uri="{FF2B5EF4-FFF2-40B4-BE49-F238E27FC236}">
                <a16:creationId xmlns="" xmlns:a16="http://schemas.microsoft.com/office/drawing/2014/main" id="{05DB895A-1B04-7194-9479-297AD60A3CE5}"/>
              </a:ext>
            </a:extLst>
          </p:cNvPr>
          <p:cNvSpPr>
            <a:spLocks noGrp="1"/>
          </p:cNvSpPr>
          <p:nvPr>
            <p:ph type="body" idx="2"/>
          </p:nvPr>
        </p:nvSpPr>
        <p:spPr>
          <a:xfrm>
            <a:off x="3728273" y="609555"/>
            <a:ext cx="5606314" cy="3416400"/>
          </a:xfrm>
        </p:spPr>
        <p:txBody>
          <a:bodyPr/>
          <a:lstStyle/>
          <a:p>
            <a:pPr marL="139700" indent="0" algn="ctr">
              <a:buNone/>
            </a:pPr>
            <a:r>
              <a:rPr lang="hu-HU" sz="1600" b="1" dirty="0">
                <a:solidFill>
                  <a:srgbClr val="007966"/>
                </a:solidFill>
                <a:latin typeface="+mn-lt"/>
              </a:rPr>
              <a:t>Hungary’s National </a:t>
            </a:r>
            <a:r>
              <a:rPr lang="hu-HU" sz="1600" b="1" dirty="0" smtClean="0">
                <a:solidFill>
                  <a:srgbClr val="007966"/>
                </a:solidFill>
                <a:latin typeface="+mn-lt"/>
              </a:rPr>
              <a:t>Biodiversity </a:t>
            </a:r>
            <a:r>
              <a:rPr lang="hu-HU" sz="1600" b="1" dirty="0" err="1" smtClean="0">
                <a:solidFill>
                  <a:srgbClr val="007966"/>
                </a:solidFill>
                <a:latin typeface="+mn-lt"/>
              </a:rPr>
              <a:t>Strategy</a:t>
            </a:r>
            <a:r>
              <a:rPr lang="hu-HU" sz="1600" b="1" dirty="0" smtClean="0">
                <a:solidFill>
                  <a:srgbClr val="007966"/>
                </a:solidFill>
                <a:latin typeface="+mn-lt"/>
              </a:rPr>
              <a:t> </a:t>
            </a:r>
            <a:r>
              <a:rPr lang="hu-HU" sz="1600" b="1" dirty="0" err="1" smtClean="0">
                <a:solidFill>
                  <a:srgbClr val="007966"/>
                </a:solidFill>
                <a:latin typeface="+mn-lt"/>
              </a:rPr>
              <a:t>until</a:t>
            </a:r>
            <a:r>
              <a:rPr lang="hu-HU" sz="1600" b="1" dirty="0" smtClean="0">
                <a:solidFill>
                  <a:srgbClr val="007966"/>
                </a:solidFill>
                <a:latin typeface="+mn-lt"/>
              </a:rPr>
              <a:t> 2030 </a:t>
            </a:r>
          </a:p>
          <a:p>
            <a:pPr marL="139700" indent="0" algn="ctr">
              <a:buNone/>
            </a:pPr>
            <a:r>
              <a:rPr lang="hu-HU" sz="1600" dirty="0" smtClean="0">
                <a:solidFill>
                  <a:srgbClr val="007966"/>
                </a:solidFill>
                <a:latin typeface="+mn-lt"/>
              </a:rPr>
              <a:t>(</a:t>
            </a:r>
            <a:r>
              <a:rPr lang="hu-HU" sz="1600" dirty="0" err="1" smtClean="0">
                <a:solidFill>
                  <a:srgbClr val="007966"/>
                </a:solidFill>
                <a:latin typeface="+mn-lt"/>
              </a:rPr>
              <a:t>adopted</a:t>
            </a:r>
            <a:r>
              <a:rPr lang="hu-HU" sz="1600" dirty="0" smtClean="0">
                <a:solidFill>
                  <a:srgbClr val="007966"/>
                </a:solidFill>
                <a:latin typeface="+mn-lt"/>
              </a:rPr>
              <a:t> and </a:t>
            </a:r>
            <a:r>
              <a:rPr lang="hu-HU" sz="1600" dirty="0" err="1" smtClean="0">
                <a:solidFill>
                  <a:srgbClr val="007966"/>
                </a:solidFill>
                <a:latin typeface="+mn-lt"/>
              </a:rPr>
              <a:t>published</a:t>
            </a:r>
            <a:r>
              <a:rPr lang="hu-HU" sz="1600" dirty="0" smtClean="0">
                <a:solidFill>
                  <a:srgbClr val="007966"/>
                </a:solidFill>
                <a:latin typeface="+mn-lt"/>
              </a:rPr>
              <a:t> </a:t>
            </a:r>
            <a:r>
              <a:rPr lang="hu-HU" sz="1600" dirty="0" err="1" smtClean="0">
                <a:solidFill>
                  <a:srgbClr val="007966"/>
                </a:solidFill>
                <a:latin typeface="+mn-lt"/>
              </a:rPr>
              <a:t>in</a:t>
            </a:r>
            <a:r>
              <a:rPr lang="hu-HU" sz="1600" dirty="0" smtClean="0">
                <a:solidFill>
                  <a:srgbClr val="007966"/>
                </a:solidFill>
                <a:latin typeface="+mn-lt"/>
              </a:rPr>
              <a:t> August 2023)</a:t>
            </a:r>
            <a:endParaRPr lang="hu-HU" sz="1600" dirty="0">
              <a:solidFill>
                <a:srgbClr val="007966"/>
              </a:solidFill>
              <a:latin typeface="+mn-lt"/>
            </a:endParaRPr>
          </a:p>
          <a:p>
            <a:pPr marL="139700" indent="0" algn="ctr">
              <a:buNone/>
            </a:pPr>
            <a:endParaRPr lang="hu-HU" dirty="0"/>
          </a:p>
        </p:txBody>
      </p:sp>
      <p:pic>
        <p:nvPicPr>
          <p:cNvPr id="1028" name="Picture 4" descr="Lehet, hogy egy kép erről: 6 ember és , szöveg, amely így szól: „THE BIODIVERSITY PLAN For Life on Earth From Agreement To Action 19December,2022”">
            <a:extLst>
              <a:ext uri="{FF2B5EF4-FFF2-40B4-BE49-F238E27FC236}">
                <a16:creationId xmlns="" xmlns:a16="http://schemas.microsoft.com/office/drawing/2014/main" id="{A9B80C62-8938-A4E7-71B4-8F1394BDD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16" y="1473823"/>
            <a:ext cx="3114907" cy="31149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151" y="1440551"/>
            <a:ext cx="2446316" cy="348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églalap 2"/>
          <p:cNvSpPr/>
          <p:nvPr/>
        </p:nvSpPr>
        <p:spPr>
          <a:xfrm>
            <a:off x="-130631" y="656920"/>
            <a:ext cx="4037611" cy="830997"/>
          </a:xfrm>
          <a:prstGeom prst="rect">
            <a:avLst/>
          </a:prstGeom>
        </p:spPr>
        <p:txBody>
          <a:bodyPr wrap="square">
            <a:spAutoFit/>
          </a:bodyPr>
          <a:lstStyle/>
          <a:p>
            <a:pPr marL="139700" indent="0" algn="ctr">
              <a:buNone/>
            </a:pPr>
            <a:r>
              <a:rPr lang="hu-HU" sz="1600" b="1" dirty="0" err="1">
                <a:solidFill>
                  <a:srgbClr val="007966"/>
                </a:solidFill>
                <a:latin typeface="+mn-lt"/>
              </a:rPr>
              <a:t>Kunming-Montreal</a:t>
            </a:r>
            <a:r>
              <a:rPr lang="hu-HU" sz="1600" b="1" dirty="0">
                <a:solidFill>
                  <a:srgbClr val="007966"/>
                </a:solidFill>
                <a:latin typeface="+mn-lt"/>
              </a:rPr>
              <a:t> Global Biodiversity </a:t>
            </a:r>
            <a:r>
              <a:rPr lang="hu-HU" sz="1600" b="1" dirty="0" smtClean="0">
                <a:solidFill>
                  <a:srgbClr val="007966"/>
                </a:solidFill>
                <a:latin typeface="+mn-lt"/>
              </a:rPr>
              <a:t>Framework </a:t>
            </a:r>
          </a:p>
          <a:p>
            <a:pPr marL="139700" indent="0" algn="ctr">
              <a:buNone/>
            </a:pPr>
            <a:r>
              <a:rPr lang="hu-HU" sz="1600" dirty="0" smtClean="0">
                <a:solidFill>
                  <a:srgbClr val="007966"/>
                </a:solidFill>
                <a:latin typeface="+mn-lt"/>
              </a:rPr>
              <a:t>(</a:t>
            </a:r>
            <a:r>
              <a:rPr lang="hu-HU" sz="1600" dirty="0" err="1" smtClean="0">
                <a:solidFill>
                  <a:srgbClr val="007966"/>
                </a:solidFill>
                <a:latin typeface="+mn-lt"/>
              </a:rPr>
              <a:t>adopted</a:t>
            </a:r>
            <a:r>
              <a:rPr lang="hu-HU" sz="1600" dirty="0" smtClean="0">
                <a:solidFill>
                  <a:srgbClr val="007966"/>
                </a:solidFill>
                <a:latin typeface="+mn-lt"/>
              </a:rPr>
              <a:t> </a:t>
            </a:r>
            <a:r>
              <a:rPr lang="hu-HU" sz="1600" dirty="0" err="1" smtClean="0">
                <a:solidFill>
                  <a:srgbClr val="007966"/>
                </a:solidFill>
                <a:latin typeface="+mn-lt"/>
              </a:rPr>
              <a:t>in</a:t>
            </a:r>
            <a:r>
              <a:rPr lang="hu-HU" sz="1600" dirty="0" smtClean="0">
                <a:solidFill>
                  <a:srgbClr val="007966"/>
                </a:solidFill>
                <a:latin typeface="+mn-lt"/>
              </a:rPr>
              <a:t> December 2022)</a:t>
            </a:r>
            <a:endParaRPr lang="hu-HU" sz="1600" dirty="0">
              <a:solidFill>
                <a:srgbClr val="007966"/>
              </a:solidFill>
              <a:latin typeface="+mn-lt"/>
            </a:endParaRPr>
          </a:p>
        </p:txBody>
      </p:sp>
    </p:spTree>
    <p:extLst>
      <p:ext uri="{BB962C8B-B14F-4D97-AF65-F5344CB8AC3E}">
        <p14:creationId xmlns:p14="http://schemas.microsoft.com/office/powerpoint/2010/main" val="74829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a:extLst>
              <a:ext uri="{FF2B5EF4-FFF2-40B4-BE49-F238E27FC236}">
                <a16:creationId xmlns="" xmlns:a16="http://schemas.microsoft.com/office/drawing/2014/main" id="{05DB895A-1B04-7194-9479-297AD60A3CE5}"/>
              </a:ext>
            </a:extLst>
          </p:cNvPr>
          <p:cNvSpPr>
            <a:spLocks noGrp="1"/>
          </p:cNvSpPr>
          <p:nvPr>
            <p:ph type="body" idx="2"/>
          </p:nvPr>
        </p:nvSpPr>
        <p:spPr>
          <a:xfrm>
            <a:off x="214250" y="837711"/>
            <a:ext cx="8704119" cy="4305789"/>
          </a:xfrm>
        </p:spPr>
        <p:txBody>
          <a:bodyPr>
            <a:normAutofit/>
          </a:bodyPr>
          <a:lstStyle/>
          <a:p>
            <a:pPr marL="482600" indent="-342900" algn="just">
              <a:buFont typeface="+mj-lt"/>
              <a:buAutoNum type="arabicParenR"/>
            </a:pPr>
            <a:endParaRPr lang="hu-HU" b="1" dirty="0"/>
          </a:p>
          <a:p>
            <a:pPr marL="139700" indent="0" algn="ctr">
              <a:buNone/>
            </a:pPr>
            <a:r>
              <a:rPr lang="en-GB" sz="3000" b="1" spc="-1" dirty="0" err="1">
                <a:solidFill>
                  <a:srgbClr val="007966"/>
                </a:solidFill>
                <a:latin typeface="+mj-lt"/>
              </a:rPr>
              <a:t>Hungar</a:t>
            </a:r>
            <a:r>
              <a:rPr lang="hu-HU" sz="3000" b="1" spc="-1" dirty="0">
                <a:solidFill>
                  <a:srgbClr val="007966"/>
                </a:solidFill>
                <a:latin typeface="+mj-lt"/>
              </a:rPr>
              <a:t>y </a:t>
            </a:r>
            <a:endParaRPr lang="hu-HU" sz="3000" b="1" spc="-1" dirty="0" smtClean="0">
              <a:solidFill>
                <a:srgbClr val="007966"/>
              </a:solidFill>
              <a:latin typeface="+mj-lt"/>
            </a:endParaRPr>
          </a:p>
          <a:p>
            <a:pPr marL="139700" indent="0" algn="ctr">
              <a:buNone/>
            </a:pPr>
            <a:endParaRPr lang="hu-HU" sz="3000" b="1" spc="-1" dirty="0" smtClean="0">
              <a:solidFill>
                <a:srgbClr val="007966"/>
              </a:solidFill>
              <a:latin typeface="+mj-lt"/>
            </a:endParaRPr>
          </a:p>
          <a:p>
            <a:pPr marL="139700" indent="0" algn="ctr">
              <a:buNone/>
            </a:pPr>
            <a:r>
              <a:rPr lang="hu-HU" sz="3000" spc="-1" dirty="0" err="1" smtClean="0">
                <a:solidFill>
                  <a:srgbClr val="007966"/>
                </a:solidFill>
                <a:latin typeface="+mj-lt"/>
              </a:rPr>
              <a:t>as</a:t>
            </a:r>
            <a:r>
              <a:rPr lang="hu-HU" sz="3000" spc="-1" dirty="0" smtClean="0">
                <a:solidFill>
                  <a:srgbClr val="007966"/>
                </a:solidFill>
                <a:latin typeface="+mj-lt"/>
              </a:rPr>
              <a:t> </a:t>
            </a:r>
            <a:r>
              <a:rPr lang="hu-HU" sz="3000" spc="-1" dirty="0">
                <a:solidFill>
                  <a:srgbClr val="007966"/>
                </a:solidFill>
                <a:latin typeface="+mj-lt"/>
              </a:rPr>
              <a:t>the </a:t>
            </a:r>
            <a:r>
              <a:rPr lang="en-GB" sz="3000" spc="-1" dirty="0">
                <a:solidFill>
                  <a:srgbClr val="007966"/>
                </a:solidFill>
                <a:latin typeface="+mj-lt"/>
              </a:rPr>
              <a:t>EU Presidency</a:t>
            </a:r>
            <a:r>
              <a:rPr lang="hu-HU" sz="3000" spc="-1" dirty="0">
                <a:solidFill>
                  <a:srgbClr val="007966"/>
                </a:solidFill>
                <a:latin typeface="+mj-lt"/>
              </a:rPr>
              <a:t> of the European </a:t>
            </a:r>
            <a:r>
              <a:rPr lang="hu-HU" sz="3000" spc="-1" dirty="0" err="1" smtClean="0">
                <a:solidFill>
                  <a:srgbClr val="007966"/>
                </a:solidFill>
                <a:latin typeface="+mj-lt"/>
              </a:rPr>
              <a:t>Council</a:t>
            </a:r>
            <a:endParaRPr lang="hu-HU" sz="3000" spc="-1" dirty="0" smtClean="0">
              <a:solidFill>
                <a:srgbClr val="007966"/>
              </a:solidFill>
              <a:latin typeface="+mj-lt"/>
            </a:endParaRPr>
          </a:p>
          <a:p>
            <a:pPr marL="139700" indent="0" algn="ctr">
              <a:buNone/>
            </a:pPr>
            <a:endParaRPr lang="hu-HU" sz="3000" spc="-1" dirty="0" smtClean="0">
              <a:solidFill>
                <a:srgbClr val="007966"/>
              </a:solidFill>
              <a:latin typeface="+mj-lt"/>
              <a:cs typeface="Noto Naskh Arabic" panose="020B0502040504020204" pitchFamily="34" charset="-78"/>
            </a:endParaRPr>
          </a:p>
          <a:p>
            <a:pPr marL="139700" indent="0" algn="ctr">
              <a:buNone/>
            </a:pPr>
            <a:r>
              <a:rPr lang="hu-HU" sz="3000" spc="-1" dirty="0" err="1" smtClean="0">
                <a:solidFill>
                  <a:srgbClr val="007966"/>
                </a:solidFill>
                <a:latin typeface="+mj-lt"/>
                <a:cs typeface="Noto Naskh Arabic" panose="020B0502040504020204" pitchFamily="34" charset="-78"/>
              </a:rPr>
              <a:t>from</a:t>
            </a:r>
            <a:r>
              <a:rPr lang="hu-HU" sz="3000" spc="-1" dirty="0" smtClean="0">
                <a:solidFill>
                  <a:srgbClr val="007966"/>
                </a:solidFill>
                <a:latin typeface="+mj-lt"/>
                <a:cs typeface="Noto Naskh Arabic" panose="020B0502040504020204" pitchFamily="34" charset="-78"/>
              </a:rPr>
              <a:t> 1 </a:t>
            </a:r>
            <a:r>
              <a:rPr lang="hu-HU" sz="3000" spc="-1" dirty="0" err="1" smtClean="0">
                <a:solidFill>
                  <a:srgbClr val="007966"/>
                </a:solidFill>
                <a:latin typeface="+mj-lt"/>
                <a:cs typeface="Noto Naskh Arabic" panose="020B0502040504020204" pitchFamily="34" charset="-78"/>
              </a:rPr>
              <a:t>July</a:t>
            </a:r>
            <a:r>
              <a:rPr lang="hu-HU" sz="3000" spc="-1" dirty="0" smtClean="0">
                <a:solidFill>
                  <a:srgbClr val="007966"/>
                </a:solidFill>
                <a:latin typeface="+mj-lt"/>
                <a:cs typeface="Noto Naskh Arabic" panose="020B0502040504020204" pitchFamily="34" charset="-78"/>
              </a:rPr>
              <a:t> </a:t>
            </a:r>
            <a:r>
              <a:rPr lang="hu-HU" sz="3000" spc="-1" dirty="0" err="1" smtClean="0">
                <a:solidFill>
                  <a:srgbClr val="007966"/>
                </a:solidFill>
                <a:latin typeface="+mj-lt"/>
                <a:cs typeface="Noto Naskh Arabic" panose="020B0502040504020204" pitchFamily="34" charset="-78"/>
              </a:rPr>
              <a:t>until</a:t>
            </a:r>
            <a:r>
              <a:rPr lang="hu-HU" sz="3000" spc="-1" dirty="0" smtClean="0">
                <a:solidFill>
                  <a:srgbClr val="007966"/>
                </a:solidFill>
                <a:latin typeface="+mj-lt"/>
                <a:cs typeface="Noto Naskh Arabic" panose="020B0502040504020204" pitchFamily="34" charset="-78"/>
              </a:rPr>
              <a:t> </a:t>
            </a:r>
            <a:r>
              <a:rPr lang="hu-HU" sz="3000" spc="-1" dirty="0">
                <a:solidFill>
                  <a:srgbClr val="007966"/>
                </a:solidFill>
                <a:latin typeface="+mj-lt"/>
                <a:cs typeface="Noto Naskh Arabic" panose="020B0502040504020204" pitchFamily="34" charset="-78"/>
              </a:rPr>
              <a:t>31 December 2024 </a:t>
            </a:r>
            <a:endParaRPr lang="hu-HU" sz="3000" dirty="0">
              <a:latin typeface="+mj-lt"/>
              <a:cs typeface="Noto Naskh Arabic" panose="020B0502040504020204" pitchFamily="34" charset="-78"/>
            </a:endParaRPr>
          </a:p>
        </p:txBody>
      </p:sp>
    </p:spTree>
    <p:extLst>
      <p:ext uri="{BB962C8B-B14F-4D97-AF65-F5344CB8AC3E}">
        <p14:creationId xmlns:p14="http://schemas.microsoft.com/office/powerpoint/2010/main" val="246650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499666D-1642-E70F-2187-44E3B0D6F336}"/>
              </a:ext>
            </a:extLst>
          </p:cNvPr>
          <p:cNvSpPr>
            <a:spLocks noGrp="1"/>
          </p:cNvSpPr>
          <p:nvPr>
            <p:ph type="title"/>
          </p:nvPr>
        </p:nvSpPr>
        <p:spPr>
          <a:xfrm>
            <a:off x="421025" y="107970"/>
            <a:ext cx="8520600" cy="572700"/>
          </a:xfrm>
        </p:spPr>
        <p:txBody>
          <a:bodyPr>
            <a:normAutofit fontScale="90000"/>
          </a:bodyPr>
          <a:lstStyle/>
          <a:p>
            <a:r>
              <a:rPr lang="en-GB" sz="2800" b="1" spc="-1" dirty="0">
                <a:solidFill>
                  <a:srgbClr val="007966"/>
                </a:solidFill>
                <a:latin typeface="+mj-lt"/>
              </a:rPr>
              <a:t>Hungarian EU </a:t>
            </a:r>
            <a:r>
              <a:rPr lang="en-GB" sz="2800" b="1" spc="-1" dirty="0" smtClean="0">
                <a:solidFill>
                  <a:srgbClr val="007966"/>
                </a:solidFill>
                <a:latin typeface="+mj-lt"/>
              </a:rPr>
              <a:t>Presidency</a:t>
            </a:r>
            <a:endParaRPr lang="hu-HU" dirty="0">
              <a:latin typeface="+mj-lt"/>
            </a:endParaRPr>
          </a:p>
        </p:txBody>
      </p:sp>
      <p:sp>
        <p:nvSpPr>
          <p:cNvPr id="4" name="Szöveg helye 3">
            <a:extLst>
              <a:ext uri="{FF2B5EF4-FFF2-40B4-BE49-F238E27FC236}">
                <a16:creationId xmlns="" xmlns:a16="http://schemas.microsoft.com/office/drawing/2014/main" id="{05DB895A-1B04-7194-9479-297AD60A3CE5}"/>
              </a:ext>
            </a:extLst>
          </p:cNvPr>
          <p:cNvSpPr>
            <a:spLocks noGrp="1"/>
          </p:cNvSpPr>
          <p:nvPr>
            <p:ph type="body" idx="2"/>
          </p:nvPr>
        </p:nvSpPr>
        <p:spPr>
          <a:xfrm>
            <a:off x="214250" y="837711"/>
            <a:ext cx="8704119" cy="4305789"/>
          </a:xfrm>
        </p:spPr>
        <p:txBody>
          <a:bodyPr>
            <a:normAutofit/>
          </a:bodyPr>
          <a:lstStyle/>
          <a:p>
            <a:pPr marL="482600" indent="-342900" algn="just">
              <a:buFont typeface="+mj-lt"/>
              <a:buAutoNum type="arabicParenR"/>
              <a:tabLst>
                <a:tab pos="2513013" algn="l"/>
              </a:tabLst>
            </a:pPr>
            <a:r>
              <a:rPr lang="hu-HU" sz="2000" b="1" dirty="0">
                <a:solidFill>
                  <a:schemeClr val="tx1"/>
                </a:solidFill>
              </a:rPr>
              <a:t>CITES </a:t>
            </a:r>
            <a:r>
              <a:rPr lang="hu-HU" sz="2000" b="1" dirty="0" err="1">
                <a:solidFill>
                  <a:schemeClr val="tx1"/>
                </a:solidFill>
              </a:rPr>
              <a:t>Animals</a:t>
            </a:r>
            <a:r>
              <a:rPr lang="hu-HU" sz="2000" b="1" dirty="0">
                <a:solidFill>
                  <a:schemeClr val="tx1"/>
                </a:solidFill>
              </a:rPr>
              <a:t> and </a:t>
            </a:r>
            <a:r>
              <a:rPr lang="hu-HU" sz="2000" b="1" dirty="0" err="1">
                <a:solidFill>
                  <a:schemeClr val="tx1"/>
                </a:solidFill>
              </a:rPr>
              <a:t>Plans</a:t>
            </a:r>
            <a:r>
              <a:rPr lang="hu-HU" sz="2000" b="1" dirty="0">
                <a:solidFill>
                  <a:schemeClr val="tx1"/>
                </a:solidFill>
              </a:rPr>
              <a:t> </a:t>
            </a:r>
            <a:r>
              <a:rPr lang="hu-HU" sz="2000" b="1" dirty="0" err="1">
                <a:solidFill>
                  <a:schemeClr val="tx1"/>
                </a:solidFill>
              </a:rPr>
              <a:t>Committee</a:t>
            </a:r>
            <a:r>
              <a:rPr lang="hu-HU" sz="2000" b="1" dirty="0">
                <a:solidFill>
                  <a:schemeClr val="tx1"/>
                </a:solidFill>
              </a:rPr>
              <a:t> </a:t>
            </a:r>
            <a:r>
              <a:rPr lang="hu-HU" sz="2000" dirty="0" smtClean="0">
                <a:solidFill>
                  <a:schemeClr val="tx1"/>
                </a:solidFill>
              </a:rPr>
              <a:t>– </a:t>
            </a:r>
            <a:r>
              <a:rPr lang="hu-HU" sz="2000" dirty="0" err="1" smtClean="0">
                <a:solidFill>
                  <a:schemeClr val="tx1"/>
                </a:solidFill>
              </a:rPr>
              <a:t>July</a:t>
            </a:r>
            <a:r>
              <a:rPr lang="hu-HU" sz="2000" dirty="0" smtClean="0">
                <a:solidFill>
                  <a:schemeClr val="tx1"/>
                </a:solidFill>
              </a:rPr>
              <a:t> </a:t>
            </a:r>
            <a:r>
              <a:rPr lang="hu-HU" sz="2000" dirty="0">
                <a:solidFill>
                  <a:schemeClr val="tx1"/>
                </a:solidFill>
              </a:rPr>
              <a:t>2024</a:t>
            </a:r>
          </a:p>
          <a:p>
            <a:pPr marL="482600" indent="-342900" algn="just">
              <a:buFont typeface="+mj-lt"/>
              <a:buAutoNum type="arabicParenR"/>
              <a:tabLst>
                <a:tab pos="2513013" algn="l"/>
              </a:tabLst>
            </a:pPr>
            <a:r>
              <a:rPr lang="hu-HU" sz="2000" spc="-1" dirty="0" err="1" smtClean="0">
                <a:solidFill>
                  <a:schemeClr val="tx1"/>
                </a:solidFill>
                <a:latin typeface="+mj-lt"/>
              </a:rPr>
              <a:t>Second</a:t>
            </a:r>
            <a:r>
              <a:rPr lang="hu-HU" sz="2000" spc="-1" dirty="0" smtClean="0">
                <a:solidFill>
                  <a:schemeClr val="tx1"/>
                </a:solidFill>
                <a:latin typeface="+mj-lt"/>
              </a:rPr>
              <a:t> </a:t>
            </a:r>
            <a:r>
              <a:rPr lang="hu-HU" sz="2000" b="1" spc="-1" dirty="0" err="1">
                <a:solidFill>
                  <a:schemeClr val="tx1"/>
                </a:solidFill>
                <a:latin typeface="+mj-lt"/>
              </a:rPr>
              <a:t>W</a:t>
            </a:r>
            <a:r>
              <a:rPr lang="hu-HU" sz="2000" b="1" spc="-1" dirty="0" err="1" smtClean="0">
                <a:solidFill>
                  <a:schemeClr val="tx1"/>
                </a:solidFill>
                <a:latin typeface="+mj-lt"/>
              </a:rPr>
              <a:t>orking</a:t>
            </a:r>
            <a:r>
              <a:rPr lang="hu-HU" sz="2000" b="1" spc="-1" dirty="0" smtClean="0">
                <a:solidFill>
                  <a:schemeClr val="tx1"/>
                </a:solidFill>
                <a:latin typeface="+mj-lt"/>
              </a:rPr>
              <a:t> </a:t>
            </a:r>
            <a:r>
              <a:rPr lang="hu-HU" sz="2000" b="1" spc="-1" dirty="0">
                <a:solidFill>
                  <a:schemeClr val="tx1"/>
                </a:solidFill>
                <a:latin typeface="+mj-lt"/>
              </a:rPr>
              <a:t>G</a:t>
            </a:r>
            <a:r>
              <a:rPr lang="hu-HU" sz="2000" b="1" spc="-1" dirty="0" smtClean="0">
                <a:solidFill>
                  <a:schemeClr val="tx1"/>
                </a:solidFill>
                <a:latin typeface="+mj-lt"/>
              </a:rPr>
              <a:t>roup </a:t>
            </a:r>
            <a:r>
              <a:rPr lang="hu-HU" sz="2000" b="1" spc="-1" dirty="0">
                <a:solidFill>
                  <a:schemeClr val="tx1"/>
                </a:solidFill>
                <a:latin typeface="+mj-lt"/>
              </a:rPr>
              <a:t>on </a:t>
            </a:r>
            <a:r>
              <a:rPr lang="en-US" sz="2000" b="1" spc="-1" dirty="0">
                <a:solidFill>
                  <a:schemeClr val="tx1"/>
                </a:solidFill>
                <a:latin typeface="+mj-lt"/>
              </a:rPr>
              <a:t>Benefit-sharing from the Use </a:t>
            </a:r>
            <a:r>
              <a:rPr lang="en-US" sz="2000" b="1" spc="-1" dirty="0" smtClean="0">
                <a:solidFill>
                  <a:schemeClr val="tx1"/>
                </a:solidFill>
                <a:latin typeface="+mj-lt"/>
              </a:rPr>
              <a:t>of</a:t>
            </a:r>
            <a:r>
              <a:rPr lang="hu-HU" sz="2000" b="1" spc="-1" dirty="0" smtClean="0">
                <a:solidFill>
                  <a:schemeClr val="tx1"/>
                </a:solidFill>
                <a:latin typeface="+mj-lt"/>
              </a:rPr>
              <a:t> </a:t>
            </a:r>
            <a:r>
              <a:rPr lang="hu-HU" sz="2000" b="1" spc="-1" dirty="0" smtClean="0">
                <a:solidFill>
                  <a:schemeClr val="tx1"/>
                </a:solidFill>
                <a:latin typeface="+mj-lt"/>
              </a:rPr>
              <a:t>Digital </a:t>
            </a:r>
            <a:r>
              <a:rPr lang="hu-HU" sz="2000" b="1" spc="-1" dirty="0" err="1" smtClean="0">
                <a:solidFill>
                  <a:schemeClr val="tx1"/>
                </a:solidFill>
                <a:latin typeface="+mj-lt"/>
              </a:rPr>
              <a:t>Sequence</a:t>
            </a:r>
            <a:r>
              <a:rPr lang="hu-HU" sz="2000" b="1" spc="-1" dirty="0" smtClean="0">
                <a:solidFill>
                  <a:schemeClr val="tx1"/>
                </a:solidFill>
                <a:latin typeface="+mj-lt"/>
              </a:rPr>
              <a:t> </a:t>
            </a:r>
            <a:r>
              <a:rPr lang="hu-HU" sz="2000" b="1" spc="-1" dirty="0" err="1" smtClean="0">
                <a:solidFill>
                  <a:schemeClr val="tx1"/>
                </a:solidFill>
                <a:latin typeface="+mj-lt"/>
              </a:rPr>
              <a:t>Information</a:t>
            </a:r>
            <a:r>
              <a:rPr lang="hu-HU" sz="2000" b="1" spc="-1" dirty="0" smtClean="0">
                <a:solidFill>
                  <a:schemeClr val="tx1"/>
                </a:solidFill>
                <a:latin typeface="+mj-lt"/>
              </a:rPr>
              <a:t> </a:t>
            </a:r>
            <a:r>
              <a:rPr lang="hu-HU" sz="2000" b="1" spc="-1" dirty="0">
                <a:solidFill>
                  <a:schemeClr val="tx1"/>
                </a:solidFill>
                <a:latin typeface="+mj-lt"/>
              </a:rPr>
              <a:t>(DSI) </a:t>
            </a:r>
            <a:r>
              <a:rPr lang="hu-HU" sz="2000" b="1" spc="-1" dirty="0" smtClean="0">
                <a:solidFill>
                  <a:schemeClr val="tx1"/>
                </a:solidFill>
                <a:latin typeface="+mj-lt"/>
              </a:rPr>
              <a:t>on </a:t>
            </a:r>
            <a:r>
              <a:rPr lang="hu-HU" sz="2000" b="1" spc="-1" dirty="0" err="1">
                <a:solidFill>
                  <a:schemeClr val="tx1"/>
                </a:solidFill>
                <a:latin typeface="+mj-lt"/>
              </a:rPr>
              <a:t>genetic</a:t>
            </a:r>
            <a:r>
              <a:rPr lang="hu-HU" sz="2000" b="1" spc="-1" dirty="0">
                <a:solidFill>
                  <a:schemeClr val="tx1"/>
                </a:solidFill>
                <a:latin typeface="+mj-lt"/>
              </a:rPr>
              <a:t> </a:t>
            </a:r>
            <a:r>
              <a:rPr lang="hu-HU" sz="2000" b="1" spc="-1" dirty="0" err="1">
                <a:solidFill>
                  <a:schemeClr val="tx1"/>
                </a:solidFill>
                <a:latin typeface="+mj-lt"/>
              </a:rPr>
              <a:t>resources</a:t>
            </a:r>
            <a:r>
              <a:rPr lang="hu-HU" sz="2000" b="1" spc="-1" dirty="0">
                <a:solidFill>
                  <a:schemeClr val="tx1"/>
                </a:solidFill>
                <a:latin typeface="+mj-lt"/>
              </a:rPr>
              <a:t> </a:t>
            </a:r>
            <a:r>
              <a:rPr lang="hu-HU" sz="2000" spc="-1" dirty="0">
                <a:solidFill>
                  <a:schemeClr val="tx1"/>
                </a:solidFill>
                <a:latin typeface="+mj-lt"/>
              </a:rPr>
              <a:t>- August 2024</a:t>
            </a:r>
          </a:p>
          <a:p>
            <a:pPr marL="482600" indent="-342900" algn="just">
              <a:buFont typeface="+mj-lt"/>
              <a:buAutoNum type="arabicParenR"/>
              <a:tabLst>
                <a:tab pos="2513013" algn="l"/>
              </a:tabLst>
            </a:pPr>
            <a:r>
              <a:rPr lang="en-US" sz="2000" dirty="0">
                <a:solidFill>
                  <a:schemeClr val="tx1"/>
                </a:solidFill>
              </a:rPr>
              <a:t>69th meeting of the </a:t>
            </a:r>
            <a:r>
              <a:rPr lang="en-US" sz="2000" b="1" dirty="0">
                <a:solidFill>
                  <a:schemeClr val="tx1"/>
                </a:solidFill>
              </a:rPr>
              <a:t>International Whaling Commission</a:t>
            </a:r>
            <a:r>
              <a:rPr lang="hu-HU" sz="2000" b="1" dirty="0">
                <a:solidFill>
                  <a:schemeClr val="tx1"/>
                </a:solidFill>
              </a:rPr>
              <a:t> </a:t>
            </a:r>
            <a:r>
              <a:rPr lang="hu-HU" sz="2000" dirty="0">
                <a:solidFill>
                  <a:schemeClr val="tx1"/>
                </a:solidFill>
              </a:rPr>
              <a:t>– </a:t>
            </a:r>
            <a:r>
              <a:rPr lang="hu-HU" sz="2000" dirty="0" err="1">
                <a:solidFill>
                  <a:schemeClr val="tx1"/>
                </a:solidFill>
              </a:rPr>
              <a:t>September</a:t>
            </a:r>
            <a:r>
              <a:rPr lang="hu-HU" sz="2000" dirty="0">
                <a:solidFill>
                  <a:schemeClr val="tx1"/>
                </a:solidFill>
              </a:rPr>
              <a:t> 2024 </a:t>
            </a:r>
            <a:endParaRPr lang="en-US" sz="2000" dirty="0">
              <a:solidFill>
                <a:schemeClr val="tx1"/>
              </a:solidFill>
            </a:endParaRPr>
          </a:p>
          <a:p>
            <a:pPr marL="482600" indent="-342900" algn="just">
              <a:buFont typeface="+mj-lt"/>
              <a:buAutoNum type="arabicParenR"/>
              <a:tabLst>
                <a:tab pos="2513013" algn="l"/>
              </a:tabLst>
            </a:pPr>
            <a:r>
              <a:rPr lang="hu-HU" sz="2000" spc="-1" dirty="0" err="1" smtClean="0">
                <a:solidFill>
                  <a:schemeClr val="tx1"/>
                </a:solidFill>
                <a:latin typeface="+mj-lt"/>
              </a:rPr>
              <a:t>Fifth</a:t>
            </a:r>
            <a:r>
              <a:rPr lang="en-US" sz="2000" spc="-1" dirty="0" smtClean="0">
                <a:solidFill>
                  <a:schemeClr val="tx1"/>
                </a:solidFill>
                <a:latin typeface="+mj-lt"/>
              </a:rPr>
              <a:t> </a:t>
            </a:r>
            <a:r>
              <a:rPr lang="en-US" sz="2000" spc="-1" dirty="0">
                <a:solidFill>
                  <a:schemeClr val="tx1"/>
                </a:solidFill>
                <a:latin typeface="+mj-lt"/>
              </a:rPr>
              <a:t>meeting of the </a:t>
            </a:r>
            <a:r>
              <a:rPr lang="en-US" sz="2000" b="1" spc="-1" dirty="0">
                <a:solidFill>
                  <a:schemeClr val="tx1"/>
                </a:solidFill>
                <a:latin typeface="+mj-lt"/>
              </a:rPr>
              <a:t>Subsidiary Body on Implementation of the C</a:t>
            </a:r>
            <a:r>
              <a:rPr lang="hu-HU" sz="2000" b="1" spc="-1" dirty="0">
                <a:solidFill>
                  <a:schemeClr val="tx1"/>
                </a:solidFill>
                <a:latin typeface="+mj-lt"/>
              </a:rPr>
              <a:t>BD </a:t>
            </a:r>
            <a:r>
              <a:rPr lang="hu-HU" sz="2000" spc="-1" dirty="0">
                <a:solidFill>
                  <a:schemeClr val="tx1"/>
                </a:solidFill>
                <a:latin typeface="+mj-lt"/>
              </a:rPr>
              <a:t>– </a:t>
            </a:r>
            <a:r>
              <a:rPr lang="hu-HU" sz="2000" spc="-1" dirty="0" err="1">
                <a:solidFill>
                  <a:schemeClr val="tx1"/>
                </a:solidFill>
                <a:latin typeface="+mj-lt"/>
              </a:rPr>
              <a:t>October</a:t>
            </a:r>
            <a:r>
              <a:rPr lang="hu-HU" sz="2000" spc="-1" dirty="0">
                <a:solidFill>
                  <a:schemeClr val="tx1"/>
                </a:solidFill>
                <a:latin typeface="+mj-lt"/>
              </a:rPr>
              <a:t> 2024</a:t>
            </a:r>
          </a:p>
          <a:p>
            <a:pPr marL="482600" indent="-342900" algn="just">
              <a:buFont typeface="+mj-lt"/>
              <a:buAutoNum type="arabicParenR"/>
              <a:tabLst>
                <a:tab pos="2513013" algn="l"/>
              </a:tabLst>
            </a:pPr>
            <a:r>
              <a:rPr lang="en-US" sz="2000" b="1" spc="-1" dirty="0">
                <a:solidFill>
                  <a:srgbClr val="007966"/>
                </a:solidFill>
                <a:latin typeface="+mj-lt"/>
              </a:rPr>
              <a:t>UN Biodiversity </a:t>
            </a:r>
            <a:r>
              <a:rPr lang="en-US" sz="2000" b="1" spc="-1" dirty="0" smtClean="0">
                <a:solidFill>
                  <a:srgbClr val="007966"/>
                </a:solidFill>
                <a:latin typeface="+mj-lt"/>
              </a:rPr>
              <a:t>Conference</a:t>
            </a:r>
            <a:r>
              <a:rPr lang="hu-HU" sz="2000" b="1" spc="-1" dirty="0" smtClean="0">
                <a:solidFill>
                  <a:srgbClr val="007966"/>
                </a:solidFill>
                <a:latin typeface="+mj-lt"/>
              </a:rPr>
              <a:t> </a:t>
            </a:r>
            <a:r>
              <a:rPr lang="hu-HU" sz="2000" spc="-1" dirty="0" smtClean="0">
                <a:solidFill>
                  <a:srgbClr val="007966"/>
                </a:solidFill>
                <a:latin typeface="+mj-lt"/>
              </a:rPr>
              <a:t>– </a:t>
            </a:r>
            <a:r>
              <a:rPr lang="hu-HU" sz="2000" spc="-1" dirty="0" err="1" smtClean="0">
                <a:solidFill>
                  <a:srgbClr val="007966"/>
                </a:solidFill>
                <a:latin typeface="+mj-lt"/>
              </a:rPr>
              <a:t>October</a:t>
            </a:r>
            <a:r>
              <a:rPr lang="hu-HU" sz="2000" spc="-1" dirty="0" smtClean="0">
                <a:solidFill>
                  <a:srgbClr val="007966"/>
                </a:solidFill>
                <a:latin typeface="+mj-lt"/>
              </a:rPr>
              <a:t> 2024</a:t>
            </a:r>
            <a:endParaRPr lang="hu-HU" sz="2000" spc="-1" dirty="0">
              <a:solidFill>
                <a:srgbClr val="007966"/>
              </a:solidFill>
              <a:latin typeface="+mj-lt"/>
            </a:endParaRPr>
          </a:p>
          <a:p>
            <a:pPr marL="482600" indent="-342900" algn="just">
              <a:buFont typeface="+mj-lt"/>
              <a:buAutoNum type="arabicParenR"/>
              <a:tabLst>
                <a:tab pos="2513013" algn="l"/>
              </a:tabLst>
            </a:pPr>
            <a:r>
              <a:rPr lang="en-US" sz="2000" dirty="0" smtClean="0">
                <a:solidFill>
                  <a:schemeClr val="tx1"/>
                </a:solidFill>
              </a:rPr>
              <a:t>44t</a:t>
            </a:r>
            <a:r>
              <a:rPr lang="en-US" sz="2000" b="1" dirty="0" smtClean="0">
                <a:solidFill>
                  <a:schemeClr val="tx1"/>
                </a:solidFill>
              </a:rPr>
              <a:t>h </a:t>
            </a:r>
            <a:r>
              <a:rPr lang="en-US" sz="2000" b="1" dirty="0">
                <a:solidFill>
                  <a:schemeClr val="tx1"/>
                </a:solidFill>
              </a:rPr>
              <a:t>Standing Committee </a:t>
            </a:r>
            <a:r>
              <a:rPr lang="en-US" sz="2000" b="1" dirty="0" smtClean="0">
                <a:solidFill>
                  <a:schemeClr val="tx1"/>
                </a:solidFill>
              </a:rPr>
              <a:t>of </a:t>
            </a:r>
            <a:r>
              <a:rPr lang="en-US" sz="2000" b="1" dirty="0">
                <a:solidFill>
                  <a:schemeClr val="tx1"/>
                </a:solidFill>
              </a:rPr>
              <a:t>the Bern Convention</a:t>
            </a:r>
            <a:r>
              <a:rPr lang="hu-HU" sz="2000" b="1" dirty="0">
                <a:solidFill>
                  <a:schemeClr val="tx1"/>
                </a:solidFill>
              </a:rPr>
              <a:t> </a:t>
            </a:r>
            <a:r>
              <a:rPr lang="hu-HU" sz="2000" dirty="0">
                <a:solidFill>
                  <a:schemeClr val="tx1"/>
                </a:solidFill>
              </a:rPr>
              <a:t>– December 2024</a:t>
            </a:r>
          </a:p>
          <a:p>
            <a:pPr marL="482600" indent="-342900" algn="just">
              <a:buFont typeface="+mj-lt"/>
              <a:buAutoNum type="arabicParenR"/>
              <a:tabLst>
                <a:tab pos="2513013" algn="l"/>
              </a:tabLst>
            </a:pPr>
            <a:r>
              <a:rPr lang="hu-HU" sz="2000" b="1" dirty="0">
                <a:solidFill>
                  <a:schemeClr val="tx1"/>
                </a:solidFill>
              </a:rPr>
              <a:t>11th </a:t>
            </a:r>
            <a:r>
              <a:rPr lang="hu-HU" sz="2000" b="1" dirty="0" err="1">
                <a:solidFill>
                  <a:schemeClr val="tx1"/>
                </a:solidFill>
              </a:rPr>
              <a:t>Plenary</a:t>
            </a:r>
            <a:r>
              <a:rPr lang="hu-HU" sz="2000" b="1" dirty="0">
                <a:solidFill>
                  <a:schemeClr val="tx1"/>
                </a:solidFill>
              </a:rPr>
              <a:t> of IPBES </a:t>
            </a:r>
            <a:r>
              <a:rPr lang="hu-HU" sz="2000" dirty="0">
                <a:solidFill>
                  <a:schemeClr val="tx1"/>
                </a:solidFill>
              </a:rPr>
              <a:t>– December 2024</a:t>
            </a:r>
            <a:endParaRPr lang="en-US" sz="2000" dirty="0">
              <a:solidFill>
                <a:schemeClr val="tx1"/>
              </a:solidFill>
            </a:endParaRPr>
          </a:p>
          <a:p>
            <a:pPr marL="482600" indent="-342900" algn="just">
              <a:buFont typeface="+mj-lt"/>
              <a:buAutoNum type="arabicParenR"/>
            </a:pPr>
            <a:endParaRPr lang="hu-HU" b="1" dirty="0"/>
          </a:p>
          <a:p>
            <a:pPr marL="139700" indent="0" algn="just">
              <a:buNone/>
            </a:pPr>
            <a:endParaRPr lang="hu-HU" dirty="0"/>
          </a:p>
        </p:txBody>
      </p:sp>
    </p:spTree>
    <p:extLst>
      <p:ext uri="{BB962C8B-B14F-4D97-AF65-F5344CB8AC3E}">
        <p14:creationId xmlns:p14="http://schemas.microsoft.com/office/powerpoint/2010/main" val="182073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499666D-1642-E70F-2187-44E3B0D6F336}"/>
              </a:ext>
            </a:extLst>
          </p:cNvPr>
          <p:cNvSpPr>
            <a:spLocks noGrp="1"/>
          </p:cNvSpPr>
          <p:nvPr>
            <p:ph type="title"/>
          </p:nvPr>
        </p:nvSpPr>
        <p:spPr>
          <a:xfrm>
            <a:off x="421025" y="107970"/>
            <a:ext cx="8520600" cy="572700"/>
          </a:xfrm>
        </p:spPr>
        <p:txBody>
          <a:bodyPr>
            <a:normAutofit fontScale="90000"/>
          </a:bodyPr>
          <a:lstStyle/>
          <a:p>
            <a:pPr marL="139700" indent="0">
              <a:tabLst>
                <a:tab pos="2513013" algn="l"/>
              </a:tabLst>
            </a:pPr>
            <a:r>
              <a:rPr lang="hu-HU" b="1" spc="-1" dirty="0" smtClean="0">
                <a:solidFill>
                  <a:srgbClr val="007966"/>
                </a:solidFill>
              </a:rPr>
              <a:t>The </a:t>
            </a:r>
            <a:r>
              <a:rPr lang="hu-HU" b="1" spc="-1" dirty="0" err="1" smtClean="0">
                <a:solidFill>
                  <a:srgbClr val="007966"/>
                </a:solidFill>
              </a:rPr>
              <a:t>biggest</a:t>
            </a:r>
            <a:r>
              <a:rPr lang="hu-HU" b="1" spc="-1" dirty="0" smtClean="0">
                <a:solidFill>
                  <a:srgbClr val="007966"/>
                </a:solidFill>
              </a:rPr>
              <a:t> </a:t>
            </a:r>
            <a:r>
              <a:rPr lang="hu-HU" b="1" spc="-1" dirty="0" err="1" smtClean="0">
                <a:solidFill>
                  <a:srgbClr val="007966"/>
                </a:solidFill>
              </a:rPr>
              <a:t>challenge</a:t>
            </a:r>
            <a:r>
              <a:rPr lang="hu-HU" b="1" spc="-1" dirty="0" smtClean="0">
                <a:solidFill>
                  <a:srgbClr val="007966"/>
                </a:solidFill>
              </a:rPr>
              <a:t>: </a:t>
            </a:r>
            <a:r>
              <a:rPr lang="en-US" b="1" spc="-1" dirty="0" smtClean="0">
                <a:solidFill>
                  <a:srgbClr val="007966"/>
                </a:solidFill>
              </a:rPr>
              <a:t>UN </a:t>
            </a:r>
            <a:r>
              <a:rPr lang="en-US" b="1" spc="-1" dirty="0">
                <a:solidFill>
                  <a:srgbClr val="007966"/>
                </a:solidFill>
              </a:rPr>
              <a:t>Biodiversity </a:t>
            </a:r>
            <a:r>
              <a:rPr lang="en-US" b="1" spc="-1" dirty="0" smtClean="0">
                <a:solidFill>
                  <a:srgbClr val="007966"/>
                </a:solidFill>
              </a:rPr>
              <a:t>Conference</a:t>
            </a:r>
            <a:endParaRPr lang="hu-HU" b="1" spc="-1" dirty="0">
              <a:solidFill>
                <a:srgbClr val="007966"/>
              </a:solidFill>
            </a:endParaRPr>
          </a:p>
        </p:txBody>
      </p:sp>
      <p:sp>
        <p:nvSpPr>
          <p:cNvPr id="4" name="Szöveg helye 3">
            <a:extLst>
              <a:ext uri="{FF2B5EF4-FFF2-40B4-BE49-F238E27FC236}">
                <a16:creationId xmlns="" xmlns:a16="http://schemas.microsoft.com/office/drawing/2014/main" id="{05DB895A-1B04-7194-9479-297AD60A3CE5}"/>
              </a:ext>
            </a:extLst>
          </p:cNvPr>
          <p:cNvSpPr>
            <a:spLocks noGrp="1"/>
          </p:cNvSpPr>
          <p:nvPr>
            <p:ph type="body" idx="2"/>
          </p:nvPr>
        </p:nvSpPr>
        <p:spPr>
          <a:xfrm>
            <a:off x="202375" y="705598"/>
            <a:ext cx="8739250" cy="3732304"/>
          </a:xfrm>
        </p:spPr>
        <p:txBody>
          <a:bodyPr>
            <a:normAutofit/>
          </a:bodyPr>
          <a:lstStyle/>
          <a:p>
            <a:pPr marL="139700" indent="0" algn="just">
              <a:buNone/>
              <a:tabLst>
                <a:tab pos="2513013" algn="l"/>
              </a:tabLst>
            </a:pPr>
            <a:r>
              <a:rPr lang="hu-HU" sz="2000" b="1" spc="-1" dirty="0" err="1" smtClean="0">
                <a:solidFill>
                  <a:srgbClr val="007966"/>
                </a:solidFill>
                <a:latin typeface="+mj-lt"/>
              </a:rPr>
              <a:t>Colombia</a:t>
            </a:r>
            <a:r>
              <a:rPr lang="hu-HU" sz="2000" b="1" spc="-1" dirty="0" smtClean="0">
                <a:solidFill>
                  <a:srgbClr val="007966"/>
                </a:solidFill>
                <a:latin typeface="+mj-lt"/>
              </a:rPr>
              <a:t>, 21 </a:t>
            </a:r>
            <a:r>
              <a:rPr lang="hu-HU" sz="2000" b="1" spc="-1" dirty="0" err="1" smtClean="0">
                <a:solidFill>
                  <a:srgbClr val="007966"/>
                </a:solidFill>
                <a:latin typeface="+mj-lt"/>
              </a:rPr>
              <a:t>October</a:t>
            </a:r>
            <a:r>
              <a:rPr lang="hu-HU" sz="2000" b="1" spc="-1" dirty="0" smtClean="0">
                <a:solidFill>
                  <a:srgbClr val="007966"/>
                </a:solidFill>
                <a:latin typeface="+mj-lt"/>
              </a:rPr>
              <a:t> – 1 November 2024</a:t>
            </a:r>
          </a:p>
          <a:p>
            <a:pPr marL="139700" indent="0" algn="just">
              <a:buNone/>
              <a:tabLst>
                <a:tab pos="2513013" algn="l"/>
              </a:tabLst>
            </a:pPr>
            <a:endParaRPr lang="hu-HU" sz="2000" b="1" spc="-1" dirty="0">
              <a:solidFill>
                <a:srgbClr val="007966"/>
              </a:solidFill>
              <a:latin typeface="+mj-lt"/>
            </a:endParaRPr>
          </a:p>
          <a:p>
            <a:pPr marL="139700" indent="0" algn="just">
              <a:buNone/>
              <a:tabLst>
                <a:tab pos="2513013" algn="l"/>
              </a:tabLst>
            </a:pPr>
            <a:r>
              <a:rPr lang="hu-HU" sz="2000" b="1" spc="-1" dirty="0" smtClean="0">
                <a:solidFill>
                  <a:srgbClr val="007966"/>
                </a:solidFill>
                <a:latin typeface="+mj-lt"/>
              </a:rPr>
              <a:t>3 parallel </a:t>
            </a:r>
            <a:r>
              <a:rPr lang="hu-HU" sz="2000" b="1" spc="-1" dirty="0" err="1" smtClean="0">
                <a:solidFill>
                  <a:srgbClr val="007966"/>
                </a:solidFill>
                <a:latin typeface="+mj-lt"/>
              </a:rPr>
              <a:t>decision-making</a:t>
            </a:r>
            <a:r>
              <a:rPr lang="hu-HU" sz="2000" b="1" spc="-1" dirty="0" smtClean="0">
                <a:solidFill>
                  <a:srgbClr val="007966"/>
                </a:solidFill>
                <a:latin typeface="+mj-lt"/>
              </a:rPr>
              <a:t> </a:t>
            </a:r>
            <a:r>
              <a:rPr lang="hu-HU" sz="2000" b="1" spc="-1" dirty="0" err="1" smtClean="0">
                <a:solidFill>
                  <a:srgbClr val="007966"/>
                </a:solidFill>
                <a:latin typeface="+mj-lt"/>
              </a:rPr>
              <a:t>meetings</a:t>
            </a:r>
            <a:r>
              <a:rPr lang="hu-HU" sz="2000" b="1" spc="-1" dirty="0" smtClean="0">
                <a:solidFill>
                  <a:srgbClr val="007966"/>
                </a:solidFill>
                <a:latin typeface="+mj-lt"/>
              </a:rPr>
              <a:t>:</a:t>
            </a:r>
          </a:p>
          <a:p>
            <a:pPr marL="939800" lvl="2" indent="-342900" algn="just">
              <a:buSzPts val="1400"/>
              <a:buFontTx/>
              <a:buChar char="-"/>
              <a:tabLst>
                <a:tab pos="2513013" algn="l"/>
              </a:tabLst>
            </a:pPr>
            <a:r>
              <a:rPr lang="en-GB" sz="2000" spc="-1" dirty="0" smtClean="0">
                <a:solidFill>
                  <a:srgbClr val="007966"/>
                </a:solidFill>
                <a:latin typeface="+mj-lt"/>
              </a:rPr>
              <a:t>COP16</a:t>
            </a:r>
            <a:r>
              <a:rPr lang="hu-HU" sz="2000" spc="-1" dirty="0" smtClean="0">
                <a:solidFill>
                  <a:srgbClr val="007966"/>
                </a:solidFill>
                <a:latin typeface="+mj-lt"/>
              </a:rPr>
              <a:t> </a:t>
            </a:r>
            <a:r>
              <a:rPr lang="en-US" sz="2000" spc="-1" dirty="0">
                <a:solidFill>
                  <a:srgbClr val="007966"/>
                </a:solidFill>
                <a:latin typeface="+mj-lt"/>
              </a:rPr>
              <a:t>of the </a:t>
            </a:r>
            <a:r>
              <a:rPr lang="hu-HU" sz="2000" spc="-1" dirty="0">
                <a:solidFill>
                  <a:srgbClr val="007966"/>
                </a:solidFill>
                <a:latin typeface="+mj-lt"/>
              </a:rPr>
              <a:t>Convention on Biological </a:t>
            </a:r>
            <a:r>
              <a:rPr lang="hu-HU" sz="2000" spc="-1" dirty="0" smtClean="0">
                <a:solidFill>
                  <a:srgbClr val="007966"/>
                </a:solidFill>
                <a:latin typeface="+mj-lt"/>
              </a:rPr>
              <a:t>Diversity</a:t>
            </a:r>
          </a:p>
          <a:p>
            <a:pPr marL="939800" lvl="2" indent="-342900" algn="just">
              <a:buSzPts val="1400"/>
              <a:buFontTx/>
              <a:buChar char="-"/>
              <a:tabLst>
                <a:tab pos="2513013" algn="l"/>
              </a:tabLst>
            </a:pPr>
            <a:r>
              <a:rPr lang="hu-HU" sz="2000" spc="-1" dirty="0" smtClean="0">
                <a:solidFill>
                  <a:srgbClr val="007966"/>
                </a:solidFill>
                <a:latin typeface="+mj-lt"/>
              </a:rPr>
              <a:t>MOP11 </a:t>
            </a:r>
            <a:r>
              <a:rPr lang="hu-HU" sz="2000" spc="-1" dirty="0">
                <a:solidFill>
                  <a:srgbClr val="007966"/>
                </a:solidFill>
                <a:latin typeface="+mj-lt"/>
              </a:rPr>
              <a:t>of the </a:t>
            </a:r>
            <a:r>
              <a:rPr lang="en-US" sz="2000" spc="-1" dirty="0">
                <a:solidFill>
                  <a:srgbClr val="007966"/>
                </a:solidFill>
                <a:latin typeface="+mj-lt"/>
              </a:rPr>
              <a:t>Cartagena </a:t>
            </a:r>
            <a:r>
              <a:rPr lang="en-US" sz="2000" spc="-1" dirty="0" err="1">
                <a:solidFill>
                  <a:srgbClr val="007966"/>
                </a:solidFill>
                <a:latin typeface="+mj-lt"/>
              </a:rPr>
              <a:t>Protoco</a:t>
            </a:r>
            <a:r>
              <a:rPr lang="hu-HU" sz="2000" spc="-1" dirty="0" smtClean="0">
                <a:solidFill>
                  <a:srgbClr val="007966"/>
                </a:solidFill>
                <a:latin typeface="+mj-lt"/>
              </a:rPr>
              <a:t>l on </a:t>
            </a:r>
            <a:r>
              <a:rPr lang="hu-HU" sz="2000" spc="-1" dirty="0" err="1" smtClean="0">
                <a:solidFill>
                  <a:srgbClr val="007966"/>
                </a:solidFill>
                <a:latin typeface="+mj-lt"/>
              </a:rPr>
              <a:t>Biosafety</a:t>
            </a:r>
            <a:endParaRPr lang="hu-HU" sz="2000" spc="-1" dirty="0" smtClean="0">
              <a:solidFill>
                <a:srgbClr val="007966"/>
              </a:solidFill>
              <a:latin typeface="+mj-lt"/>
            </a:endParaRPr>
          </a:p>
          <a:p>
            <a:pPr marL="939800" lvl="2" indent="-342900" algn="just">
              <a:buSzPts val="1400"/>
              <a:buFontTx/>
              <a:buChar char="-"/>
              <a:tabLst>
                <a:tab pos="2513013" algn="l"/>
              </a:tabLst>
            </a:pPr>
            <a:r>
              <a:rPr lang="hu-HU" sz="2000" spc="-1" dirty="0" smtClean="0">
                <a:solidFill>
                  <a:srgbClr val="007966"/>
                </a:solidFill>
                <a:latin typeface="+mj-lt"/>
              </a:rPr>
              <a:t>MOP5 </a:t>
            </a:r>
            <a:r>
              <a:rPr lang="hu-HU" sz="2000" spc="-1" dirty="0">
                <a:solidFill>
                  <a:srgbClr val="007966"/>
                </a:solidFill>
                <a:latin typeface="+mj-lt"/>
              </a:rPr>
              <a:t>of the </a:t>
            </a:r>
            <a:r>
              <a:rPr lang="hu-HU" sz="2000" spc="-1" dirty="0" err="1">
                <a:solidFill>
                  <a:srgbClr val="007966"/>
                </a:solidFill>
                <a:latin typeface="+mj-lt"/>
              </a:rPr>
              <a:t>Nagoya</a:t>
            </a:r>
            <a:r>
              <a:rPr lang="hu-HU" sz="2000" spc="-1" dirty="0">
                <a:solidFill>
                  <a:srgbClr val="007966"/>
                </a:solidFill>
                <a:latin typeface="+mj-lt"/>
              </a:rPr>
              <a:t> </a:t>
            </a:r>
            <a:r>
              <a:rPr lang="hu-HU" sz="2000" spc="-1" dirty="0" err="1">
                <a:solidFill>
                  <a:srgbClr val="007966"/>
                </a:solidFill>
                <a:latin typeface="+mj-lt"/>
              </a:rPr>
              <a:t>Protocol</a:t>
            </a:r>
            <a:r>
              <a:rPr lang="hu-HU" sz="2000" spc="-1" dirty="0">
                <a:solidFill>
                  <a:srgbClr val="007966"/>
                </a:solidFill>
                <a:latin typeface="+mj-lt"/>
              </a:rPr>
              <a:t> </a:t>
            </a:r>
            <a:r>
              <a:rPr lang="en-US" sz="2000" spc="-1" dirty="0">
                <a:solidFill>
                  <a:srgbClr val="007966"/>
                </a:solidFill>
                <a:latin typeface="+mj-lt"/>
              </a:rPr>
              <a:t>on </a:t>
            </a:r>
            <a:r>
              <a:rPr lang="hu-HU" sz="2000" spc="-1" dirty="0" smtClean="0">
                <a:solidFill>
                  <a:srgbClr val="007966"/>
                </a:solidFill>
                <a:latin typeface="+mj-lt"/>
              </a:rPr>
              <a:t>A</a:t>
            </a:r>
            <a:r>
              <a:rPr lang="en-US" sz="2000" spc="-1" dirty="0" err="1" smtClean="0">
                <a:solidFill>
                  <a:srgbClr val="007966"/>
                </a:solidFill>
                <a:latin typeface="+mj-lt"/>
              </a:rPr>
              <a:t>ccess</a:t>
            </a:r>
            <a:r>
              <a:rPr lang="en-US" sz="2000" spc="-1" dirty="0" smtClean="0">
                <a:solidFill>
                  <a:srgbClr val="007966"/>
                </a:solidFill>
                <a:latin typeface="+mj-lt"/>
              </a:rPr>
              <a:t> </a:t>
            </a:r>
            <a:r>
              <a:rPr lang="en-US" sz="2000" spc="-1" dirty="0">
                <a:solidFill>
                  <a:srgbClr val="007966"/>
                </a:solidFill>
                <a:latin typeface="+mj-lt"/>
              </a:rPr>
              <a:t>to </a:t>
            </a:r>
            <a:r>
              <a:rPr lang="hu-HU" sz="2000" spc="-1" dirty="0" smtClean="0">
                <a:solidFill>
                  <a:srgbClr val="007966"/>
                </a:solidFill>
                <a:latin typeface="+mj-lt"/>
              </a:rPr>
              <a:t>G</a:t>
            </a:r>
            <a:r>
              <a:rPr lang="en-US" sz="2000" spc="-1" dirty="0" err="1" smtClean="0">
                <a:solidFill>
                  <a:srgbClr val="007966"/>
                </a:solidFill>
                <a:latin typeface="+mj-lt"/>
              </a:rPr>
              <a:t>enetic</a:t>
            </a:r>
            <a:r>
              <a:rPr lang="en-US" sz="2000" spc="-1" dirty="0" smtClean="0">
                <a:solidFill>
                  <a:srgbClr val="007966"/>
                </a:solidFill>
                <a:latin typeface="+mj-lt"/>
              </a:rPr>
              <a:t> </a:t>
            </a:r>
            <a:r>
              <a:rPr lang="hu-HU" sz="2000" spc="-1" dirty="0" smtClean="0">
                <a:solidFill>
                  <a:srgbClr val="007966"/>
                </a:solidFill>
                <a:latin typeface="+mj-lt"/>
              </a:rPr>
              <a:t>R</a:t>
            </a:r>
            <a:r>
              <a:rPr lang="en-US" sz="2000" spc="-1" dirty="0" err="1" smtClean="0">
                <a:solidFill>
                  <a:srgbClr val="007966"/>
                </a:solidFill>
                <a:latin typeface="+mj-lt"/>
              </a:rPr>
              <a:t>esources</a:t>
            </a:r>
            <a:r>
              <a:rPr lang="en-US" sz="2000" spc="-1" dirty="0" smtClean="0">
                <a:solidFill>
                  <a:srgbClr val="007966"/>
                </a:solidFill>
                <a:latin typeface="+mj-lt"/>
              </a:rPr>
              <a:t> </a:t>
            </a:r>
            <a:r>
              <a:rPr lang="en-US" sz="2000" spc="-1" dirty="0">
                <a:solidFill>
                  <a:srgbClr val="007966"/>
                </a:solidFill>
                <a:latin typeface="+mj-lt"/>
              </a:rPr>
              <a:t>and </a:t>
            </a:r>
            <a:r>
              <a:rPr lang="hu-HU" sz="2000" spc="-1" dirty="0" err="1" smtClean="0">
                <a:solidFill>
                  <a:srgbClr val="007966"/>
                </a:solidFill>
                <a:latin typeface="+mj-lt"/>
              </a:rPr>
              <a:t>Benefit-sharing</a:t>
            </a:r>
            <a:endParaRPr lang="hu-HU" sz="2000" spc="-1" dirty="0">
              <a:solidFill>
                <a:srgbClr val="007966"/>
              </a:solidFill>
              <a:latin typeface="+mj-lt"/>
            </a:endParaRPr>
          </a:p>
          <a:p>
            <a:pPr marL="482600" indent="-342900" algn="just">
              <a:buFont typeface="+mj-lt"/>
              <a:buAutoNum type="arabicParenR"/>
            </a:pPr>
            <a:endParaRPr lang="hu-HU" sz="2000" spc="-1" dirty="0">
              <a:solidFill>
                <a:srgbClr val="007966"/>
              </a:solidFill>
              <a:latin typeface="+mj-lt"/>
            </a:endParaRPr>
          </a:p>
          <a:p>
            <a:pPr marL="139700" indent="0" algn="just">
              <a:buNone/>
            </a:pPr>
            <a:r>
              <a:rPr lang="hu-HU" sz="2000" spc="-1" dirty="0" smtClean="0">
                <a:solidFill>
                  <a:srgbClr val="007966"/>
                </a:solidFill>
                <a:latin typeface="+mj-lt"/>
              </a:rPr>
              <a:t>	+ </a:t>
            </a:r>
            <a:r>
              <a:rPr lang="hu-HU" sz="2000" spc="-1" dirty="0" err="1" smtClean="0">
                <a:solidFill>
                  <a:srgbClr val="007966"/>
                </a:solidFill>
                <a:latin typeface="+mj-lt"/>
              </a:rPr>
              <a:t>High-level</a:t>
            </a:r>
            <a:r>
              <a:rPr lang="hu-HU" sz="2000" spc="-1" dirty="0" smtClean="0">
                <a:solidFill>
                  <a:srgbClr val="007966"/>
                </a:solidFill>
                <a:latin typeface="+mj-lt"/>
              </a:rPr>
              <a:t> </a:t>
            </a:r>
            <a:r>
              <a:rPr lang="hu-HU" sz="2000" spc="-1" dirty="0" err="1">
                <a:solidFill>
                  <a:srgbClr val="007966"/>
                </a:solidFill>
                <a:latin typeface="+mj-lt"/>
              </a:rPr>
              <a:t>ministerial</a:t>
            </a:r>
            <a:r>
              <a:rPr lang="hu-HU" sz="2000" spc="-1" dirty="0">
                <a:solidFill>
                  <a:srgbClr val="007966"/>
                </a:solidFill>
                <a:latin typeface="+mj-lt"/>
              </a:rPr>
              <a:t> </a:t>
            </a:r>
            <a:r>
              <a:rPr lang="hu-HU" sz="2000" spc="-1" dirty="0" err="1">
                <a:solidFill>
                  <a:srgbClr val="007966"/>
                </a:solidFill>
                <a:latin typeface="+mj-lt"/>
              </a:rPr>
              <a:t>segment</a:t>
            </a:r>
            <a:endParaRPr lang="hu-HU" sz="2000" spc="-1" dirty="0">
              <a:solidFill>
                <a:srgbClr val="007966"/>
              </a:solidFill>
              <a:latin typeface="+mj-lt"/>
            </a:endParaRPr>
          </a:p>
          <a:p>
            <a:pPr marL="139700" indent="0" algn="just">
              <a:buNone/>
            </a:pPr>
            <a:endParaRPr lang="hu-HU" dirty="0"/>
          </a:p>
        </p:txBody>
      </p:sp>
    </p:spTree>
    <p:extLst>
      <p:ext uri="{BB962C8B-B14F-4D97-AF65-F5344CB8AC3E}">
        <p14:creationId xmlns:p14="http://schemas.microsoft.com/office/powerpoint/2010/main" val="352809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499666D-1642-E70F-2187-44E3B0D6F336}"/>
              </a:ext>
            </a:extLst>
          </p:cNvPr>
          <p:cNvSpPr>
            <a:spLocks noGrp="1"/>
          </p:cNvSpPr>
          <p:nvPr>
            <p:ph type="title"/>
          </p:nvPr>
        </p:nvSpPr>
        <p:spPr>
          <a:xfrm>
            <a:off x="421025" y="107970"/>
            <a:ext cx="8520600" cy="572700"/>
          </a:xfrm>
        </p:spPr>
        <p:txBody>
          <a:bodyPr>
            <a:normAutofit fontScale="90000"/>
          </a:bodyPr>
          <a:lstStyle/>
          <a:p>
            <a:endParaRPr lang="hu-HU" dirty="0"/>
          </a:p>
        </p:txBody>
      </p:sp>
      <p:pic>
        <p:nvPicPr>
          <p:cNvPr id="2050" name="Picture 2" descr="UN Biodiversity on X: &quot;Introducing...🥁 ✨The Biodiversity Plan✨ The  Kunming-Montreal Global Biodiversity Framework or #BiodiversityPlan sets  out to 🌱Protect &amp; Restore 🤝Invest &amp; Collaborate 🦋Prosper with Nature  🌺Share Benefits Fairly by 2050">
            <a:extLst>
              <a:ext uri="{FF2B5EF4-FFF2-40B4-BE49-F238E27FC236}">
                <a16:creationId xmlns="" xmlns:a16="http://schemas.microsoft.com/office/drawing/2014/main" id="{76BE3D7C-3E93-2782-B803-CC9E72D48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784" y="1112501"/>
            <a:ext cx="3717011" cy="301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56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499666D-1642-E70F-2187-44E3B0D6F336}"/>
              </a:ext>
            </a:extLst>
          </p:cNvPr>
          <p:cNvSpPr>
            <a:spLocks noGrp="1"/>
          </p:cNvSpPr>
          <p:nvPr>
            <p:ph type="title"/>
          </p:nvPr>
        </p:nvSpPr>
        <p:spPr>
          <a:xfrm>
            <a:off x="421025" y="107970"/>
            <a:ext cx="8520600" cy="572700"/>
          </a:xfrm>
        </p:spPr>
        <p:txBody>
          <a:bodyPr>
            <a:normAutofit fontScale="90000"/>
          </a:bodyPr>
          <a:lstStyle/>
          <a:p>
            <a:r>
              <a:rPr lang="hu-HU" sz="2800" b="1" spc="-1" dirty="0" err="1" smtClean="0">
                <a:solidFill>
                  <a:srgbClr val="007966"/>
                </a:solidFill>
                <a:latin typeface="+mj-lt"/>
              </a:rPr>
              <a:t>Useful</a:t>
            </a:r>
            <a:r>
              <a:rPr lang="hu-HU" sz="2800" b="1" spc="-1" dirty="0" smtClean="0">
                <a:solidFill>
                  <a:srgbClr val="007966"/>
                </a:solidFill>
                <a:latin typeface="+mj-lt"/>
              </a:rPr>
              <a:t> </a:t>
            </a:r>
            <a:r>
              <a:rPr lang="hu-HU" sz="2800" b="1" spc="-1" dirty="0" err="1" smtClean="0">
                <a:solidFill>
                  <a:srgbClr val="007966"/>
                </a:solidFill>
                <a:latin typeface="+mj-lt"/>
              </a:rPr>
              <a:t>links</a:t>
            </a:r>
            <a:endParaRPr lang="hu-HU" dirty="0">
              <a:latin typeface="+mj-lt"/>
            </a:endParaRPr>
          </a:p>
        </p:txBody>
      </p:sp>
      <p:sp>
        <p:nvSpPr>
          <p:cNvPr id="4" name="Szöveg helye 3">
            <a:extLst>
              <a:ext uri="{FF2B5EF4-FFF2-40B4-BE49-F238E27FC236}">
                <a16:creationId xmlns="" xmlns:a16="http://schemas.microsoft.com/office/drawing/2014/main" id="{05DB895A-1B04-7194-9479-297AD60A3CE5}"/>
              </a:ext>
            </a:extLst>
          </p:cNvPr>
          <p:cNvSpPr>
            <a:spLocks noGrp="1"/>
          </p:cNvSpPr>
          <p:nvPr>
            <p:ph type="body" idx="2"/>
          </p:nvPr>
        </p:nvSpPr>
        <p:spPr>
          <a:xfrm>
            <a:off x="178625" y="671457"/>
            <a:ext cx="8704119" cy="4305789"/>
          </a:xfrm>
        </p:spPr>
        <p:txBody>
          <a:bodyPr>
            <a:normAutofit/>
          </a:bodyPr>
          <a:lstStyle/>
          <a:p>
            <a:pPr marL="139700" indent="0" algn="just">
              <a:buNone/>
              <a:tabLst>
                <a:tab pos="2513013" algn="l"/>
              </a:tabLst>
            </a:pPr>
            <a:r>
              <a:rPr lang="hu-HU" sz="2000" b="1" dirty="0" err="1" smtClean="0">
                <a:solidFill>
                  <a:schemeClr val="tx1"/>
                </a:solidFill>
              </a:rPr>
              <a:t>Kunming-Montreal</a:t>
            </a:r>
            <a:r>
              <a:rPr lang="hu-HU" sz="2000" b="1" dirty="0" smtClean="0">
                <a:solidFill>
                  <a:schemeClr val="tx1"/>
                </a:solidFill>
              </a:rPr>
              <a:t> Global Biodiversity Framework:</a:t>
            </a:r>
          </a:p>
          <a:p>
            <a:pPr marL="139700" indent="0" algn="just">
              <a:buNone/>
              <a:tabLst>
                <a:tab pos="2513013" algn="l"/>
              </a:tabLst>
            </a:pPr>
            <a:r>
              <a:rPr lang="hu-HU" sz="2000" dirty="0">
                <a:solidFill>
                  <a:schemeClr val="tx1"/>
                </a:solidFill>
                <a:hlinkClick r:id="rId2"/>
              </a:rPr>
              <a:t>https://www.cbd.int/gbf</a:t>
            </a:r>
            <a:r>
              <a:rPr lang="hu-HU" sz="2000" dirty="0" smtClean="0">
                <a:solidFill>
                  <a:schemeClr val="tx1"/>
                </a:solidFill>
                <a:hlinkClick r:id="rId2"/>
              </a:rPr>
              <a:t>/</a:t>
            </a:r>
            <a:endParaRPr lang="hu-HU" sz="2000" dirty="0" smtClean="0">
              <a:solidFill>
                <a:schemeClr val="tx1"/>
              </a:solidFill>
            </a:endParaRPr>
          </a:p>
          <a:p>
            <a:pPr marL="139700" indent="0" algn="just">
              <a:buNone/>
              <a:tabLst>
                <a:tab pos="2513013" algn="l"/>
              </a:tabLst>
            </a:pPr>
            <a:r>
              <a:rPr lang="hu-HU" sz="2000" dirty="0" smtClean="0">
                <a:solidFill>
                  <a:schemeClr val="tx1"/>
                </a:solidFill>
              </a:rPr>
              <a:t>and the GBF </a:t>
            </a:r>
            <a:r>
              <a:rPr lang="hu-HU" sz="2000" dirty="0" err="1" smtClean="0">
                <a:solidFill>
                  <a:schemeClr val="tx1"/>
                </a:solidFill>
              </a:rPr>
              <a:t>targets</a:t>
            </a:r>
            <a:r>
              <a:rPr lang="hu-HU" sz="2000" dirty="0" smtClean="0">
                <a:solidFill>
                  <a:schemeClr val="tx1"/>
                </a:solidFill>
              </a:rPr>
              <a:t> </a:t>
            </a:r>
            <a:r>
              <a:rPr lang="hu-HU" sz="2000" dirty="0" err="1" smtClean="0">
                <a:solidFill>
                  <a:schemeClr val="tx1"/>
                </a:solidFill>
              </a:rPr>
              <a:t>with</a:t>
            </a:r>
            <a:r>
              <a:rPr lang="hu-HU" sz="2000" dirty="0" smtClean="0">
                <a:solidFill>
                  <a:schemeClr val="tx1"/>
                </a:solidFill>
              </a:rPr>
              <a:t> </a:t>
            </a:r>
            <a:r>
              <a:rPr lang="hu-HU" sz="2000" dirty="0" err="1" smtClean="0">
                <a:solidFill>
                  <a:schemeClr val="tx1"/>
                </a:solidFill>
              </a:rPr>
              <a:t>guidance</a:t>
            </a:r>
            <a:r>
              <a:rPr lang="hu-HU" sz="2000" dirty="0" smtClean="0">
                <a:solidFill>
                  <a:schemeClr val="tx1"/>
                </a:solidFill>
              </a:rPr>
              <a:t>: </a:t>
            </a:r>
            <a:r>
              <a:rPr lang="hu-HU" sz="2000" dirty="0">
                <a:solidFill>
                  <a:schemeClr val="tx1"/>
                </a:solidFill>
                <a:hlinkClick r:id="rId3"/>
              </a:rPr>
              <a:t>https://www.cbd.int/gbf/targets</a:t>
            </a:r>
            <a:r>
              <a:rPr lang="hu-HU" sz="2000" dirty="0" smtClean="0">
                <a:solidFill>
                  <a:schemeClr val="tx1"/>
                </a:solidFill>
                <a:hlinkClick r:id="rId3"/>
              </a:rPr>
              <a:t>/</a:t>
            </a:r>
            <a:r>
              <a:rPr lang="hu-HU" sz="2000" dirty="0" smtClean="0">
                <a:solidFill>
                  <a:schemeClr val="tx1"/>
                </a:solidFill>
              </a:rPr>
              <a:t> </a:t>
            </a:r>
          </a:p>
          <a:p>
            <a:pPr marL="139700" indent="0" algn="just">
              <a:buNone/>
              <a:tabLst>
                <a:tab pos="2513013" algn="l"/>
              </a:tabLst>
            </a:pPr>
            <a:endParaRPr lang="hu-HU" sz="2000" dirty="0" smtClean="0">
              <a:solidFill>
                <a:schemeClr val="tx1"/>
              </a:solidFill>
            </a:endParaRPr>
          </a:p>
          <a:p>
            <a:pPr marL="139700" indent="0" algn="just">
              <a:buNone/>
              <a:tabLst>
                <a:tab pos="2513013" algn="l"/>
              </a:tabLst>
            </a:pPr>
            <a:r>
              <a:rPr lang="hu-HU" sz="2000" b="1" dirty="0" smtClean="0">
                <a:solidFill>
                  <a:schemeClr val="tx1"/>
                </a:solidFill>
              </a:rPr>
              <a:t>Hungary’s National Biodiversity </a:t>
            </a:r>
            <a:r>
              <a:rPr lang="hu-HU" sz="2000" b="1" dirty="0" err="1" smtClean="0">
                <a:solidFill>
                  <a:schemeClr val="tx1"/>
                </a:solidFill>
              </a:rPr>
              <a:t>Strategy</a:t>
            </a:r>
            <a:r>
              <a:rPr lang="hu-HU" sz="2000" b="1" dirty="0" smtClean="0">
                <a:solidFill>
                  <a:schemeClr val="tx1"/>
                </a:solidFill>
              </a:rPr>
              <a:t> 2030:</a:t>
            </a:r>
          </a:p>
          <a:p>
            <a:pPr marL="139700" indent="0" algn="just">
              <a:buNone/>
              <a:tabLst>
                <a:tab pos="2513013" algn="l"/>
              </a:tabLst>
            </a:pPr>
            <a:r>
              <a:rPr lang="hu-HU" sz="2000" i="1" dirty="0" err="1" smtClean="0">
                <a:solidFill>
                  <a:schemeClr val="tx1"/>
                </a:solidFill>
              </a:rPr>
              <a:t>currently</a:t>
            </a:r>
            <a:r>
              <a:rPr lang="hu-HU" sz="2000" i="1" dirty="0" smtClean="0">
                <a:solidFill>
                  <a:schemeClr val="tx1"/>
                </a:solidFill>
              </a:rPr>
              <a:t> </a:t>
            </a:r>
            <a:r>
              <a:rPr lang="hu-HU" sz="2000" i="1" dirty="0" err="1" smtClean="0">
                <a:solidFill>
                  <a:schemeClr val="tx1"/>
                </a:solidFill>
              </a:rPr>
              <a:t>in</a:t>
            </a:r>
            <a:r>
              <a:rPr lang="hu-HU" sz="2000" i="1" dirty="0" smtClean="0">
                <a:solidFill>
                  <a:schemeClr val="tx1"/>
                </a:solidFill>
              </a:rPr>
              <a:t> Hungarian (</a:t>
            </a:r>
            <a:r>
              <a:rPr lang="hu-HU" sz="2000" i="1" dirty="0" err="1" smtClean="0">
                <a:solidFill>
                  <a:schemeClr val="tx1"/>
                </a:solidFill>
              </a:rPr>
              <a:t>but</a:t>
            </a:r>
            <a:r>
              <a:rPr lang="hu-HU" sz="2000" i="1" dirty="0" smtClean="0">
                <a:solidFill>
                  <a:schemeClr val="tx1"/>
                </a:solidFill>
              </a:rPr>
              <a:t> </a:t>
            </a:r>
            <a:r>
              <a:rPr lang="hu-HU" sz="2000" i="1" dirty="0" err="1" smtClean="0">
                <a:solidFill>
                  <a:schemeClr val="tx1"/>
                </a:solidFill>
              </a:rPr>
              <a:t>soon</a:t>
            </a:r>
            <a:r>
              <a:rPr lang="hu-HU" sz="2000" i="1" dirty="0" smtClean="0">
                <a:solidFill>
                  <a:schemeClr val="tx1"/>
                </a:solidFill>
              </a:rPr>
              <a:t> </a:t>
            </a:r>
            <a:r>
              <a:rPr lang="hu-HU" sz="2000" i="1" dirty="0" err="1" smtClean="0">
                <a:solidFill>
                  <a:schemeClr val="tx1"/>
                </a:solidFill>
              </a:rPr>
              <a:t>it</a:t>
            </a:r>
            <a:r>
              <a:rPr lang="hu-HU" sz="2000" i="1" dirty="0" smtClean="0">
                <a:solidFill>
                  <a:schemeClr val="tx1"/>
                </a:solidFill>
              </a:rPr>
              <a:t> </a:t>
            </a:r>
            <a:r>
              <a:rPr lang="hu-HU" sz="2000" i="1" dirty="0" err="1" smtClean="0">
                <a:solidFill>
                  <a:schemeClr val="tx1"/>
                </a:solidFill>
              </a:rPr>
              <a:t>will</a:t>
            </a:r>
            <a:r>
              <a:rPr lang="hu-HU" sz="2000" i="1" dirty="0" smtClean="0">
                <a:solidFill>
                  <a:schemeClr val="tx1"/>
                </a:solidFill>
              </a:rPr>
              <a:t> be </a:t>
            </a:r>
            <a:r>
              <a:rPr lang="hu-HU" sz="2000" i="1" dirty="0" err="1" smtClean="0">
                <a:solidFill>
                  <a:schemeClr val="tx1"/>
                </a:solidFill>
              </a:rPr>
              <a:t>available</a:t>
            </a:r>
            <a:r>
              <a:rPr lang="hu-HU" sz="2000" i="1" dirty="0" smtClean="0">
                <a:solidFill>
                  <a:schemeClr val="tx1"/>
                </a:solidFill>
              </a:rPr>
              <a:t> </a:t>
            </a:r>
            <a:r>
              <a:rPr lang="hu-HU" sz="2000" i="1" dirty="0" err="1" smtClean="0">
                <a:solidFill>
                  <a:schemeClr val="tx1"/>
                </a:solidFill>
              </a:rPr>
              <a:t>in</a:t>
            </a:r>
            <a:r>
              <a:rPr lang="hu-HU" sz="2000" i="1" dirty="0" smtClean="0">
                <a:solidFill>
                  <a:schemeClr val="tx1"/>
                </a:solidFill>
              </a:rPr>
              <a:t> English): </a:t>
            </a:r>
            <a:r>
              <a:rPr lang="hu-HU" sz="2000" dirty="0">
                <a:solidFill>
                  <a:schemeClr val="tx1"/>
                </a:solidFill>
                <a:hlinkClick r:id="rId4"/>
              </a:rPr>
              <a:t>https://</a:t>
            </a:r>
            <a:r>
              <a:rPr lang="hu-HU" sz="2000" dirty="0" smtClean="0">
                <a:solidFill>
                  <a:schemeClr val="tx1"/>
                </a:solidFill>
                <a:hlinkClick r:id="rId4"/>
              </a:rPr>
              <a:t>www.biodiv.hu/hu/biologiai-sokfeleseg-egyezmeny/hazai-vegrehajtas/nemzeti-biodiverzitas-strategia</a:t>
            </a:r>
            <a:r>
              <a:rPr lang="hu-HU" sz="2000" dirty="0" smtClean="0">
                <a:solidFill>
                  <a:schemeClr val="tx1"/>
                </a:solidFill>
              </a:rPr>
              <a:t> </a:t>
            </a:r>
          </a:p>
          <a:p>
            <a:pPr marL="139700" indent="0" algn="just">
              <a:buNone/>
              <a:tabLst>
                <a:tab pos="2513013" algn="l"/>
              </a:tabLst>
            </a:pPr>
            <a:endParaRPr lang="hu-HU" sz="2000" dirty="0" smtClean="0">
              <a:solidFill>
                <a:schemeClr val="tx1"/>
              </a:solidFill>
            </a:endParaRPr>
          </a:p>
          <a:p>
            <a:pPr marL="139700" indent="0" algn="just">
              <a:buNone/>
              <a:tabLst>
                <a:tab pos="2513013" algn="l"/>
              </a:tabLst>
            </a:pPr>
            <a:r>
              <a:rPr lang="hu-HU" sz="2000" b="1" dirty="0" smtClean="0">
                <a:solidFill>
                  <a:schemeClr val="tx1"/>
                </a:solidFill>
              </a:rPr>
              <a:t>Hungary’s </a:t>
            </a:r>
            <a:r>
              <a:rPr lang="hu-HU" sz="2000" b="1" dirty="0" err="1" smtClean="0">
                <a:solidFill>
                  <a:schemeClr val="tx1"/>
                </a:solidFill>
              </a:rPr>
              <a:t>national</a:t>
            </a:r>
            <a:r>
              <a:rPr lang="hu-HU" sz="2000" b="1" dirty="0" smtClean="0">
                <a:solidFill>
                  <a:schemeClr val="tx1"/>
                </a:solidFill>
              </a:rPr>
              <a:t> </a:t>
            </a:r>
            <a:r>
              <a:rPr lang="hu-HU" sz="2000" b="1" dirty="0" err="1" smtClean="0">
                <a:solidFill>
                  <a:schemeClr val="tx1"/>
                </a:solidFill>
              </a:rPr>
              <a:t>website</a:t>
            </a:r>
            <a:r>
              <a:rPr lang="hu-HU" sz="2000" b="1" dirty="0" smtClean="0">
                <a:solidFill>
                  <a:schemeClr val="tx1"/>
                </a:solidFill>
              </a:rPr>
              <a:t> (CHM) for the CBD and IPBES: </a:t>
            </a:r>
          </a:p>
          <a:p>
            <a:pPr marL="139700" indent="0" algn="just">
              <a:buNone/>
              <a:tabLst>
                <a:tab pos="2513013" algn="l"/>
              </a:tabLst>
            </a:pPr>
            <a:r>
              <a:rPr lang="hu-HU" sz="2000" dirty="0">
                <a:solidFill>
                  <a:schemeClr val="tx1"/>
                </a:solidFill>
                <a:hlinkClick r:id="rId5"/>
              </a:rPr>
              <a:t>https://</a:t>
            </a:r>
            <a:r>
              <a:rPr lang="hu-HU" sz="2000" dirty="0" smtClean="0">
                <a:solidFill>
                  <a:schemeClr val="tx1"/>
                </a:solidFill>
                <a:hlinkClick r:id="rId5"/>
              </a:rPr>
              <a:t>www.biodiv.hu/</a:t>
            </a:r>
            <a:r>
              <a:rPr lang="hu-HU" sz="2000" dirty="0" smtClean="0">
                <a:solidFill>
                  <a:schemeClr val="tx1"/>
                </a:solidFill>
              </a:rPr>
              <a:t> </a:t>
            </a:r>
            <a:endParaRPr lang="hu-HU" sz="2000" dirty="0" smtClean="0">
              <a:solidFill>
                <a:schemeClr val="tx1"/>
              </a:solidFill>
            </a:endParaRPr>
          </a:p>
          <a:p>
            <a:pPr marL="139700" indent="0" algn="just">
              <a:buNone/>
              <a:tabLst>
                <a:tab pos="2513013" algn="l"/>
              </a:tabLst>
            </a:pPr>
            <a:endParaRPr lang="hu-HU" sz="2000" dirty="0" smtClean="0">
              <a:solidFill>
                <a:schemeClr val="tx1"/>
              </a:solidFill>
            </a:endParaRPr>
          </a:p>
          <a:p>
            <a:pPr marL="482600" indent="-342900" algn="just">
              <a:buFont typeface="+mj-lt"/>
              <a:buAutoNum type="arabicParenR"/>
              <a:tabLst>
                <a:tab pos="2513013" algn="l"/>
              </a:tabLst>
            </a:pPr>
            <a:endParaRPr lang="en-US" sz="2000" dirty="0">
              <a:solidFill>
                <a:schemeClr val="tx1"/>
              </a:solidFill>
            </a:endParaRPr>
          </a:p>
          <a:p>
            <a:pPr marL="482600" indent="-342900" algn="just">
              <a:buFont typeface="+mj-lt"/>
              <a:buAutoNum type="arabicParenR"/>
            </a:pPr>
            <a:endParaRPr lang="hu-HU" b="1" dirty="0"/>
          </a:p>
          <a:p>
            <a:pPr marL="139700" indent="0" algn="just">
              <a:buNone/>
            </a:pPr>
            <a:endParaRPr lang="hu-HU" dirty="0"/>
          </a:p>
        </p:txBody>
      </p:sp>
    </p:spTree>
    <p:extLst>
      <p:ext uri="{BB962C8B-B14F-4D97-AF65-F5344CB8AC3E}">
        <p14:creationId xmlns:p14="http://schemas.microsoft.com/office/powerpoint/2010/main" val="4128561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4" ma:contentTypeDescription="Create a new document." ma:contentTypeScope="" ma:versionID="0a147aac4d1cc10fa93320a8d00db083">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be4dd3a7e5a6c52e393a2f005911f188"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62AE4-E133-4E33-BC7A-DB8EAFE35EA2}">
  <ds:schemaRefs>
    <ds:schemaRef ds:uri="http://schemas.microsoft.com/sharepoint/v3/contenttype/forms"/>
  </ds:schemaRefs>
</ds:datastoreItem>
</file>

<file path=customXml/itemProps2.xml><?xml version="1.0" encoding="utf-8"?>
<ds:datastoreItem xmlns:ds="http://schemas.openxmlformats.org/officeDocument/2006/customXml" ds:itemID="{952A5180-B780-4B29-AF64-EDDACD702F73}">
  <ds:schemaRefs>
    <ds:schemaRef ds:uri="http://schemas.microsoft.com/office/2006/metadata/properties"/>
    <ds:schemaRef ds:uri="http://purl.org/dc/elements/1.1/"/>
    <ds:schemaRef ds:uri="5fe63f5c-9afc-489e-80cb-6bc0d225116d"/>
    <ds:schemaRef ds:uri="http://purl.org/dc/dcmitype/"/>
    <ds:schemaRef ds:uri="http://schemas.microsoft.com/office/infopath/2007/PartnerControls"/>
    <ds:schemaRef ds:uri="http://schemas.microsoft.com/office/2006/documentManagement/types"/>
    <ds:schemaRef ds:uri="2c866eba-0e85-40b8-9134-af41379355db"/>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2544259-DBFA-43A9-8870-898D36FEB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562</TotalTime>
  <Words>282</Words>
  <Application>Microsoft Office PowerPoint</Application>
  <PresentationFormat>Diavetítés a képernyőre (16:9 oldalarány)</PresentationFormat>
  <Paragraphs>46</Paragraphs>
  <Slides>7</Slides>
  <Notes>1</Notes>
  <HiddenSlides>0</HiddenSlides>
  <MMClips>0</MMClips>
  <ScaleCrop>false</ScaleCrop>
  <HeadingPairs>
    <vt:vector size="4" baseType="variant">
      <vt:variant>
        <vt:lpstr>Téma</vt:lpstr>
      </vt:variant>
      <vt:variant>
        <vt:i4>1</vt:i4>
      </vt:variant>
      <vt:variant>
        <vt:lpstr>Diacímek</vt:lpstr>
      </vt:variant>
      <vt:variant>
        <vt:i4>7</vt:i4>
      </vt:variant>
    </vt:vector>
  </HeadingPairs>
  <TitlesOfParts>
    <vt:vector size="8" baseType="lpstr">
      <vt:lpstr>Simple Light</vt:lpstr>
      <vt:lpstr>Improving Cooperation for the Convention on Biological Diversity</vt:lpstr>
      <vt:lpstr>From global…   … to national</vt:lpstr>
      <vt:lpstr>PowerPoint bemutató</vt:lpstr>
      <vt:lpstr>Hungarian EU Presidency</vt:lpstr>
      <vt:lpstr>The biggest challenge: UN Biodiversity Conference</vt:lpstr>
      <vt:lpstr>PowerPoint bemutató</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dc:creator>Greguss Ditta</dc:creator>
  <cp:lastModifiedBy>BGMF</cp:lastModifiedBy>
  <cp:revision>16</cp:revision>
  <cp:lastPrinted>2024-01-15T09:57:22Z</cp:lastPrinted>
  <dcterms:modified xsi:type="dcterms:W3CDTF">2024-01-17T12:44:22Z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