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4"/>
  </p:sldMasterIdLst>
  <p:notesMasterIdLst>
    <p:notesMasterId r:id="rId12"/>
  </p:notesMasterIdLst>
  <p:sldIdLst>
    <p:sldId id="256" r:id="rId5"/>
    <p:sldId id="266" r:id="rId6"/>
    <p:sldId id="274" r:id="rId7"/>
    <p:sldId id="271" r:id="rId8"/>
    <p:sldId id="270" r:id="rId9"/>
    <p:sldId id="272" r:id="rId10"/>
    <p:sldId id="260"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C1B214-CA83-DA90-040C-FDDC90D0E887}" name="n.mehandzhiyski" initials="n." userId="S::n.mehandzhiyski_pensoft.net#ext#@fondationbiodiversite.onmicrosoft.com::2b0f047c-f9fb-4fe2-b102-4f73c118e191" providerId="AD"/>
  <p188:author id="{C0E46551-B4DB-97AC-D968-18A2B8721F7E}" name="Claire Brown" initials="CB" userId="S::claire.brown_unep-wcmc.org#ext#@fondationbiodiversite.onmicrosoft.com::43412059-8a2b-48b6-9a68-6986864bc96d" providerId="AD"/>
  <p188:author id="{ECE4C95A-C1AF-0E05-2373-4F5922040DB0}" name="Daniela Guaras" initials="DG" userId="S::daniela.guaras_unep-wcmc.org#ext#@fondationbiodiversite.onmicrosoft.com::ac20da57-203c-4d04-9de4-22616f9f3405" providerId="AD"/>
  <p188:author id="{4D79ED66-A597-FAD8-CBF8-385A41180768}" name="Marie-Claire DANNER" initials="MD" userId="S::marie-claire.danner@fondationbiodiversite.fr::324aaee3-59dd-4f73-b55d-d0de0c709f9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ris Barov" initials="BB" lastIdx="7" clrIdx="0">
    <p:extLst>
      <p:ext uri="{19B8F6BF-5375-455C-9EA6-DF929625EA0E}">
        <p15:presenceInfo xmlns:p15="http://schemas.microsoft.com/office/powerpoint/2012/main" userId="3fb02e0ff3ebc6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FF"/>
    <a:srgbClr val="38B5A8"/>
    <a:srgbClr val="1A42B7"/>
    <a:srgbClr val="001E4D"/>
    <a:srgbClr val="37B2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58"/>
    <p:restoredTop sz="94697"/>
  </p:normalViewPr>
  <p:slideViewPr>
    <p:cSldViewPr snapToGrid="0">
      <p:cViewPr varScale="1">
        <p:scale>
          <a:sx n="117" d="100"/>
          <a:sy n="117" d="100"/>
        </p:scale>
        <p:origin x="176" y="6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dc0d946156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dc0d946156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97825" y="1405350"/>
            <a:ext cx="6594600" cy="20526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3" name="Google Shape;13;p2"/>
          <p:cNvSpPr txBox="1">
            <a:spLocks noGrp="1"/>
          </p:cNvSpPr>
          <p:nvPr>
            <p:ph type="subTitle" idx="1"/>
          </p:nvPr>
        </p:nvSpPr>
        <p:spPr>
          <a:xfrm>
            <a:off x="197825" y="2271038"/>
            <a:ext cx="85206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2">
            <a:alphaModFix/>
          </a:blip>
          <a:stretch>
            <a:fillRect/>
          </a:stretch>
        </p:blipFill>
        <p:spPr>
          <a:xfrm>
            <a:off x="197825" y="160400"/>
            <a:ext cx="3183800" cy="1040026"/>
          </a:xfrm>
          <a:prstGeom prst="rect">
            <a:avLst/>
          </a:prstGeom>
          <a:noFill/>
          <a:ln>
            <a:noFill/>
          </a:ln>
        </p:spPr>
      </p:pic>
      <p:sp>
        <p:nvSpPr>
          <p:cNvPr id="16" name="Google Shape;16;p2"/>
          <p:cNvSpPr/>
          <p:nvPr/>
        </p:nvSpPr>
        <p:spPr>
          <a:xfrm>
            <a:off x="0" y="4576850"/>
            <a:ext cx="1399200" cy="56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2"/>
          <p:cNvPicPr preferRelativeResize="0"/>
          <p:nvPr/>
        </p:nvPicPr>
        <p:blipFill>
          <a:blip r:embed="rId3">
            <a:alphaModFix/>
          </a:blip>
          <a:stretch>
            <a:fillRect/>
          </a:stretch>
        </p:blipFill>
        <p:spPr>
          <a:xfrm>
            <a:off x="256149" y="4479675"/>
            <a:ext cx="1781125" cy="373975"/>
          </a:xfrm>
          <a:prstGeom prst="rect">
            <a:avLst/>
          </a:prstGeom>
          <a:noFill/>
          <a:ln>
            <a:noFill/>
          </a:ln>
        </p:spPr>
      </p:pic>
      <p:sp>
        <p:nvSpPr>
          <p:cNvPr id="18" name="Google Shape;18;p2"/>
          <p:cNvSpPr/>
          <p:nvPr/>
        </p:nvSpPr>
        <p:spPr>
          <a:xfrm>
            <a:off x="8595425" y="0"/>
            <a:ext cx="548700" cy="680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19;p2"/>
          <p:cNvPicPr preferRelativeResize="0"/>
          <p:nvPr/>
        </p:nvPicPr>
        <p:blipFill rotWithShape="1">
          <a:blip r:embed="rId4">
            <a:alphaModFix/>
          </a:blip>
          <a:srcRect r="10778"/>
          <a:stretch/>
        </p:blipFill>
        <p:spPr>
          <a:xfrm>
            <a:off x="6622100" y="0"/>
            <a:ext cx="2521900" cy="4722550"/>
          </a:xfrm>
          <a:prstGeom prst="rect">
            <a:avLst/>
          </a:prstGeom>
          <a:noFill/>
          <a:ln>
            <a:noFill/>
          </a:ln>
        </p:spPr>
      </p:pic>
      <p:sp>
        <p:nvSpPr>
          <p:cNvPr id="20" name="Google Shape;20;p2"/>
          <p:cNvSpPr txBox="1"/>
          <p:nvPr/>
        </p:nvSpPr>
        <p:spPr>
          <a:xfrm>
            <a:off x="2085875" y="4413200"/>
            <a:ext cx="5435400" cy="61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850">
                <a:solidFill>
                  <a:srgbClr val="666666"/>
                </a:solidFill>
              </a:rPr>
              <a:t>Views and opinions expressed are those of the author(s) only and do not necessarily reflect those of the European Union or the European Commission. Neither the EU nor the EC can be held responsible for them.</a:t>
            </a:r>
            <a:endParaRPr sz="850">
              <a:solidFill>
                <a:srgbClr val="666666"/>
              </a:solidFill>
            </a:endParaRPr>
          </a:p>
          <a:p>
            <a:pPr marL="0" lvl="0" indent="0" algn="l" rtl="0">
              <a:lnSpc>
                <a:spcPct val="115000"/>
              </a:lnSpc>
              <a:spcBef>
                <a:spcPts val="0"/>
              </a:spcBef>
              <a:spcAft>
                <a:spcPts val="0"/>
              </a:spcAft>
              <a:buNone/>
            </a:pPr>
            <a:endParaRPr sz="850">
              <a:solidFill>
                <a:srgbClr val="666666"/>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6"/>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1296800" y="450150"/>
            <a:ext cx="6367800" cy="409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5" name="Google Shape;45;p8"/>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0"/>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4"/>
          <p:cNvSpPr txBox="1">
            <a:spLocks noGrp="1"/>
          </p:cNvSpPr>
          <p:nvPr>
            <p:ph type="body" idx="1"/>
          </p:nvPr>
        </p:nvSpPr>
        <p:spPr>
          <a:xfrm>
            <a:off x="215250" y="712663"/>
            <a:ext cx="8520600" cy="34164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SzPts val="16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28995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sp>
        <p:nvSpPr>
          <p:cNvPr id="22" name="Google Shape;22;p3"/>
          <p:cNvSpPr/>
          <p:nvPr/>
        </p:nvSpPr>
        <p:spPr>
          <a:xfrm>
            <a:off x="0" y="-75"/>
            <a:ext cx="9163500" cy="5143500"/>
          </a:xfrm>
          <a:prstGeom prst="rect">
            <a:avLst/>
          </a:prstGeom>
          <a:gradFill>
            <a:gsLst>
              <a:gs pos="0">
                <a:srgbClr val="0042B7"/>
              </a:gs>
              <a:gs pos="100000">
                <a:srgbClr val="4BDBA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0" y="2092813"/>
            <a:ext cx="91440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3"/>
          <p:cNvPicPr preferRelativeResize="0"/>
          <p:nvPr/>
        </p:nvPicPr>
        <p:blipFill>
          <a:blip r:embed="rId2">
            <a:alphaModFix/>
          </a:blip>
          <a:stretch>
            <a:fillRect/>
          </a:stretch>
        </p:blipFill>
        <p:spPr>
          <a:xfrm>
            <a:off x="103825" y="4695950"/>
            <a:ext cx="1091400" cy="357050"/>
          </a:xfrm>
          <a:prstGeom prst="rect">
            <a:avLst/>
          </a:prstGeom>
          <a:noFill/>
          <a:ln>
            <a:noFill/>
          </a:ln>
        </p:spPr>
      </p:pic>
    </p:spTree>
    <p:extLst>
      <p:ext uri="{BB962C8B-B14F-4D97-AF65-F5344CB8AC3E}">
        <p14:creationId xmlns:p14="http://schemas.microsoft.com/office/powerpoint/2010/main" val="2952122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0675" y="52950"/>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1E4D"/>
              </a:buClr>
              <a:buSzPts val="2800"/>
              <a:buNone/>
              <a:defRPr sz="2800">
                <a:solidFill>
                  <a:srgbClr val="001E4D"/>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15250" y="712663"/>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rgbClr val="434343"/>
              </a:buClr>
              <a:buSzPts val="1600"/>
              <a:buChar char="●"/>
              <a:defRPr sz="1600">
                <a:solidFill>
                  <a:srgbClr val="434343"/>
                </a:solidFill>
              </a:defRPr>
            </a:lvl1pPr>
            <a:lvl2pPr marL="914400" lvl="1" indent="-317500">
              <a:lnSpc>
                <a:spcPct val="115000"/>
              </a:lnSpc>
              <a:spcBef>
                <a:spcPts val="0"/>
              </a:spcBef>
              <a:spcAft>
                <a:spcPts val="0"/>
              </a:spcAft>
              <a:buClr>
                <a:srgbClr val="434343"/>
              </a:buClr>
              <a:buSzPts val="1400"/>
              <a:buChar char="○"/>
              <a:defRPr>
                <a:solidFill>
                  <a:srgbClr val="434343"/>
                </a:solidFill>
              </a:defRPr>
            </a:lvl2pPr>
            <a:lvl3pPr marL="1371600" lvl="2" indent="-317500">
              <a:lnSpc>
                <a:spcPct val="115000"/>
              </a:lnSpc>
              <a:spcBef>
                <a:spcPts val="0"/>
              </a:spcBef>
              <a:spcAft>
                <a:spcPts val="0"/>
              </a:spcAft>
              <a:buClr>
                <a:srgbClr val="434343"/>
              </a:buClr>
              <a:buSzPts val="1400"/>
              <a:buChar char="■"/>
              <a:defRPr>
                <a:solidFill>
                  <a:srgbClr val="434343"/>
                </a:solidFill>
              </a:defRPr>
            </a:lvl3pPr>
            <a:lvl4pPr marL="1828800" lvl="3" indent="-317500">
              <a:lnSpc>
                <a:spcPct val="115000"/>
              </a:lnSpc>
              <a:spcBef>
                <a:spcPts val="0"/>
              </a:spcBef>
              <a:spcAft>
                <a:spcPts val="0"/>
              </a:spcAft>
              <a:buClr>
                <a:srgbClr val="434343"/>
              </a:buClr>
              <a:buSzPts val="1400"/>
              <a:buChar char="●"/>
              <a:defRPr>
                <a:solidFill>
                  <a:srgbClr val="434343"/>
                </a:solidFill>
              </a:defRPr>
            </a:lvl4pPr>
            <a:lvl5pPr marL="2286000" lvl="4" indent="-317500">
              <a:lnSpc>
                <a:spcPct val="115000"/>
              </a:lnSpc>
              <a:spcBef>
                <a:spcPts val="0"/>
              </a:spcBef>
              <a:spcAft>
                <a:spcPts val="0"/>
              </a:spcAft>
              <a:buClr>
                <a:srgbClr val="434343"/>
              </a:buClr>
              <a:buSzPts val="1400"/>
              <a:buChar char="○"/>
              <a:defRPr>
                <a:solidFill>
                  <a:srgbClr val="434343"/>
                </a:solidFill>
              </a:defRPr>
            </a:lvl5pPr>
            <a:lvl6pPr marL="2743200" lvl="5" indent="-317500">
              <a:lnSpc>
                <a:spcPct val="115000"/>
              </a:lnSpc>
              <a:spcBef>
                <a:spcPts val="0"/>
              </a:spcBef>
              <a:spcAft>
                <a:spcPts val="0"/>
              </a:spcAft>
              <a:buClr>
                <a:srgbClr val="434343"/>
              </a:buClr>
              <a:buSzPts val="1400"/>
              <a:buChar char="■"/>
              <a:defRPr>
                <a:solidFill>
                  <a:srgbClr val="434343"/>
                </a:solidFill>
              </a:defRPr>
            </a:lvl6pPr>
            <a:lvl7pPr marL="3200400" lvl="6" indent="-317500">
              <a:lnSpc>
                <a:spcPct val="115000"/>
              </a:lnSpc>
              <a:spcBef>
                <a:spcPts val="0"/>
              </a:spcBef>
              <a:spcAft>
                <a:spcPts val="0"/>
              </a:spcAft>
              <a:buClr>
                <a:srgbClr val="434343"/>
              </a:buClr>
              <a:buSzPts val="1400"/>
              <a:buChar char="●"/>
              <a:defRPr>
                <a:solidFill>
                  <a:srgbClr val="434343"/>
                </a:solidFill>
              </a:defRPr>
            </a:lvl7pPr>
            <a:lvl8pPr marL="3657600" lvl="7" indent="-317500">
              <a:lnSpc>
                <a:spcPct val="115000"/>
              </a:lnSpc>
              <a:spcBef>
                <a:spcPts val="0"/>
              </a:spcBef>
              <a:spcAft>
                <a:spcPts val="0"/>
              </a:spcAft>
              <a:buClr>
                <a:srgbClr val="434343"/>
              </a:buClr>
              <a:buSzPts val="1400"/>
              <a:buChar char="○"/>
              <a:defRPr>
                <a:solidFill>
                  <a:srgbClr val="434343"/>
                </a:solidFill>
              </a:defRPr>
            </a:lvl8pPr>
            <a:lvl9pPr marL="4114800" lvl="8" indent="-31750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8" name="Google Shape;8;p1"/>
          <p:cNvSpPr txBox="1">
            <a:spLocks noGrp="1"/>
          </p:cNvSpPr>
          <p:nvPr>
            <p:ph type="sldNum" idx="12"/>
          </p:nvPr>
        </p:nvSpPr>
        <p:spPr>
          <a:xfrm>
            <a:off x="8585590" y="-62114"/>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9">
            <a:alphaModFix/>
          </a:blip>
          <a:stretch>
            <a:fillRect/>
          </a:stretch>
        </p:blipFill>
        <p:spPr>
          <a:xfrm>
            <a:off x="100675" y="4703175"/>
            <a:ext cx="1083075" cy="353801"/>
          </a:xfrm>
          <a:prstGeom prst="rect">
            <a:avLst/>
          </a:prstGeom>
          <a:noFill/>
          <a:ln>
            <a:noFill/>
          </a:ln>
        </p:spPr>
      </p:pic>
      <p:pic>
        <p:nvPicPr>
          <p:cNvPr id="10" name="Google Shape;10;p1"/>
          <p:cNvPicPr preferRelativeResize="0"/>
          <p:nvPr/>
        </p:nvPicPr>
        <p:blipFill rotWithShape="1">
          <a:blip r:embed="rId10">
            <a:alphaModFix amt="20000"/>
          </a:blip>
          <a:srcRect t="35790" r="35654"/>
          <a:stretch/>
        </p:blipFill>
        <p:spPr>
          <a:xfrm>
            <a:off x="8681325" y="0"/>
            <a:ext cx="462676" cy="4679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4" r:id="rId4"/>
    <p:sldLayoutId id="2147483656" r:id="rId5"/>
    <p:sldLayoutId id="2147483658" r:id="rId6"/>
    <p:sldLayoutId id="214748365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coop4cbd.e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1"/>
          <p:cNvSpPr txBox="1">
            <a:spLocks noGrp="1"/>
          </p:cNvSpPr>
          <p:nvPr>
            <p:ph type="ctrTitle"/>
          </p:nvPr>
        </p:nvSpPr>
        <p:spPr>
          <a:xfrm>
            <a:off x="154377" y="1680568"/>
            <a:ext cx="6583308" cy="205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3200" dirty="0">
                <a:solidFill>
                  <a:srgbClr val="1A42B7"/>
                </a:solidFill>
              </a:rPr>
              <a:t>CBD decision-making process from COP to COP</a:t>
            </a:r>
            <a:endParaRPr lang="en-US" sz="3200" dirty="0">
              <a:solidFill>
                <a:srgbClr val="38B5A8"/>
              </a:solidFill>
            </a:endParaRPr>
          </a:p>
        </p:txBody>
      </p:sp>
      <p:sp>
        <p:nvSpPr>
          <p:cNvPr id="59" name="Google Shape;59;p11"/>
          <p:cNvSpPr txBox="1">
            <a:spLocks noGrp="1"/>
          </p:cNvSpPr>
          <p:nvPr>
            <p:ph type="subTitle" idx="1"/>
          </p:nvPr>
        </p:nvSpPr>
        <p:spPr>
          <a:xfrm>
            <a:off x="210524" y="3649028"/>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600" dirty="0">
                <a:solidFill>
                  <a:srgbClr val="4BDBA3"/>
                </a:solidFill>
              </a:rPr>
              <a:t>Capacity Building Workshop for Hungarian,</a:t>
            </a:r>
            <a:r>
              <a:rPr lang="hu-HU" sz="1600" dirty="0">
                <a:solidFill>
                  <a:srgbClr val="4BDBA3"/>
                </a:solidFill>
              </a:rPr>
              <a:t> </a:t>
            </a:r>
            <a:r>
              <a:rPr lang="en-GB" sz="1600" dirty="0">
                <a:solidFill>
                  <a:srgbClr val="4BDBA3"/>
                </a:solidFill>
              </a:rPr>
              <a:t>Romanian and Polish </a:t>
            </a:r>
            <a:endParaRPr lang="hu-HU" sz="1600" dirty="0">
              <a:solidFill>
                <a:srgbClr val="4BDBA3"/>
              </a:solidFill>
            </a:endParaRPr>
          </a:p>
          <a:p>
            <a:pPr marL="0" lvl="0" indent="0" algn="l" rtl="0">
              <a:spcBef>
                <a:spcPts val="0"/>
              </a:spcBef>
              <a:spcAft>
                <a:spcPts val="0"/>
              </a:spcAft>
              <a:buNone/>
            </a:pPr>
            <a:r>
              <a:rPr lang="en-GB" sz="1600" dirty="0">
                <a:solidFill>
                  <a:srgbClr val="4BDBA3"/>
                </a:solidFill>
              </a:rPr>
              <a:t>experts and negotiators</a:t>
            </a:r>
            <a:r>
              <a:rPr lang="hu-HU" sz="1600" dirty="0">
                <a:solidFill>
                  <a:srgbClr val="4BDBA3"/>
                </a:solidFill>
              </a:rPr>
              <a:t> / 15-16 </a:t>
            </a:r>
            <a:r>
              <a:rPr lang="hu-HU" sz="1600" dirty="0" err="1">
                <a:solidFill>
                  <a:srgbClr val="4BDBA3"/>
                </a:solidFill>
              </a:rPr>
              <a:t>January</a:t>
            </a:r>
            <a:r>
              <a:rPr lang="hu-HU" sz="1600" dirty="0">
                <a:solidFill>
                  <a:srgbClr val="4BDBA3"/>
                </a:solidFill>
              </a:rPr>
              <a:t> 2024 / Budapest, Hungary</a:t>
            </a:r>
            <a:endParaRPr lang="en-GB" sz="1600" dirty="0">
              <a:solidFill>
                <a:srgbClr val="4BDBA3"/>
              </a:solidFill>
            </a:endParaRPr>
          </a:p>
        </p:txBody>
      </p:sp>
      <p:sp>
        <p:nvSpPr>
          <p:cNvPr id="2" name="Google Shape;60;p11">
            <a:extLst>
              <a:ext uri="{FF2B5EF4-FFF2-40B4-BE49-F238E27FC236}">
                <a16:creationId xmlns:a16="http://schemas.microsoft.com/office/drawing/2014/main" id="{0EA1CDDE-37AF-2572-0D9C-B352F6FC0F07}"/>
              </a:ext>
            </a:extLst>
          </p:cNvPr>
          <p:cNvSpPr txBox="1">
            <a:spLocks/>
          </p:cNvSpPr>
          <p:nvPr/>
        </p:nvSpPr>
        <p:spPr>
          <a:xfrm>
            <a:off x="210524" y="2917967"/>
            <a:ext cx="7252521" cy="89196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434343"/>
              </a:buClr>
              <a:buSzPts val="2000"/>
              <a:buFont typeface="Arial"/>
              <a:buNone/>
              <a:defRPr sz="2000" b="0" i="0" u="none" strike="noStrike" cap="none">
                <a:solidFill>
                  <a:srgbClr val="434343"/>
                </a:solidFill>
                <a:latin typeface="Arial"/>
                <a:ea typeface="Arial"/>
                <a:cs typeface="Arial"/>
                <a:sym typeface="Arial"/>
              </a:defRPr>
            </a:lvl1pPr>
            <a:lvl2pPr marL="914400" marR="0" lvl="1" indent="-317500" algn="ctr"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2pPr>
            <a:lvl3pPr marL="1371600" marR="0" lvl="2" indent="-317500" algn="ctr"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3pPr>
            <a:lvl4pPr marL="1828800" marR="0" lvl="3" indent="-317500" algn="ctr"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4pPr>
            <a:lvl5pPr marL="2286000" marR="0" lvl="4" indent="-317500" algn="ctr"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5pPr>
            <a:lvl6pPr marL="2743200" marR="0" lvl="5" indent="-317500" algn="ctr"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6pPr>
            <a:lvl7pPr marL="3200400" marR="0" lvl="6" indent="-317500" algn="ctr"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7pPr>
            <a:lvl8pPr marL="3657600" marR="0" lvl="7" indent="-317500" algn="ctr"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8pPr>
            <a:lvl9pPr marL="4114800" marR="0" lvl="8" indent="-317500" algn="ctr"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9pPr>
          </a:lstStyle>
          <a:p>
            <a:pPr marL="0" indent="0"/>
            <a:r>
              <a:rPr lang="en-GB" sz="1800" b="1" dirty="0"/>
              <a:t>Hendrik Segers</a:t>
            </a:r>
          </a:p>
          <a:p>
            <a:pPr marL="0" indent="0"/>
            <a:endParaRPr lang="en-GB" sz="700" dirty="0"/>
          </a:p>
          <a:p>
            <a:pPr marL="0" indent="0"/>
            <a:r>
              <a:rPr lang="en-GB" sz="1200" dirty="0"/>
              <a:t>Coordinator Belgian CBD NFP, CBD SBSTTA NFP</a:t>
            </a:r>
          </a:p>
        </p:txBody>
      </p:sp>
      <p:pic>
        <p:nvPicPr>
          <p:cNvPr id="6" name="Picture 5" descr="A black and white logo&#10;&#10;Description automatically generated">
            <a:extLst>
              <a:ext uri="{FF2B5EF4-FFF2-40B4-BE49-F238E27FC236}">
                <a16:creationId xmlns:a16="http://schemas.microsoft.com/office/drawing/2014/main" id="{53AB2D16-8D19-3B3F-0EF2-026C52B94E49}"/>
              </a:ext>
            </a:extLst>
          </p:cNvPr>
          <p:cNvPicPr>
            <a:picLocks noChangeAspect="1"/>
          </p:cNvPicPr>
          <p:nvPr/>
        </p:nvPicPr>
        <p:blipFill rotWithShape="1">
          <a:blip r:embed="rId3"/>
          <a:srcRect l="9196" t="13696" r="9921" b="10818"/>
          <a:stretch/>
        </p:blipFill>
        <p:spPr>
          <a:xfrm>
            <a:off x="4572000" y="2931712"/>
            <a:ext cx="1230221" cy="7773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4F85E-0F07-0614-802A-730E29FA0C70}"/>
              </a:ext>
            </a:extLst>
          </p:cNvPr>
          <p:cNvSpPr>
            <a:spLocks noGrp="1"/>
          </p:cNvSpPr>
          <p:nvPr>
            <p:ph type="title"/>
          </p:nvPr>
        </p:nvSpPr>
        <p:spPr/>
        <p:txBody>
          <a:bodyPr>
            <a:normAutofit fontScale="90000"/>
          </a:bodyPr>
          <a:lstStyle/>
          <a:p>
            <a:r>
              <a:rPr lang="en-BE" dirty="0"/>
              <a:t>From COP to COP (I) – bodies, organisation of work</a:t>
            </a:r>
          </a:p>
        </p:txBody>
      </p:sp>
      <p:sp>
        <p:nvSpPr>
          <p:cNvPr id="8" name="Freeform 7">
            <a:extLst>
              <a:ext uri="{FF2B5EF4-FFF2-40B4-BE49-F238E27FC236}">
                <a16:creationId xmlns:a16="http://schemas.microsoft.com/office/drawing/2014/main" id="{C71CDB57-3DB1-8C62-CC13-4530866ACBD5}"/>
              </a:ext>
            </a:extLst>
          </p:cNvPr>
          <p:cNvSpPr/>
          <p:nvPr/>
        </p:nvSpPr>
        <p:spPr>
          <a:xfrm>
            <a:off x="3637909" y="572978"/>
            <a:ext cx="1884501" cy="1865539"/>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8882" tIns="168882" rIns="168882" bIns="168882" numCol="1" spcCol="1270" anchor="ctr" anchorCtr="0">
            <a:noAutofit/>
          </a:bodyPr>
          <a:lstStyle/>
          <a:p>
            <a:pPr marL="0" lvl="0" indent="0" algn="ctr" defTabSz="622300">
              <a:lnSpc>
                <a:spcPct val="90000"/>
              </a:lnSpc>
              <a:spcBef>
                <a:spcPct val="0"/>
              </a:spcBef>
              <a:spcAft>
                <a:spcPct val="35000"/>
              </a:spcAft>
              <a:buNone/>
            </a:pPr>
            <a:r>
              <a:rPr lang="en-GB" sz="2000" b="1" kern="1200" dirty="0">
                <a:solidFill>
                  <a:schemeClr val="tx1">
                    <a:lumMod val="95000"/>
                    <a:lumOff val="5000"/>
                  </a:schemeClr>
                </a:solidFill>
              </a:rPr>
              <a:t>COP</a:t>
            </a:r>
            <a:endParaRPr lang="en-GB" sz="1400" b="1" kern="1200" dirty="0">
              <a:solidFill>
                <a:schemeClr val="tx1">
                  <a:lumMod val="95000"/>
                  <a:lumOff val="5000"/>
                </a:schemeClr>
              </a:solidFill>
            </a:endParaRPr>
          </a:p>
        </p:txBody>
      </p:sp>
      <p:sp>
        <p:nvSpPr>
          <p:cNvPr id="39" name="Freeform 38">
            <a:extLst>
              <a:ext uri="{FF2B5EF4-FFF2-40B4-BE49-F238E27FC236}">
                <a16:creationId xmlns:a16="http://schemas.microsoft.com/office/drawing/2014/main" id="{A929E71C-43B0-5837-55B1-8DCED6F4F5A3}"/>
              </a:ext>
            </a:extLst>
          </p:cNvPr>
          <p:cNvSpPr>
            <a:spLocks noChangeAspect="1"/>
          </p:cNvSpPr>
          <p:nvPr/>
        </p:nvSpPr>
        <p:spPr>
          <a:xfrm>
            <a:off x="4904876" y="1830887"/>
            <a:ext cx="872977" cy="872977"/>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lnSpc>
                <a:spcPct val="90000"/>
              </a:lnSpc>
              <a:spcBef>
                <a:spcPct val="0"/>
              </a:spcBef>
              <a:spcAft>
                <a:spcPct val="35000"/>
              </a:spcAft>
              <a:buNone/>
            </a:pPr>
            <a:r>
              <a:rPr lang="en-GB" sz="1050" b="1" kern="1200" dirty="0">
                <a:solidFill>
                  <a:schemeClr val="tx1"/>
                </a:solidFill>
              </a:rPr>
              <a:t>bureau</a:t>
            </a:r>
            <a:endParaRPr lang="en-GB" sz="1000" b="1" kern="1200" dirty="0">
              <a:solidFill>
                <a:schemeClr val="tx1"/>
              </a:solidFill>
            </a:endParaRPr>
          </a:p>
        </p:txBody>
      </p:sp>
      <p:sp>
        <p:nvSpPr>
          <p:cNvPr id="23" name="Freeform 22">
            <a:extLst>
              <a:ext uri="{FF2B5EF4-FFF2-40B4-BE49-F238E27FC236}">
                <a16:creationId xmlns:a16="http://schemas.microsoft.com/office/drawing/2014/main" id="{8EE8C525-E715-83FC-9012-E8A1C55C97E0}"/>
              </a:ext>
            </a:extLst>
          </p:cNvPr>
          <p:cNvSpPr/>
          <p:nvPr/>
        </p:nvSpPr>
        <p:spPr>
          <a:xfrm>
            <a:off x="3340906" y="1825860"/>
            <a:ext cx="871200" cy="871200"/>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lnSpc>
                <a:spcPct val="90000"/>
              </a:lnSpc>
              <a:spcBef>
                <a:spcPct val="0"/>
              </a:spcBef>
              <a:spcAft>
                <a:spcPct val="35000"/>
              </a:spcAft>
              <a:buNone/>
            </a:pPr>
            <a:r>
              <a:rPr lang="en-GB" sz="900" kern="1200" dirty="0">
                <a:solidFill>
                  <a:schemeClr val="tx1"/>
                </a:solidFill>
              </a:rPr>
              <a:t>Exec Secretary / secretariat</a:t>
            </a:r>
          </a:p>
        </p:txBody>
      </p:sp>
      <p:grpSp>
        <p:nvGrpSpPr>
          <p:cNvPr id="65" name="Group 64">
            <a:extLst>
              <a:ext uri="{FF2B5EF4-FFF2-40B4-BE49-F238E27FC236}">
                <a16:creationId xmlns:a16="http://schemas.microsoft.com/office/drawing/2014/main" id="{51FA3F30-652A-0BA7-F75B-3E5E33F95BCD}"/>
              </a:ext>
            </a:extLst>
          </p:cNvPr>
          <p:cNvGrpSpPr/>
          <p:nvPr/>
        </p:nvGrpSpPr>
        <p:grpSpPr>
          <a:xfrm>
            <a:off x="1794960" y="862868"/>
            <a:ext cx="5710260" cy="3097394"/>
            <a:chOff x="1794960" y="862868"/>
            <a:chExt cx="5710260" cy="3097394"/>
          </a:xfrm>
        </p:grpSpPr>
        <p:grpSp>
          <p:nvGrpSpPr>
            <p:cNvPr id="62" name="Group 61">
              <a:extLst>
                <a:ext uri="{FF2B5EF4-FFF2-40B4-BE49-F238E27FC236}">
                  <a16:creationId xmlns:a16="http://schemas.microsoft.com/office/drawing/2014/main" id="{B282972D-EFB4-F790-C1B2-833199CC171A}"/>
                </a:ext>
              </a:extLst>
            </p:cNvPr>
            <p:cNvGrpSpPr/>
            <p:nvPr/>
          </p:nvGrpSpPr>
          <p:grpSpPr>
            <a:xfrm>
              <a:off x="1839106" y="862868"/>
              <a:ext cx="5512668" cy="3097394"/>
              <a:chOff x="1839106" y="862868"/>
              <a:chExt cx="5512668" cy="3097394"/>
            </a:xfrm>
          </p:grpSpPr>
          <p:sp>
            <p:nvSpPr>
              <p:cNvPr id="33" name="U-turn Arrow 32">
                <a:extLst>
                  <a:ext uri="{FF2B5EF4-FFF2-40B4-BE49-F238E27FC236}">
                    <a16:creationId xmlns:a16="http://schemas.microsoft.com/office/drawing/2014/main" id="{03329984-B0C1-1B13-4033-CB43040EF2DB}"/>
                  </a:ext>
                </a:extLst>
              </p:cNvPr>
              <p:cNvSpPr/>
              <p:nvPr/>
            </p:nvSpPr>
            <p:spPr>
              <a:xfrm rot="16200000">
                <a:off x="1305958" y="1396016"/>
                <a:ext cx="2866295" cy="1800000"/>
              </a:xfrm>
              <a:prstGeom prst="uturnArrow">
                <a:avLst>
                  <a:gd name="adj1" fmla="val 21696"/>
                  <a:gd name="adj2" fmla="val 25000"/>
                  <a:gd name="adj3" fmla="val 23373"/>
                  <a:gd name="adj4" fmla="val 46934"/>
                  <a:gd name="adj5" fmla="val 10000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endParaRPr>
              </a:p>
            </p:txBody>
          </p:sp>
          <p:sp>
            <p:nvSpPr>
              <p:cNvPr id="34" name="U-turn Arrow 33">
                <a:extLst>
                  <a:ext uri="{FF2B5EF4-FFF2-40B4-BE49-F238E27FC236}">
                    <a16:creationId xmlns:a16="http://schemas.microsoft.com/office/drawing/2014/main" id="{675898B2-701C-6C3A-DC42-A2352ED46BE3}"/>
                  </a:ext>
                </a:extLst>
              </p:cNvPr>
              <p:cNvSpPr/>
              <p:nvPr/>
            </p:nvSpPr>
            <p:spPr>
              <a:xfrm rot="5400000">
                <a:off x="5047590" y="1656079"/>
                <a:ext cx="2827921" cy="1780446"/>
              </a:xfrm>
              <a:prstGeom prst="uturnArrow">
                <a:avLst>
                  <a:gd name="adj1" fmla="val 25000"/>
                  <a:gd name="adj2" fmla="val 25000"/>
                  <a:gd name="adj3" fmla="val 23373"/>
                  <a:gd name="adj4" fmla="val 46934"/>
                  <a:gd name="adj5" fmla="val 98413"/>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endParaRPr>
              </a:p>
            </p:txBody>
          </p:sp>
        </p:grpSp>
        <p:sp>
          <p:nvSpPr>
            <p:cNvPr id="35" name="TextBox 34">
              <a:extLst>
                <a:ext uri="{FF2B5EF4-FFF2-40B4-BE49-F238E27FC236}">
                  <a16:creationId xmlns:a16="http://schemas.microsoft.com/office/drawing/2014/main" id="{EB44A020-F806-B282-A8C7-648E137FBA47}"/>
                </a:ext>
              </a:extLst>
            </p:cNvPr>
            <p:cNvSpPr txBox="1"/>
            <p:nvPr/>
          </p:nvSpPr>
          <p:spPr>
            <a:xfrm>
              <a:off x="1794960" y="3311784"/>
              <a:ext cx="1791915" cy="461665"/>
            </a:xfrm>
            <a:prstGeom prst="rect">
              <a:avLst/>
            </a:prstGeom>
            <a:noFill/>
          </p:spPr>
          <p:txBody>
            <a:bodyPr wrap="square" rtlCol="0">
              <a:spAutoFit/>
            </a:bodyPr>
            <a:lstStyle/>
            <a:p>
              <a:pPr algn="r"/>
              <a:r>
                <a:rPr lang="en-BE" sz="1200" dirty="0">
                  <a:solidFill>
                    <a:schemeClr val="tx1"/>
                  </a:solidFill>
                </a:rPr>
                <a:t>SBSTTA / SBI</a:t>
              </a:r>
            </a:p>
            <a:p>
              <a:pPr algn="r"/>
              <a:r>
                <a:rPr lang="en-BE" sz="1200" b="1" dirty="0">
                  <a:solidFill>
                    <a:schemeClr val="tx1"/>
                  </a:solidFill>
                </a:rPr>
                <a:t>Recommendations</a:t>
              </a:r>
            </a:p>
          </p:txBody>
        </p:sp>
        <p:sp>
          <p:nvSpPr>
            <p:cNvPr id="6" name="TextBox 5">
              <a:extLst>
                <a:ext uri="{FF2B5EF4-FFF2-40B4-BE49-F238E27FC236}">
                  <a16:creationId xmlns:a16="http://schemas.microsoft.com/office/drawing/2014/main" id="{A5721550-F6BE-F7B2-52BE-4C161E990029}"/>
                </a:ext>
              </a:extLst>
            </p:cNvPr>
            <p:cNvSpPr txBox="1"/>
            <p:nvPr/>
          </p:nvSpPr>
          <p:spPr>
            <a:xfrm>
              <a:off x="5839858" y="3298276"/>
              <a:ext cx="1665362" cy="430887"/>
            </a:xfrm>
            <a:prstGeom prst="rect">
              <a:avLst/>
            </a:prstGeom>
            <a:noFill/>
          </p:spPr>
          <p:txBody>
            <a:bodyPr wrap="square" rtlCol="0">
              <a:spAutoFit/>
            </a:bodyPr>
            <a:lstStyle/>
            <a:p>
              <a:r>
                <a:rPr lang="en-BE" sz="1100" b="1" dirty="0">
                  <a:solidFill>
                    <a:schemeClr val="tx1"/>
                  </a:solidFill>
                </a:rPr>
                <a:t>Note by ES</a:t>
              </a:r>
            </a:p>
            <a:p>
              <a:r>
                <a:rPr lang="en-BE" sz="1100" dirty="0">
                  <a:solidFill>
                    <a:schemeClr val="tx1"/>
                  </a:solidFill>
                </a:rPr>
                <a:t>+ INF docs</a:t>
              </a:r>
              <a:endParaRPr lang="en-BE" sz="900" dirty="0">
                <a:solidFill>
                  <a:schemeClr val="tx1"/>
                </a:solidFill>
              </a:endParaRPr>
            </a:p>
          </p:txBody>
        </p:sp>
        <p:sp>
          <p:nvSpPr>
            <p:cNvPr id="47" name="TextBox 46">
              <a:extLst>
                <a:ext uri="{FF2B5EF4-FFF2-40B4-BE49-F238E27FC236}">
                  <a16:creationId xmlns:a16="http://schemas.microsoft.com/office/drawing/2014/main" id="{943E28B4-F464-92BB-2F8D-C5B5416A15DE}"/>
                </a:ext>
              </a:extLst>
            </p:cNvPr>
            <p:cNvSpPr txBox="1"/>
            <p:nvPr/>
          </p:nvSpPr>
          <p:spPr>
            <a:xfrm>
              <a:off x="5513820" y="1228748"/>
              <a:ext cx="1791915" cy="276999"/>
            </a:xfrm>
            <a:prstGeom prst="rect">
              <a:avLst/>
            </a:prstGeom>
            <a:noFill/>
          </p:spPr>
          <p:txBody>
            <a:bodyPr wrap="square" rtlCol="0">
              <a:spAutoFit/>
            </a:bodyPr>
            <a:lstStyle/>
            <a:p>
              <a:r>
                <a:rPr lang="en-BE" sz="1200" b="1" dirty="0">
                  <a:solidFill>
                    <a:schemeClr val="tx1"/>
                  </a:solidFill>
                </a:rPr>
                <a:t>Decisions</a:t>
              </a:r>
            </a:p>
          </p:txBody>
        </p:sp>
      </p:grpSp>
      <p:grpSp>
        <p:nvGrpSpPr>
          <p:cNvPr id="31" name="Group 30">
            <a:extLst>
              <a:ext uri="{FF2B5EF4-FFF2-40B4-BE49-F238E27FC236}">
                <a16:creationId xmlns:a16="http://schemas.microsoft.com/office/drawing/2014/main" id="{B3220BF2-94A0-9F78-E76B-17C9FBDEFA02}"/>
              </a:ext>
            </a:extLst>
          </p:cNvPr>
          <p:cNvGrpSpPr/>
          <p:nvPr/>
        </p:nvGrpSpPr>
        <p:grpSpPr>
          <a:xfrm>
            <a:off x="3562081" y="2978325"/>
            <a:ext cx="2043119" cy="1051407"/>
            <a:chOff x="4688359" y="3077069"/>
            <a:chExt cx="2043119" cy="1051407"/>
          </a:xfrm>
        </p:grpSpPr>
        <p:sp>
          <p:nvSpPr>
            <p:cNvPr id="25" name="Freeform 24">
              <a:extLst>
                <a:ext uri="{FF2B5EF4-FFF2-40B4-BE49-F238E27FC236}">
                  <a16:creationId xmlns:a16="http://schemas.microsoft.com/office/drawing/2014/main" id="{32F7B56E-DB07-2EEE-4D8F-5C6C72E2A1F2}"/>
                </a:ext>
              </a:extLst>
            </p:cNvPr>
            <p:cNvSpPr/>
            <p:nvPr/>
          </p:nvSpPr>
          <p:spPr>
            <a:xfrm>
              <a:off x="4688359" y="3096685"/>
              <a:ext cx="1031791" cy="1031791"/>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buFont typeface="Arial"/>
                <a:buNone/>
              </a:pPr>
              <a:r>
                <a:rPr lang="en-GB" sz="1200" dirty="0">
                  <a:solidFill>
                    <a:schemeClr val="tx1"/>
                  </a:solidFill>
                </a:rPr>
                <a:t>SBSTTA</a:t>
              </a:r>
            </a:p>
            <a:p>
              <a:pPr marL="0" lvl="0" indent="0" algn="ctr" defTabSz="488950">
                <a:buFont typeface="Arial"/>
                <a:buNone/>
              </a:pPr>
              <a:r>
                <a:rPr lang="en-GB" sz="1200" dirty="0">
                  <a:solidFill>
                    <a:schemeClr val="tx1"/>
                  </a:solidFill>
                </a:rPr>
                <a:t>meeting</a:t>
              </a:r>
            </a:p>
          </p:txBody>
        </p:sp>
        <p:sp>
          <p:nvSpPr>
            <p:cNvPr id="10" name="Oval 9">
              <a:extLst>
                <a:ext uri="{FF2B5EF4-FFF2-40B4-BE49-F238E27FC236}">
                  <a16:creationId xmlns:a16="http://schemas.microsoft.com/office/drawing/2014/main" id="{4B3BD1FC-1C53-0DAF-DE9C-D8F7EC56AD0D}"/>
                </a:ext>
              </a:extLst>
            </p:cNvPr>
            <p:cNvSpPr/>
            <p:nvPr/>
          </p:nvSpPr>
          <p:spPr>
            <a:xfrm>
              <a:off x="5698278" y="3077069"/>
              <a:ext cx="1033200" cy="1033200"/>
            </a:xfrm>
            <a:prstGeom prst="ellipse">
              <a:avLst/>
            </a:prstGeom>
            <a:solidFill>
              <a:srgbClr val="FFC000"/>
            </a:solidFill>
            <a:ln>
              <a:solidFill>
                <a:schemeClr val="lt1">
                  <a:hueOff val="0"/>
                  <a:satOff val="0"/>
                  <a:lumOff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BE" sz="1200" dirty="0">
                  <a:solidFill>
                    <a:schemeClr val="tx1"/>
                  </a:solidFill>
                </a:rPr>
                <a:t>SBI </a:t>
              </a:r>
            </a:p>
            <a:p>
              <a:pPr algn="ctr"/>
              <a:r>
                <a:rPr lang="en-BE" sz="1200" dirty="0">
                  <a:solidFill>
                    <a:schemeClr val="tx1"/>
                  </a:solidFill>
                </a:rPr>
                <a:t>meeting</a:t>
              </a:r>
            </a:p>
          </p:txBody>
        </p:sp>
      </p:grpSp>
      <p:sp>
        <p:nvSpPr>
          <p:cNvPr id="36" name="Freeform 35">
            <a:extLst>
              <a:ext uri="{FF2B5EF4-FFF2-40B4-BE49-F238E27FC236}">
                <a16:creationId xmlns:a16="http://schemas.microsoft.com/office/drawing/2014/main" id="{F8675067-9646-542F-44C2-F011D8D85CE5}"/>
              </a:ext>
            </a:extLst>
          </p:cNvPr>
          <p:cNvSpPr>
            <a:spLocks noChangeAspect="1"/>
          </p:cNvSpPr>
          <p:nvPr/>
        </p:nvSpPr>
        <p:spPr>
          <a:xfrm>
            <a:off x="5132221" y="3706731"/>
            <a:ext cx="720000" cy="720000"/>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lnSpc>
                <a:spcPct val="90000"/>
              </a:lnSpc>
              <a:spcBef>
                <a:spcPct val="0"/>
              </a:spcBef>
              <a:spcAft>
                <a:spcPct val="35000"/>
              </a:spcAft>
              <a:buNone/>
            </a:pPr>
            <a:r>
              <a:rPr lang="en-GB" sz="900" kern="1200" dirty="0">
                <a:solidFill>
                  <a:schemeClr val="tx1"/>
                </a:solidFill>
              </a:rPr>
              <a:t>bureau</a:t>
            </a:r>
            <a:endParaRPr lang="en-GB" sz="1000" kern="1200" dirty="0">
              <a:solidFill>
                <a:schemeClr val="tx1"/>
              </a:solidFill>
            </a:endParaRPr>
          </a:p>
        </p:txBody>
      </p:sp>
      <p:sp>
        <p:nvSpPr>
          <p:cNvPr id="38" name="Freeform 37">
            <a:extLst>
              <a:ext uri="{FF2B5EF4-FFF2-40B4-BE49-F238E27FC236}">
                <a16:creationId xmlns:a16="http://schemas.microsoft.com/office/drawing/2014/main" id="{47CECD82-69DF-1E2B-644F-BC4D8EF993A0}"/>
              </a:ext>
            </a:extLst>
          </p:cNvPr>
          <p:cNvSpPr>
            <a:spLocks noChangeAspect="1"/>
          </p:cNvSpPr>
          <p:nvPr/>
        </p:nvSpPr>
        <p:spPr>
          <a:xfrm>
            <a:off x="3364122" y="3711248"/>
            <a:ext cx="720000" cy="720000"/>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lnSpc>
                <a:spcPct val="90000"/>
              </a:lnSpc>
              <a:spcBef>
                <a:spcPct val="0"/>
              </a:spcBef>
              <a:spcAft>
                <a:spcPct val="35000"/>
              </a:spcAft>
              <a:buNone/>
            </a:pPr>
            <a:r>
              <a:rPr lang="en-GB" sz="900" kern="1200" dirty="0">
                <a:solidFill>
                  <a:schemeClr val="tx1"/>
                </a:solidFill>
              </a:rPr>
              <a:t>bureau</a:t>
            </a:r>
            <a:endParaRPr lang="en-GB" sz="1000" kern="1200" dirty="0">
              <a:solidFill>
                <a:schemeClr val="tx1"/>
              </a:solidFill>
            </a:endParaRPr>
          </a:p>
        </p:txBody>
      </p:sp>
      <p:sp>
        <p:nvSpPr>
          <p:cNvPr id="56" name="TextBox 55">
            <a:extLst>
              <a:ext uri="{FF2B5EF4-FFF2-40B4-BE49-F238E27FC236}">
                <a16:creationId xmlns:a16="http://schemas.microsoft.com/office/drawing/2014/main" id="{7DE94C1C-B8FF-1221-C6D0-348BFD454254}"/>
              </a:ext>
            </a:extLst>
          </p:cNvPr>
          <p:cNvSpPr txBox="1"/>
          <p:nvPr/>
        </p:nvSpPr>
        <p:spPr>
          <a:xfrm>
            <a:off x="4226413" y="3897270"/>
            <a:ext cx="732893" cy="461665"/>
          </a:xfrm>
          <a:prstGeom prst="rect">
            <a:avLst/>
          </a:prstGeom>
          <a:noFill/>
        </p:spPr>
        <p:txBody>
          <a:bodyPr wrap="none" rtlCol="0">
            <a:spAutoFit/>
          </a:bodyPr>
          <a:lstStyle/>
          <a:p>
            <a:r>
              <a:rPr lang="en-BE" sz="2400" dirty="0"/>
              <a:t>(x2)</a:t>
            </a:r>
          </a:p>
        </p:txBody>
      </p:sp>
      <p:grpSp>
        <p:nvGrpSpPr>
          <p:cNvPr id="64" name="Group 63">
            <a:extLst>
              <a:ext uri="{FF2B5EF4-FFF2-40B4-BE49-F238E27FC236}">
                <a16:creationId xmlns:a16="http://schemas.microsoft.com/office/drawing/2014/main" id="{ECFB0953-33D9-83DC-EDFB-EEC0AFF36C0D}"/>
              </a:ext>
            </a:extLst>
          </p:cNvPr>
          <p:cNvGrpSpPr/>
          <p:nvPr/>
        </p:nvGrpSpPr>
        <p:grpSpPr>
          <a:xfrm>
            <a:off x="7330059" y="2178258"/>
            <a:ext cx="1676936" cy="540665"/>
            <a:chOff x="7351774" y="2571750"/>
            <a:chExt cx="1676936" cy="540665"/>
          </a:xfrm>
        </p:grpSpPr>
        <p:grpSp>
          <p:nvGrpSpPr>
            <p:cNvPr id="63" name="Group 62">
              <a:extLst>
                <a:ext uri="{FF2B5EF4-FFF2-40B4-BE49-F238E27FC236}">
                  <a16:creationId xmlns:a16="http://schemas.microsoft.com/office/drawing/2014/main" id="{2B7DDF02-4048-3C00-8866-B3B4A4E871D0}"/>
                </a:ext>
              </a:extLst>
            </p:cNvPr>
            <p:cNvGrpSpPr/>
            <p:nvPr/>
          </p:nvGrpSpPr>
          <p:grpSpPr>
            <a:xfrm>
              <a:off x="7351774" y="2571750"/>
              <a:ext cx="1676936" cy="540665"/>
              <a:chOff x="7351774" y="2162341"/>
              <a:chExt cx="1676936" cy="540665"/>
            </a:xfrm>
          </p:grpSpPr>
          <p:sp>
            <p:nvSpPr>
              <p:cNvPr id="15" name="Down Arrow 14">
                <a:extLst>
                  <a:ext uri="{FF2B5EF4-FFF2-40B4-BE49-F238E27FC236}">
                    <a16:creationId xmlns:a16="http://schemas.microsoft.com/office/drawing/2014/main" id="{427140F3-2432-4ED3-73A3-A7F4CC189982}"/>
                  </a:ext>
                </a:extLst>
              </p:cNvPr>
              <p:cNvSpPr/>
              <p:nvPr/>
            </p:nvSpPr>
            <p:spPr>
              <a:xfrm rot="5400000">
                <a:off x="7520901" y="1993214"/>
                <a:ext cx="534721" cy="872976"/>
              </a:xfrm>
              <a:prstGeom prst="downArrow">
                <a:avLst>
                  <a:gd name="adj1" fmla="val 50000"/>
                  <a:gd name="adj2" fmla="val 33210"/>
                </a:avLst>
              </a:prstGeom>
              <a:solidFill>
                <a:srgbClr val="B0C3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endParaRPr>
              </a:p>
            </p:txBody>
          </p:sp>
          <p:grpSp>
            <p:nvGrpSpPr>
              <p:cNvPr id="61" name="Group 60">
                <a:extLst>
                  <a:ext uri="{FF2B5EF4-FFF2-40B4-BE49-F238E27FC236}">
                    <a16:creationId xmlns:a16="http://schemas.microsoft.com/office/drawing/2014/main" id="{FF703E2F-9C97-FFE7-1168-17C5B3F6541B}"/>
                  </a:ext>
                </a:extLst>
              </p:cNvPr>
              <p:cNvGrpSpPr/>
              <p:nvPr/>
            </p:nvGrpSpPr>
            <p:grpSpPr>
              <a:xfrm>
                <a:off x="8144848" y="2168285"/>
                <a:ext cx="883862" cy="534721"/>
                <a:chOff x="8144848" y="2168285"/>
                <a:chExt cx="883862" cy="534721"/>
              </a:xfrm>
            </p:grpSpPr>
            <p:sp>
              <p:nvSpPr>
                <p:cNvPr id="59" name="Down Arrow 58">
                  <a:extLst>
                    <a:ext uri="{FF2B5EF4-FFF2-40B4-BE49-F238E27FC236}">
                      <a16:creationId xmlns:a16="http://schemas.microsoft.com/office/drawing/2014/main" id="{7BD3A71A-7BD0-5DB6-414B-8F7BAA7187EF}"/>
                    </a:ext>
                  </a:extLst>
                </p:cNvPr>
                <p:cNvSpPr/>
                <p:nvPr/>
              </p:nvSpPr>
              <p:spPr>
                <a:xfrm rot="5400000">
                  <a:off x="8313975" y="1999158"/>
                  <a:ext cx="534721" cy="872976"/>
                </a:xfrm>
                <a:prstGeom prst="downArrow">
                  <a:avLst>
                    <a:gd name="adj1" fmla="val 50000"/>
                    <a:gd name="adj2" fmla="val 3321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endParaRPr>
                </a:p>
              </p:txBody>
            </p:sp>
            <p:sp>
              <p:nvSpPr>
                <p:cNvPr id="60" name="TextBox 59">
                  <a:extLst>
                    <a:ext uri="{FF2B5EF4-FFF2-40B4-BE49-F238E27FC236}">
                      <a16:creationId xmlns:a16="http://schemas.microsoft.com/office/drawing/2014/main" id="{C587E7D2-B7A4-76F2-2091-02221A2D90B1}"/>
                    </a:ext>
                  </a:extLst>
                </p:cNvPr>
                <p:cNvSpPr txBox="1"/>
                <p:nvPr/>
              </p:nvSpPr>
              <p:spPr>
                <a:xfrm>
                  <a:off x="8236505" y="2264927"/>
                  <a:ext cx="792205" cy="307777"/>
                </a:xfrm>
                <a:prstGeom prst="rect">
                  <a:avLst/>
                </a:prstGeom>
                <a:noFill/>
              </p:spPr>
              <p:txBody>
                <a:bodyPr wrap="none" rtlCol="0">
                  <a:spAutoFit/>
                </a:bodyPr>
                <a:lstStyle/>
                <a:p>
                  <a:r>
                    <a:rPr lang="en-BE" dirty="0"/>
                    <a:t>Experts</a:t>
                  </a:r>
                </a:p>
              </p:txBody>
            </p:sp>
          </p:grpSp>
        </p:grpSp>
        <p:sp>
          <p:nvSpPr>
            <p:cNvPr id="57" name="TextBox 56">
              <a:extLst>
                <a:ext uri="{FF2B5EF4-FFF2-40B4-BE49-F238E27FC236}">
                  <a16:creationId xmlns:a16="http://schemas.microsoft.com/office/drawing/2014/main" id="{95413313-B086-B932-04FB-FED538B377B9}"/>
                </a:ext>
              </a:extLst>
            </p:cNvPr>
            <p:cNvSpPr txBox="1"/>
            <p:nvPr/>
          </p:nvSpPr>
          <p:spPr>
            <a:xfrm>
              <a:off x="7524495" y="2668437"/>
              <a:ext cx="582211" cy="307777"/>
            </a:xfrm>
            <a:prstGeom prst="rect">
              <a:avLst/>
            </a:prstGeom>
            <a:noFill/>
          </p:spPr>
          <p:txBody>
            <a:bodyPr wrap="none" rtlCol="0">
              <a:spAutoFit/>
            </a:bodyPr>
            <a:lstStyle/>
            <a:p>
              <a:r>
                <a:rPr lang="en-BE" dirty="0"/>
                <a:t>Input</a:t>
              </a:r>
            </a:p>
          </p:txBody>
        </p:sp>
      </p:grpSp>
    </p:spTree>
    <p:extLst>
      <p:ext uri="{BB962C8B-B14F-4D97-AF65-F5344CB8AC3E}">
        <p14:creationId xmlns:p14="http://schemas.microsoft.com/office/powerpoint/2010/main" val="171096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500" fill="hold"/>
                                        <p:tgtEl>
                                          <p:spTgt spid="64"/>
                                        </p:tgtEl>
                                        <p:attrNameLst>
                                          <p:attrName>ppt_x</p:attrName>
                                        </p:attrNameLst>
                                      </p:cBhvr>
                                      <p:tavLst>
                                        <p:tav tm="0">
                                          <p:val>
                                            <p:strVal val="#ppt_x"/>
                                          </p:val>
                                        </p:tav>
                                        <p:tav tm="100000">
                                          <p:val>
                                            <p:strVal val="#ppt_x"/>
                                          </p:val>
                                        </p:tav>
                                      </p:tavLst>
                                    </p:anim>
                                    <p:anim calcmode="lin" valueType="num">
                                      <p:cBhvr additive="base">
                                        <p:cTn id="1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65E5C12C-85AE-6D14-CDEF-030F1E897465}"/>
              </a:ext>
            </a:extLst>
          </p:cNvPr>
          <p:cNvGrpSpPr/>
          <p:nvPr/>
        </p:nvGrpSpPr>
        <p:grpSpPr>
          <a:xfrm>
            <a:off x="7330059" y="2178258"/>
            <a:ext cx="1676936" cy="540665"/>
            <a:chOff x="7351774" y="2571750"/>
            <a:chExt cx="1676936" cy="540665"/>
          </a:xfrm>
        </p:grpSpPr>
        <p:grpSp>
          <p:nvGrpSpPr>
            <p:cNvPr id="50" name="Group 49">
              <a:extLst>
                <a:ext uri="{FF2B5EF4-FFF2-40B4-BE49-F238E27FC236}">
                  <a16:creationId xmlns:a16="http://schemas.microsoft.com/office/drawing/2014/main" id="{CFDF860A-2EC6-8ADE-B828-CB787601BD49}"/>
                </a:ext>
              </a:extLst>
            </p:cNvPr>
            <p:cNvGrpSpPr/>
            <p:nvPr/>
          </p:nvGrpSpPr>
          <p:grpSpPr>
            <a:xfrm>
              <a:off x="7351774" y="2571750"/>
              <a:ext cx="1676936" cy="540665"/>
              <a:chOff x="7351774" y="2162341"/>
              <a:chExt cx="1676936" cy="540665"/>
            </a:xfrm>
          </p:grpSpPr>
          <p:sp>
            <p:nvSpPr>
              <p:cNvPr id="52" name="Down Arrow 51">
                <a:extLst>
                  <a:ext uri="{FF2B5EF4-FFF2-40B4-BE49-F238E27FC236}">
                    <a16:creationId xmlns:a16="http://schemas.microsoft.com/office/drawing/2014/main" id="{A6DBBF4E-7AF4-CCD7-CF42-B062BF96E935}"/>
                  </a:ext>
                </a:extLst>
              </p:cNvPr>
              <p:cNvSpPr/>
              <p:nvPr/>
            </p:nvSpPr>
            <p:spPr>
              <a:xfrm rot="5400000">
                <a:off x="7520901" y="1993214"/>
                <a:ext cx="534721" cy="872976"/>
              </a:xfrm>
              <a:prstGeom prst="downArrow">
                <a:avLst>
                  <a:gd name="adj1" fmla="val 50000"/>
                  <a:gd name="adj2" fmla="val 33210"/>
                </a:avLst>
              </a:prstGeom>
              <a:solidFill>
                <a:srgbClr val="B0C3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endParaRPr>
              </a:p>
            </p:txBody>
          </p:sp>
          <p:grpSp>
            <p:nvGrpSpPr>
              <p:cNvPr id="53" name="Group 52">
                <a:extLst>
                  <a:ext uri="{FF2B5EF4-FFF2-40B4-BE49-F238E27FC236}">
                    <a16:creationId xmlns:a16="http://schemas.microsoft.com/office/drawing/2014/main" id="{D9C13D44-35F7-7F57-D8B8-21537A07E6C5}"/>
                  </a:ext>
                </a:extLst>
              </p:cNvPr>
              <p:cNvGrpSpPr/>
              <p:nvPr/>
            </p:nvGrpSpPr>
            <p:grpSpPr>
              <a:xfrm>
                <a:off x="8144848" y="2168285"/>
                <a:ext cx="883862" cy="534721"/>
                <a:chOff x="8144848" y="2168285"/>
                <a:chExt cx="883862" cy="534721"/>
              </a:xfrm>
            </p:grpSpPr>
            <p:sp>
              <p:nvSpPr>
                <p:cNvPr id="54" name="Down Arrow 53">
                  <a:extLst>
                    <a:ext uri="{FF2B5EF4-FFF2-40B4-BE49-F238E27FC236}">
                      <a16:creationId xmlns:a16="http://schemas.microsoft.com/office/drawing/2014/main" id="{071F6174-8360-E7CE-BE3E-51D031889424}"/>
                    </a:ext>
                  </a:extLst>
                </p:cNvPr>
                <p:cNvSpPr/>
                <p:nvPr/>
              </p:nvSpPr>
              <p:spPr>
                <a:xfrm rot="5400000">
                  <a:off x="8313975" y="1999158"/>
                  <a:ext cx="534721" cy="872976"/>
                </a:xfrm>
                <a:prstGeom prst="downArrow">
                  <a:avLst>
                    <a:gd name="adj1" fmla="val 50000"/>
                    <a:gd name="adj2" fmla="val 3321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endParaRPr>
                </a:p>
              </p:txBody>
            </p:sp>
            <p:sp>
              <p:nvSpPr>
                <p:cNvPr id="55" name="TextBox 54">
                  <a:extLst>
                    <a:ext uri="{FF2B5EF4-FFF2-40B4-BE49-F238E27FC236}">
                      <a16:creationId xmlns:a16="http://schemas.microsoft.com/office/drawing/2014/main" id="{B46910C9-EBB2-4C2E-53AE-7564DBE31287}"/>
                    </a:ext>
                  </a:extLst>
                </p:cNvPr>
                <p:cNvSpPr txBox="1"/>
                <p:nvPr/>
              </p:nvSpPr>
              <p:spPr>
                <a:xfrm>
                  <a:off x="8236505" y="2264927"/>
                  <a:ext cx="792205" cy="307777"/>
                </a:xfrm>
                <a:prstGeom prst="rect">
                  <a:avLst/>
                </a:prstGeom>
                <a:noFill/>
              </p:spPr>
              <p:txBody>
                <a:bodyPr wrap="none" rtlCol="0">
                  <a:spAutoFit/>
                </a:bodyPr>
                <a:lstStyle/>
                <a:p>
                  <a:r>
                    <a:rPr lang="en-BE" dirty="0"/>
                    <a:t>Experts</a:t>
                  </a:r>
                </a:p>
              </p:txBody>
            </p:sp>
          </p:grpSp>
        </p:grpSp>
        <p:sp>
          <p:nvSpPr>
            <p:cNvPr id="51" name="TextBox 50">
              <a:extLst>
                <a:ext uri="{FF2B5EF4-FFF2-40B4-BE49-F238E27FC236}">
                  <a16:creationId xmlns:a16="http://schemas.microsoft.com/office/drawing/2014/main" id="{9AF7AD5C-AF04-2E5C-F8CA-F97737C2F946}"/>
                </a:ext>
              </a:extLst>
            </p:cNvPr>
            <p:cNvSpPr txBox="1"/>
            <p:nvPr/>
          </p:nvSpPr>
          <p:spPr>
            <a:xfrm>
              <a:off x="7524495" y="2668437"/>
              <a:ext cx="582211" cy="307777"/>
            </a:xfrm>
            <a:prstGeom prst="rect">
              <a:avLst/>
            </a:prstGeom>
            <a:noFill/>
          </p:spPr>
          <p:txBody>
            <a:bodyPr wrap="none" rtlCol="0">
              <a:spAutoFit/>
            </a:bodyPr>
            <a:lstStyle/>
            <a:p>
              <a:r>
                <a:rPr lang="en-BE" dirty="0"/>
                <a:t>Input</a:t>
              </a:r>
            </a:p>
          </p:txBody>
        </p:sp>
      </p:grpSp>
      <p:sp>
        <p:nvSpPr>
          <p:cNvPr id="2" name="Title 1">
            <a:extLst>
              <a:ext uri="{FF2B5EF4-FFF2-40B4-BE49-F238E27FC236}">
                <a16:creationId xmlns:a16="http://schemas.microsoft.com/office/drawing/2014/main" id="{5A64F85E-0F07-0614-802A-730E29FA0C70}"/>
              </a:ext>
            </a:extLst>
          </p:cNvPr>
          <p:cNvSpPr>
            <a:spLocks noGrp="1"/>
          </p:cNvSpPr>
          <p:nvPr>
            <p:ph type="title"/>
          </p:nvPr>
        </p:nvSpPr>
        <p:spPr/>
        <p:txBody>
          <a:bodyPr>
            <a:normAutofit fontScale="90000"/>
          </a:bodyPr>
          <a:lstStyle/>
          <a:p>
            <a:r>
              <a:rPr lang="en-BE" dirty="0"/>
              <a:t>From COP to COP (I) – IPBES input</a:t>
            </a:r>
          </a:p>
        </p:txBody>
      </p:sp>
      <p:sp>
        <p:nvSpPr>
          <p:cNvPr id="8" name="Freeform 7">
            <a:extLst>
              <a:ext uri="{FF2B5EF4-FFF2-40B4-BE49-F238E27FC236}">
                <a16:creationId xmlns:a16="http://schemas.microsoft.com/office/drawing/2014/main" id="{C71CDB57-3DB1-8C62-CC13-4530866ACBD5}"/>
              </a:ext>
            </a:extLst>
          </p:cNvPr>
          <p:cNvSpPr/>
          <p:nvPr/>
        </p:nvSpPr>
        <p:spPr>
          <a:xfrm>
            <a:off x="3637909" y="572978"/>
            <a:ext cx="1884501" cy="1865539"/>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8882" tIns="168882" rIns="168882" bIns="168882" numCol="1" spcCol="1270" anchor="ctr" anchorCtr="0">
            <a:noAutofit/>
          </a:bodyPr>
          <a:lstStyle/>
          <a:p>
            <a:pPr marL="0" lvl="0" indent="0" algn="ctr" defTabSz="622300">
              <a:lnSpc>
                <a:spcPct val="90000"/>
              </a:lnSpc>
              <a:spcBef>
                <a:spcPct val="0"/>
              </a:spcBef>
              <a:spcAft>
                <a:spcPct val="35000"/>
              </a:spcAft>
              <a:buNone/>
            </a:pPr>
            <a:r>
              <a:rPr lang="en-GB" sz="2000" b="1" kern="1200" dirty="0">
                <a:solidFill>
                  <a:schemeClr val="tx1">
                    <a:lumMod val="95000"/>
                    <a:lumOff val="5000"/>
                  </a:schemeClr>
                </a:solidFill>
              </a:rPr>
              <a:t>COP</a:t>
            </a:r>
            <a:endParaRPr lang="en-GB" sz="1400" b="1" kern="1200" dirty="0">
              <a:solidFill>
                <a:schemeClr val="tx1">
                  <a:lumMod val="95000"/>
                  <a:lumOff val="5000"/>
                </a:schemeClr>
              </a:solidFill>
            </a:endParaRPr>
          </a:p>
        </p:txBody>
      </p:sp>
      <p:sp>
        <p:nvSpPr>
          <p:cNvPr id="15" name="Down Arrow 14">
            <a:extLst>
              <a:ext uri="{FF2B5EF4-FFF2-40B4-BE49-F238E27FC236}">
                <a16:creationId xmlns:a16="http://schemas.microsoft.com/office/drawing/2014/main" id="{427140F3-2432-4ED3-73A3-A7F4CC189982}"/>
              </a:ext>
            </a:extLst>
          </p:cNvPr>
          <p:cNvSpPr/>
          <p:nvPr/>
        </p:nvSpPr>
        <p:spPr>
          <a:xfrm rot="5400000" flipV="1">
            <a:off x="9178921" y="1257274"/>
            <a:ext cx="383963" cy="301908"/>
          </a:xfrm>
          <a:prstGeom prst="downArrow">
            <a:avLst>
              <a:gd name="adj1" fmla="val 50000"/>
              <a:gd name="adj2" fmla="val 33210"/>
            </a:avLst>
          </a:prstGeom>
          <a:solidFill>
            <a:srgbClr val="B0C3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solidFill>
                <a:schemeClr val="accent1">
                  <a:lumMod val="40000"/>
                  <a:lumOff val="60000"/>
                </a:schemeClr>
              </a:solidFill>
            </a:endParaRPr>
          </a:p>
        </p:txBody>
      </p:sp>
      <p:sp>
        <p:nvSpPr>
          <p:cNvPr id="33" name="U-turn Arrow 32">
            <a:extLst>
              <a:ext uri="{FF2B5EF4-FFF2-40B4-BE49-F238E27FC236}">
                <a16:creationId xmlns:a16="http://schemas.microsoft.com/office/drawing/2014/main" id="{03329984-B0C1-1B13-4033-CB43040EF2DB}"/>
              </a:ext>
            </a:extLst>
          </p:cNvPr>
          <p:cNvSpPr/>
          <p:nvPr/>
        </p:nvSpPr>
        <p:spPr>
          <a:xfrm rot="16200000">
            <a:off x="1305958" y="1396016"/>
            <a:ext cx="2866295" cy="1800000"/>
          </a:xfrm>
          <a:prstGeom prst="uturnArrow">
            <a:avLst>
              <a:gd name="adj1" fmla="val 21696"/>
              <a:gd name="adj2" fmla="val 25000"/>
              <a:gd name="adj3" fmla="val 23373"/>
              <a:gd name="adj4" fmla="val 46934"/>
              <a:gd name="adj5" fmla="val 10000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endParaRPr>
          </a:p>
        </p:txBody>
      </p:sp>
      <p:sp>
        <p:nvSpPr>
          <p:cNvPr id="34" name="U-turn Arrow 33">
            <a:extLst>
              <a:ext uri="{FF2B5EF4-FFF2-40B4-BE49-F238E27FC236}">
                <a16:creationId xmlns:a16="http://schemas.microsoft.com/office/drawing/2014/main" id="{675898B2-701C-6C3A-DC42-A2352ED46BE3}"/>
              </a:ext>
            </a:extLst>
          </p:cNvPr>
          <p:cNvSpPr/>
          <p:nvPr/>
        </p:nvSpPr>
        <p:spPr>
          <a:xfrm rot="5400000">
            <a:off x="5047590" y="1656079"/>
            <a:ext cx="2827921" cy="1780446"/>
          </a:xfrm>
          <a:prstGeom prst="uturnArrow">
            <a:avLst>
              <a:gd name="adj1" fmla="val 25000"/>
              <a:gd name="adj2" fmla="val 25000"/>
              <a:gd name="adj3" fmla="val 23373"/>
              <a:gd name="adj4" fmla="val 46934"/>
              <a:gd name="adj5" fmla="val 98413"/>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endParaRPr>
          </a:p>
        </p:txBody>
      </p:sp>
      <p:sp>
        <p:nvSpPr>
          <p:cNvPr id="35" name="TextBox 34">
            <a:extLst>
              <a:ext uri="{FF2B5EF4-FFF2-40B4-BE49-F238E27FC236}">
                <a16:creationId xmlns:a16="http://schemas.microsoft.com/office/drawing/2014/main" id="{EB44A020-F806-B282-A8C7-648E137FBA47}"/>
              </a:ext>
            </a:extLst>
          </p:cNvPr>
          <p:cNvSpPr txBox="1"/>
          <p:nvPr/>
        </p:nvSpPr>
        <p:spPr>
          <a:xfrm>
            <a:off x="1794960" y="3311784"/>
            <a:ext cx="1791915" cy="461665"/>
          </a:xfrm>
          <a:prstGeom prst="rect">
            <a:avLst/>
          </a:prstGeom>
          <a:noFill/>
        </p:spPr>
        <p:txBody>
          <a:bodyPr wrap="square" rtlCol="0">
            <a:spAutoFit/>
          </a:bodyPr>
          <a:lstStyle/>
          <a:p>
            <a:pPr algn="r"/>
            <a:r>
              <a:rPr lang="en-BE" sz="1200" dirty="0">
                <a:solidFill>
                  <a:schemeClr val="tx1"/>
                </a:solidFill>
              </a:rPr>
              <a:t>SBSTTA / SBI</a:t>
            </a:r>
          </a:p>
          <a:p>
            <a:pPr algn="r"/>
            <a:r>
              <a:rPr lang="en-BE" sz="1200" b="1" dirty="0">
                <a:solidFill>
                  <a:schemeClr val="tx1"/>
                </a:solidFill>
              </a:rPr>
              <a:t>Recommendations</a:t>
            </a:r>
          </a:p>
        </p:txBody>
      </p:sp>
      <p:sp>
        <p:nvSpPr>
          <p:cNvPr id="39" name="Freeform 38">
            <a:extLst>
              <a:ext uri="{FF2B5EF4-FFF2-40B4-BE49-F238E27FC236}">
                <a16:creationId xmlns:a16="http://schemas.microsoft.com/office/drawing/2014/main" id="{A929E71C-43B0-5837-55B1-8DCED6F4F5A3}"/>
              </a:ext>
            </a:extLst>
          </p:cNvPr>
          <p:cNvSpPr>
            <a:spLocks noChangeAspect="1"/>
          </p:cNvSpPr>
          <p:nvPr/>
        </p:nvSpPr>
        <p:spPr>
          <a:xfrm>
            <a:off x="4904876" y="1830887"/>
            <a:ext cx="872977" cy="872977"/>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lnSpc>
                <a:spcPct val="90000"/>
              </a:lnSpc>
              <a:spcBef>
                <a:spcPct val="0"/>
              </a:spcBef>
              <a:spcAft>
                <a:spcPct val="35000"/>
              </a:spcAft>
              <a:buNone/>
            </a:pPr>
            <a:r>
              <a:rPr lang="en-GB" sz="1050" b="1" kern="1200" dirty="0">
                <a:solidFill>
                  <a:schemeClr val="tx1"/>
                </a:solidFill>
              </a:rPr>
              <a:t>bureau</a:t>
            </a:r>
            <a:endParaRPr lang="en-GB" sz="1000" b="1" kern="1200" dirty="0">
              <a:solidFill>
                <a:schemeClr val="tx1"/>
              </a:solidFill>
            </a:endParaRPr>
          </a:p>
        </p:txBody>
      </p:sp>
      <p:grpSp>
        <p:nvGrpSpPr>
          <p:cNvPr id="44" name="Group 43">
            <a:extLst>
              <a:ext uri="{FF2B5EF4-FFF2-40B4-BE49-F238E27FC236}">
                <a16:creationId xmlns:a16="http://schemas.microsoft.com/office/drawing/2014/main" id="{9B8E167A-DEEA-3CF6-A68C-2D4F1F7C0E6A}"/>
              </a:ext>
            </a:extLst>
          </p:cNvPr>
          <p:cNvGrpSpPr/>
          <p:nvPr/>
        </p:nvGrpSpPr>
        <p:grpSpPr>
          <a:xfrm>
            <a:off x="5571327" y="810203"/>
            <a:ext cx="3495144" cy="2906555"/>
            <a:chOff x="5571327" y="810203"/>
            <a:chExt cx="3495144" cy="2906555"/>
          </a:xfrm>
        </p:grpSpPr>
        <p:sp>
          <p:nvSpPr>
            <p:cNvPr id="26" name="Freeform 25">
              <a:extLst>
                <a:ext uri="{FF2B5EF4-FFF2-40B4-BE49-F238E27FC236}">
                  <a16:creationId xmlns:a16="http://schemas.microsoft.com/office/drawing/2014/main" id="{9B27962E-B7E5-51E2-9B88-E97FD79D17E4}"/>
                </a:ext>
              </a:extLst>
            </p:cNvPr>
            <p:cNvSpPr/>
            <p:nvPr/>
          </p:nvSpPr>
          <p:spPr>
            <a:xfrm rot="17614936" flipH="1">
              <a:off x="8021722" y="1391405"/>
              <a:ext cx="1184090" cy="274803"/>
            </a:xfrm>
            <a:custGeom>
              <a:avLst/>
              <a:gdLst>
                <a:gd name="connsiteX0" fmla="*/ 0 w 1044508"/>
                <a:gd name="connsiteY0" fmla="*/ 69646 h 348229"/>
                <a:gd name="connsiteX1" fmla="*/ 870394 w 1044508"/>
                <a:gd name="connsiteY1" fmla="*/ 69646 h 348229"/>
                <a:gd name="connsiteX2" fmla="*/ 870394 w 1044508"/>
                <a:gd name="connsiteY2" fmla="*/ 0 h 348229"/>
                <a:gd name="connsiteX3" fmla="*/ 1044508 w 1044508"/>
                <a:gd name="connsiteY3" fmla="*/ 174115 h 348229"/>
                <a:gd name="connsiteX4" fmla="*/ 870394 w 1044508"/>
                <a:gd name="connsiteY4" fmla="*/ 348229 h 348229"/>
                <a:gd name="connsiteX5" fmla="*/ 870394 w 1044508"/>
                <a:gd name="connsiteY5" fmla="*/ 278583 h 348229"/>
                <a:gd name="connsiteX6" fmla="*/ 0 w 1044508"/>
                <a:gd name="connsiteY6" fmla="*/ 278583 h 348229"/>
                <a:gd name="connsiteX7" fmla="*/ 0 w 1044508"/>
                <a:gd name="connsiteY7" fmla="*/ 69646 h 34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4508" h="348229">
                  <a:moveTo>
                    <a:pt x="0" y="69646"/>
                  </a:moveTo>
                  <a:lnTo>
                    <a:pt x="870394" y="69646"/>
                  </a:lnTo>
                  <a:lnTo>
                    <a:pt x="870394" y="0"/>
                  </a:lnTo>
                  <a:lnTo>
                    <a:pt x="1044508" y="174115"/>
                  </a:lnTo>
                  <a:lnTo>
                    <a:pt x="870394" y="348229"/>
                  </a:lnTo>
                  <a:lnTo>
                    <a:pt x="870394" y="278583"/>
                  </a:lnTo>
                  <a:lnTo>
                    <a:pt x="0" y="278583"/>
                  </a:lnTo>
                  <a:lnTo>
                    <a:pt x="0" y="69646"/>
                  </a:lnTo>
                  <a:close/>
                </a:path>
              </a:pathLst>
            </a:custGeom>
            <a:solidFill>
              <a:schemeClr val="accent1">
                <a:lumMod val="20000"/>
                <a:lumOff val="8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9645" rIns="104469" bIns="69646" numCol="1" spcCol="1270" anchor="ctr" anchorCtr="0">
              <a:noAutofit/>
            </a:bodyPr>
            <a:lstStyle/>
            <a:p>
              <a:pPr marL="0" lvl="0" indent="0" algn="ctr" defTabSz="400050">
                <a:lnSpc>
                  <a:spcPct val="90000"/>
                </a:lnSpc>
                <a:spcBef>
                  <a:spcPct val="0"/>
                </a:spcBef>
                <a:spcAft>
                  <a:spcPct val="35000"/>
                </a:spcAft>
                <a:buNone/>
              </a:pPr>
              <a:endParaRPr lang="en-GB" sz="900" kern="1200" dirty="0"/>
            </a:p>
          </p:txBody>
        </p:sp>
        <p:sp>
          <p:nvSpPr>
            <p:cNvPr id="40" name="Bent Arrow 39">
              <a:extLst>
                <a:ext uri="{FF2B5EF4-FFF2-40B4-BE49-F238E27FC236}">
                  <a16:creationId xmlns:a16="http://schemas.microsoft.com/office/drawing/2014/main" id="{7B4C76E6-2E8E-084D-B6D3-7F2541A293B8}"/>
                </a:ext>
              </a:extLst>
            </p:cNvPr>
            <p:cNvSpPr/>
            <p:nvPr/>
          </p:nvSpPr>
          <p:spPr>
            <a:xfrm rot="5400000">
              <a:off x="6555911" y="310221"/>
              <a:ext cx="652981" cy="2622149"/>
            </a:xfrm>
            <a:prstGeom prst="bentArrow">
              <a:avLst>
                <a:gd name="adj1" fmla="val 21960"/>
                <a:gd name="adj2" fmla="val 15187"/>
                <a:gd name="adj3" fmla="val 25000"/>
                <a:gd name="adj4" fmla="val 5622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endParaRPr>
            </a:p>
          </p:txBody>
        </p:sp>
        <p:sp>
          <p:nvSpPr>
            <p:cNvPr id="41" name="Freeform 40">
              <a:extLst>
                <a:ext uri="{FF2B5EF4-FFF2-40B4-BE49-F238E27FC236}">
                  <a16:creationId xmlns:a16="http://schemas.microsoft.com/office/drawing/2014/main" id="{682A1A8D-243F-9AA6-ABE9-41F1FA5B8848}"/>
                </a:ext>
              </a:extLst>
            </p:cNvPr>
            <p:cNvSpPr/>
            <p:nvPr/>
          </p:nvSpPr>
          <p:spPr>
            <a:xfrm>
              <a:off x="8324039" y="810203"/>
              <a:ext cx="742432" cy="716889"/>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8882" tIns="168882" rIns="168882" bIns="168882" numCol="1" spcCol="1270" anchor="ctr" anchorCtr="0">
              <a:noAutofit/>
            </a:bodyPr>
            <a:lstStyle/>
            <a:p>
              <a:pPr marL="0" lvl="0" indent="0" algn="ctr" defTabSz="622300">
                <a:lnSpc>
                  <a:spcPct val="90000"/>
                </a:lnSpc>
                <a:spcBef>
                  <a:spcPct val="0"/>
                </a:spcBef>
                <a:spcAft>
                  <a:spcPct val="35000"/>
                </a:spcAft>
                <a:buNone/>
              </a:pPr>
              <a:r>
                <a:rPr lang="en-GB" sz="1100" kern="1200" dirty="0">
                  <a:solidFill>
                    <a:schemeClr val="tx1">
                      <a:lumMod val="95000"/>
                      <a:lumOff val="5000"/>
                    </a:schemeClr>
                  </a:solidFill>
                </a:rPr>
                <a:t>Other</a:t>
              </a:r>
            </a:p>
            <a:p>
              <a:pPr marL="0" lvl="0" indent="0" algn="ctr" defTabSz="622300">
                <a:lnSpc>
                  <a:spcPct val="90000"/>
                </a:lnSpc>
                <a:spcBef>
                  <a:spcPct val="0"/>
                </a:spcBef>
                <a:spcAft>
                  <a:spcPct val="35000"/>
                </a:spcAft>
                <a:buNone/>
              </a:pPr>
              <a:r>
                <a:rPr lang="en-GB" sz="1100" kern="1200" dirty="0">
                  <a:solidFill>
                    <a:schemeClr val="tx1">
                      <a:lumMod val="95000"/>
                      <a:lumOff val="5000"/>
                    </a:schemeClr>
                  </a:solidFill>
                </a:rPr>
                <a:t>MEAs</a:t>
              </a:r>
              <a:endParaRPr lang="en-GB" sz="900" kern="1200" dirty="0">
                <a:solidFill>
                  <a:schemeClr val="tx1">
                    <a:lumMod val="95000"/>
                    <a:lumOff val="5000"/>
                  </a:schemeClr>
                </a:solidFill>
              </a:endParaRPr>
            </a:p>
          </p:txBody>
        </p:sp>
        <p:sp>
          <p:nvSpPr>
            <p:cNvPr id="43" name="Bent Arrow 42">
              <a:extLst>
                <a:ext uri="{FF2B5EF4-FFF2-40B4-BE49-F238E27FC236}">
                  <a16:creationId xmlns:a16="http://schemas.microsoft.com/office/drawing/2014/main" id="{8C348DAE-A269-2739-11D2-08B9A1931E67}"/>
                </a:ext>
              </a:extLst>
            </p:cNvPr>
            <p:cNvSpPr/>
            <p:nvPr/>
          </p:nvSpPr>
          <p:spPr>
            <a:xfrm rot="10800000">
              <a:off x="5669564" y="2654642"/>
              <a:ext cx="2459452" cy="1062116"/>
            </a:xfrm>
            <a:prstGeom prst="bentArrow">
              <a:avLst>
                <a:gd name="adj1" fmla="val 11783"/>
                <a:gd name="adj2" fmla="val 18039"/>
                <a:gd name="adj3" fmla="val 25000"/>
                <a:gd name="adj4" fmla="val 5622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endParaRPr>
            </a:p>
          </p:txBody>
        </p:sp>
        <p:sp>
          <p:nvSpPr>
            <p:cNvPr id="14" name="Oval 13">
              <a:extLst>
                <a:ext uri="{FF2B5EF4-FFF2-40B4-BE49-F238E27FC236}">
                  <a16:creationId xmlns:a16="http://schemas.microsoft.com/office/drawing/2014/main" id="{9CBB0E83-AD3F-0918-EB6C-084A5E0B80AE}"/>
                </a:ext>
              </a:extLst>
            </p:cNvPr>
            <p:cNvSpPr/>
            <p:nvPr/>
          </p:nvSpPr>
          <p:spPr>
            <a:xfrm>
              <a:off x="7530081" y="1946837"/>
              <a:ext cx="1033200" cy="1033200"/>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BE" sz="1100" b="1" dirty="0"/>
                <a:t>IPBES</a:t>
              </a:r>
            </a:p>
          </p:txBody>
        </p:sp>
      </p:grpSp>
      <p:sp>
        <p:nvSpPr>
          <p:cNvPr id="6" name="TextBox 5">
            <a:extLst>
              <a:ext uri="{FF2B5EF4-FFF2-40B4-BE49-F238E27FC236}">
                <a16:creationId xmlns:a16="http://schemas.microsoft.com/office/drawing/2014/main" id="{A5721550-F6BE-F7B2-52BE-4C161E990029}"/>
              </a:ext>
            </a:extLst>
          </p:cNvPr>
          <p:cNvSpPr txBox="1"/>
          <p:nvPr/>
        </p:nvSpPr>
        <p:spPr>
          <a:xfrm>
            <a:off x="5839858" y="3298276"/>
            <a:ext cx="1665362" cy="430887"/>
          </a:xfrm>
          <a:prstGeom prst="rect">
            <a:avLst/>
          </a:prstGeom>
          <a:noFill/>
        </p:spPr>
        <p:txBody>
          <a:bodyPr wrap="square" rtlCol="0">
            <a:spAutoFit/>
          </a:bodyPr>
          <a:lstStyle/>
          <a:p>
            <a:r>
              <a:rPr lang="en-BE" sz="1100" b="1" dirty="0">
                <a:solidFill>
                  <a:schemeClr val="tx1"/>
                </a:solidFill>
              </a:rPr>
              <a:t>Note by ES</a:t>
            </a:r>
          </a:p>
          <a:p>
            <a:r>
              <a:rPr lang="en-BE" sz="1100" dirty="0">
                <a:solidFill>
                  <a:schemeClr val="tx1"/>
                </a:solidFill>
              </a:rPr>
              <a:t>+ INF docs</a:t>
            </a:r>
            <a:endParaRPr lang="en-BE" sz="900" dirty="0">
              <a:solidFill>
                <a:schemeClr val="tx1"/>
              </a:solidFill>
            </a:endParaRPr>
          </a:p>
        </p:txBody>
      </p:sp>
      <p:sp>
        <p:nvSpPr>
          <p:cNvPr id="23" name="Freeform 22">
            <a:extLst>
              <a:ext uri="{FF2B5EF4-FFF2-40B4-BE49-F238E27FC236}">
                <a16:creationId xmlns:a16="http://schemas.microsoft.com/office/drawing/2014/main" id="{8EE8C525-E715-83FC-9012-E8A1C55C97E0}"/>
              </a:ext>
            </a:extLst>
          </p:cNvPr>
          <p:cNvSpPr/>
          <p:nvPr/>
        </p:nvSpPr>
        <p:spPr>
          <a:xfrm>
            <a:off x="3340906" y="1825860"/>
            <a:ext cx="871200" cy="871200"/>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lnSpc>
                <a:spcPct val="90000"/>
              </a:lnSpc>
              <a:spcBef>
                <a:spcPct val="0"/>
              </a:spcBef>
              <a:spcAft>
                <a:spcPct val="35000"/>
              </a:spcAft>
              <a:buNone/>
            </a:pPr>
            <a:r>
              <a:rPr lang="en-GB" sz="900" kern="1200" dirty="0">
                <a:solidFill>
                  <a:schemeClr val="tx1"/>
                </a:solidFill>
              </a:rPr>
              <a:t>Exec Secretary / secretariat</a:t>
            </a:r>
          </a:p>
        </p:txBody>
      </p:sp>
      <p:sp>
        <p:nvSpPr>
          <p:cNvPr id="47" name="TextBox 46">
            <a:extLst>
              <a:ext uri="{FF2B5EF4-FFF2-40B4-BE49-F238E27FC236}">
                <a16:creationId xmlns:a16="http://schemas.microsoft.com/office/drawing/2014/main" id="{943E28B4-F464-92BB-2F8D-C5B5416A15DE}"/>
              </a:ext>
            </a:extLst>
          </p:cNvPr>
          <p:cNvSpPr txBox="1"/>
          <p:nvPr/>
        </p:nvSpPr>
        <p:spPr>
          <a:xfrm>
            <a:off x="5513820" y="1228748"/>
            <a:ext cx="1791915" cy="276999"/>
          </a:xfrm>
          <a:prstGeom prst="rect">
            <a:avLst/>
          </a:prstGeom>
          <a:noFill/>
        </p:spPr>
        <p:txBody>
          <a:bodyPr wrap="square" rtlCol="0">
            <a:spAutoFit/>
          </a:bodyPr>
          <a:lstStyle/>
          <a:p>
            <a:r>
              <a:rPr lang="en-BE" sz="1200" b="1" dirty="0">
                <a:solidFill>
                  <a:schemeClr val="tx1"/>
                </a:solidFill>
              </a:rPr>
              <a:t>Decisions</a:t>
            </a:r>
          </a:p>
        </p:txBody>
      </p:sp>
      <p:grpSp>
        <p:nvGrpSpPr>
          <p:cNvPr id="31" name="Group 30">
            <a:extLst>
              <a:ext uri="{FF2B5EF4-FFF2-40B4-BE49-F238E27FC236}">
                <a16:creationId xmlns:a16="http://schemas.microsoft.com/office/drawing/2014/main" id="{B3220BF2-94A0-9F78-E76B-17C9FBDEFA02}"/>
              </a:ext>
            </a:extLst>
          </p:cNvPr>
          <p:cNvGrpSpPr/>
          <p:nvPr/>
        </p:nvGrpSpPr>
        <p:grpSpPr>
          <a:xfrm>
            <a:off x="3562081" y="2978325"/>
            <a:ext cx="2043119" cy="1051407"/>
            <a:chOff x="4688359" y="3077069"/>
            <a:chExt cx="2043119" cy="1051407"/>
          </a:xfrm>
        </p:grpSpPr>
        <p:sp>
          <p:nvSpPr>
            <p:cNvPr id="25" name="Freeform 24">
              <a:extLst>
                <a:ext uri="{FF2B5EF4-FFF2-40B4-BE49-F238E27FC236}">
                  <a16:creationId xmlns:a16="http://schemas.microsoft.com/office/drawing/2014/main" id="{32F7B56E-DB07-2EEE-4D8F-5C6C72E2A1F2}"/>
                </a:ext>
              </a:extLst>
            </p:cNvPr>
            <p:cNvSpPr/>
            <p:nvPr/>
          </p:nvSpPr>
          <p:spPr>
            <a:xfrm>
              <a:off x="4688359" y="3096685"/>
              <a:ext cx="1031791" cy="1031791"/>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buFont typeface="Arial"/>
                <a:buNone/>
              </a:pPr>
              <a:r>
                <a:rPr lang="en-GB" sz="1200" dirty="0">
                  <a:solidFill>
                    <a:schemeClr val="tx1"/>
                  </a:solidFill>
                </a:rPr>
                <a:t>SBSTTA</a:t>
              </a:r>
            </a:p>
            <a:p>
              <a:pPr marL="0" lvl="0" indent="0" algn="ctr" defTabSz="488950">
                <a:buFont typeface="Arial"/>
                <a:buNone/>
              </a:pPr>
              <a:r>
                <a:rPr lang="en-GB" sz="1200" dirty="0">
                  <a:solidFill>
                    <a:schemeClr val="tx1"/>
                  </a:solidFill>
                </a:rPr>
                <a:t>meeting</a:t>
              </a:r>
            </a:p>
          </p:txBody>
        </p:sp>
        <p:sp>
          <p:nvSpPr>
            <p:cNvPr id="10" name="Oval 9">
              <a:extLst>
                <a:ext uri="{FF2B5EF4-FFF2-40B4-BE49-F238E27FC236}">
                  <a16:creationId xmlns:a16="http://schemas.microsoft.com/office/drawing/2014/main" id="{4B3BD1FC-1C53-0DAF-DE9C-D8F7EC56AD0D}"/>
                </a:ext>
              </a:extLst>
            </p:cNvPr>
            <p:cNvSpPr/>
            <p:nvPr/>
          </p:nvSpPr>
          <p:spPr>
            <a:xfrm>
              <a:off x="5698278" y="3077069"/>
              <a:ext cx="1033200" cy="1033200"/>
            </a:xfrm>
            <a:prstGeom prst="ellipse">
              <a:avLst/>
            </a:prstGeom>
            <a:solidFill>
              <a:srgbClr val="FFC000"/>
            </a:solidFill>
            <a:ln>
              <a:solidFill>
                <a:schemeClr val="lt1">
                  <a:hueOff val="0"/>
                  <a:satOff val="0"/>
                  <a:lumOff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BE" sz="1200" dirty="0">
                  <a:solidFill>
                    <a:schemeClr val="tx1"/>
                  </a:solidFill>
                </a:rPr>
                <a:t>SBI </a:t>
              </a:r>
            </a:p>
            <a:p>
              <a:pPr algn="ctr"/>
              <a:r>
                <a:rPr lang="en-BE" sz="1200" dirty="0">
                  <a:solidFill>
                    <a:schemeClr val="tx1"/>
                  </a:solidFill>
                </a:rPr>
                <a:t>meeting</a:t>
              </a:r>
            </a:p>
          </p:txBody>
        </p:sp>
      </p:grpSp>
      <p:sp>
        <p:nvSpPr>
          <p:cNvPr id="36" name="Freeform 35">
            <a:extLst>
              <a:ext uri="{FF2B5EF4-FFF2-40B4-BE49-F238E27FC236}">
                <a16:creationId xmlns:a16="http://schemas.microsoft.com/office/drawing/2014/main" id="{F8675067-9646-542F-44C2-F011D8D85CE5}"/>
              </a:ext>
            </a:extLst>
          </p:cNvPr>
          <p:cNvSpPr>
            <a:spLocks noChangeAspect="1"/>
          </p:cNvSpPr>
          <p:nvPr/>
        </p:nvSpPr>
        <p:spPr>
          <a:xfrm>
            <a:off x="5132221" y="3706731"/>
            <a:ext cx="720000" cy="720000"/>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lnSpc>
                <a:spcPct val="90000"/>
              </a:lnSpc>
              <a:spcBef>
                <a:spcPct val="0"/>
              </a:spcBef>
              <a:spcAft>
                <a:spcPct val="35000"/>
              </a:spcAft>
              <a:buNone/>
            </a:pPr>
            <a:r>
              <a:rPr lang="en-GB" sz="900" kern="1200" dirty="0">
                <a:solidFill>
                  <a:schemeClr val="tx1"/>
                </a:solidFill>
              </a:rPr>
              <a:t>bureau</a:t>
            </a:r>
            <a:endParaRPr lang="en-GB" sz="1000" kern="1200" dirty="0">
              <a:solidFill>
                <a:schemeClr val="tx1"/>
              </a:solidFill>
            </a:endParaRPr>
          </a:p>
        </p:txBody>
      </p:sp>
      <p:sp>
        <p:nvSpPr>
          <p:cNvPr id="38" name="Freeform 37">
            <a:extLst>
              <a:ext uri="{FF2B5EF4-FFF2-40B4-BE49-F238E27FC236}">
                <a16:creationId xmlns:a16="http://schemas.microsoft.com/office/drawing/2014/main" id="{47CECD82-69DF-1E2B-644F-BC4D8EF993A0}"/>
              </a:ext>
            </a:extLst>
          </p:cNvPr>
          <p:cNvSpPr>
            <a:spLocks noChangeAspect="1"/>
          </p:cNvSpPr>
          <p:nvPr/>
        </p:nvSpPr>
        <p:spPr>
          <a:xfrm>
            <a:off x="3364122" y="3711248"/>
            <a:ext cx="720000" cy="720000"/>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lnSpc>
                <a:spcPct val="90000"/>
              </a:lnSpc>
              <a:spcBef>
                <a:spcPct val="0"/>
              </a:spcBef>
              <a:spcAft>
                <a:spcPct val="35000"/>
              </a:spcAft>
              <a:buNone/>
            </a:pPr>
            <a:r>
              <a:rPr lang="en-GB" sz="900" kern="1200" dirty="0">
                <a:solidFill>
                  <a:schemeClr val="tx1"/>
                </a:solidFill>
              </a:rPr>
              <a:t>bureau</a:t>
            </a:r>
            <a:endParaRPr lang="en-GB" sz="1000" kern="1200" dirty="0">
              <a:solidFill>
                <a:schemeClr val="tx1"/>
              </a:solidFill>
            </a:endParaRPr>
          </a:p>
        </p:txBody>
      </p:sp>
    </p:spTree>
    <p:extLst>
      <p:ext uri="{BB962C8B-B14F-4D97-AF65-F5344CB8AC3E}">
        <p14:creationId xmlns:p14="http://schemas.microsoft.com/office/powerpoint/2010/main" val="330811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65E5C12C-85AE-6D14-CDEF-030F1E897465}"/>
              </a:ext>
            </a:extLst>
          </p:cNvPr>
          <p:cNvGrpSpPr/>
          <p:nvPr/>
        </p:nvGrpSpPr>
        <p:grpSpPr>
          <a:xfrm>
            <a:off x="7330059" y="2178258"/>
            <a:ext cx="1676936" cy="540665"/>
            <a:chOff x="7351774" y="2571750"/>
            <a:chExt cx="1676936" cy="540665"/>
          </a:xfrm>
        </p:grpSpPr>
        <p:grpSp>
          <p:nvGrpSpPr>
            <p:cNvPr id="50" name="Group 49">
              <a:extLst>
                <a:ext uri="{FF2B5EF4-FFF2-40B4-BE49-F238E27FC236}">
                  <a16:creationId xmlns:a16="http://schemas.microsoft.com/office/drawing/2014/main" id="{CFDF860A-2EC6-8ADE-B828-CB787601BD49}"/>
                </a:ext>
              </a:extLst>
            </p:cNvPr>
            <p:cNvGrpSpPr/>
            <p:nvPr/>
          </p:nvGrpSpPr>
          <p:grpSpPr>
            <a:xfrm>
              <a:off x="7351774" y="2571750"/>
              <a:ext cx="1676936" cy="540665"/>
              <a:chOff x="7351774" y="2162341"/>
              <a:chExt cx="1676936" cy="540665"/>
            </a:xfrm>
          </p:grpSpPr>
          <p:sp>
            <p:nvSpPr>
              <p:cNvPr id="52" name="Down Arrow 51">
                <a:extLst>
                  <a:ext uri="{FF2B5EF4-FFF2-40B4-BE49-F238E27FC236}">
                    <a16:creationId xmlns:a16="http://schemas.microsoft.com/office/drawing/2014/main" id="{A6DBBF4E-7AF4-CCD7-CF42-B062BF96E935}"/>
                  </a:ext>
                </a:extLst>
              </p:cNvPr>
              <p:cNvSpPr/>
              <p:nvPr/>
            </p:nvSpPr>
            <p:spPr>
              <a:xfrm rot="5400000">
                <a:off x="7520901" y="1993214"/>
                <a:ext cx="534721" cy="872976"/>
              </a:xfrm>
              <a:prstGeom prst="downArrow">
                <a:avLst>
                  <a:gd name="adj1" fmla="val 50000"/>
                  <a:gd name="adj2" fmla="val 33210"/>
                </a:avLst>
              </a:prstGeom>
              <a:solidFill>
                <a:srgbClr val="B0C3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endParaRPr>
              </a:p>
            </p:txBody>
          </p:sp>
          <p:grpSp>
            <p:nvGrpSpPr>
              <p:cNvPr id="53" name="Group 52">
                <a:extLst>
                  <a:ext uri="{FF2B5EF4-FFF2-40B4-BE49-F238E27FC236}">
                    <a16:creationId xmlns:a16="http://schemas.microsoft.com/office/drawing/2014/main" id="{D9C13D44-35F7-7F57-D8B8-21537A07E6C5}"/>
                  </a:ext>
                </a:extLst>
              </p:cNvPr>
              <p:cNvGrpSpPr/>
              <p:nvPr/>
            </p:nvGrpSpPr>
            <p:grpSpPr>
              <a:xfrm>
                <a:off x="8144848" y="2168285"/>
                <a:ext cx="883862" cy="534721"/>
                <a:chOff x="8144848" y="2168285"/>
                <a:chExt cx="883862" cy="534721"/>
              </a:xfrm>
            </p:grpSpPr>
            <p:sp>
              <p:nvSpPr>
                <p:cNvPr id="54" name="Down Arrow 53">
                  <a:extLst>
                    <a:ext uri="{FF2B5EF4-FFF2-40B4-BE49-F238E27FC236}">
                      <a16:creationId xmlns:a16="http://schemas.microsoft.com/office/drawing/2014/main" id="{071F6174-8360-E7CE-BE3E-51D031889424}"/>
                    </a:ext>
                  </a:extLst>
                </p:cNvPr>
                <p:cNvSpPr/>
                <p:nvPr/>
              </p:nvSpPr>
              <p:spPr>
                <a:xfrm rot="5400000">
                  <a:off x="8313975" y="1999158"/>
                  <a:ext cx="534721" cy="872976"/>
                </a:xfrm>
                <a:prstGeom prst="downArrow">
                  <a:avLst>
                    <a:gd name="adj1" fmla="val 50000"/>
                    <a:gd name="adj2" fmla="val 3321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endParaRPr>
                </a:p>
              </p:txBody>
            </p:sp>
            <p:sp>
              <p:nvSpPr>
                <p:cNvPr id="55" name="TextBox 54">
                  <a:extLst>
                    <a:ext uri="{FF2B5EF4-FFF2-40B4-BE49-F238E27FC236}">
                      <a16:creationId xmlns:a16="http://schemas.microsoft.com/office/drawing/2014/main" id="{B46910C9-EBB2-4C2E-53AE-7564DBE31287}"/>
                    </a:ext>
                  </a:extLst>
                </p:cNvPr>
                <p:cNvSpPr txBox="1"/>
                <p:nvPr/>
              </p:nvSpPr>
              <p:spPr>
                <a:xfrm>
                  <a:off x="8236505" y="2264927"/>
                  <a:ext cx="792205" cy="307777"/>
                </a:xfrm>
                <a:prstGeom prst="rect">
                  <a:avLst/>
                </a:prstGeom>
                <a:noFill/>
              </p:spPr>
              <p:txBody>
                <a:bodyPr wrap="none" rtlCol="0">
                  <a:spAutoFit/>
                </a:bodyPr>
                <a:lstStyle/>
                <a:p>
                  <a:r>
                    <a:rPr lang="en-BE" dirty="0"/>
                    <a:t>Experts</a:t>
                  </a:r>
                </a:p>
              </p:txBody>
            </p:sp>
          </p:grpSp>
        </p:grpSp>
        <p:sp>
          <p:nvSpPr>
            <p:cNvPr id="51" name="TextBox 50">
              <a:extLst>
                <a:ext uri="{FF2B5EF4-FFF2-40B4-BE49-F238E27FC236}">
                  <a16:creationId xmlns:a16="http://schemas.microsoft.com/office/drawing/2014/main" id="{9AF7AD5C-AF04-2E5C-F8CA-F97737C2F946}"/>
                </a:ext>
              </a:extLst>
            </p:cNvPr>
            <p:cNvSpPr txBox="1"/>
            <p:nvPr/>
          </p:nvSpPr>
          <p:spPr>
            <a:xfrm>
              <a:off x="7524495" y="2668437"/>
              <a:ext cx="582211" cy="307777"/>
            </a:xfrm>
            <a:prstGeom prst="rect">
              <a:avLst/>
            </a:prstGeom>
            <a:noFill/>
          </p:spPr>
          <p:txBody>
            <a:bodyPr wrap="none" rtlCol="0">
              <a:spAutoFit/>
            </a:bodyPr>
            <a:lstStyle/>
            <a:p>
              <a:r>
                <a:rPr lang="en-BE" dirty="0"/>
                <a:t>Input</a:t>
              </a:r>
            </a:p>
          </p:txBody>
        </p:sp>
      </p:grpSp>
      <p:sp>
        <p:nvSpPr>
          <p:cNvPr id="2" name="Title 1">
            <a:extLst>
              <a:ext uri="{FF2B5EF4-FFF2-40B4-BE49-F238E27FC236}">
                <a16:creationId xmlns:a16="http://schemas.microsoft.com/office/drawing/2014/main" id="{5A64F85E-0F07-0614-802A-730E29FA0C70}"/>
              </a:ext>
            </a:extLst>
          </p:cNvPr>
          <p:cNvSpPr>
            <a:spLocks noGrp="1"/>
          </p:cNvSpPr>
          <p:nvPr>
            <p:ph type="title"/>
          </p:nvPr>
        </p:nvSpPr>
        <p:spPr/>
        <p:txBody>
          <a:bodyPr>
            <a:normAutofit fontScale="90000"/>
          </a:bodyPr>
          <a:lstStyle/>
          <a:p>
            <a:r>
              <a:rPr lang="en-BE" dirty="0"/>
              <a:t>From COP to COP (I) – EU organisation</a:t>
            </a:r>
          </a:p>
        </p:txBody>
      </p:sp>
      <p:sp>
        <p:nvSpPr>
          <p:cNvPr id="8" name="Freeform 7">
            <a:extLst>
              <a:ext uri="{FF2B5EF4-FFF2-40B4-BE49-F238E27FC236}">
                <a16:creationId xmlns:a16="http://schemas.microsoft.com/office/drawing/2014/main" id="{C71CDB57-3DB1-8C62-CC13-4530866ACBD5}"/>
              </a:ext>
            </a:extLst>
          </p:cNvPr>
          <p:cNvSpPr/>
          <p:nvPr/>
        </p:nvSpPr>
        <p:spPr>
          <a:xfrm>
            <a:off x="3637909" y="572978"/>
            <a:ext cx="1884501" cy="1865539"/>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8882" tIns="168882" rIns="168882" bIns="168882" numCol="1" spcCol="1270" anchor="ctr" anchorCtr="0">
            <a:noAutofit/>
          </a:bodyPr>
          <a:lstStyle/>
          <a:p>
            <a:pPr marL="0" lvl="0" indent="0" algn="ctr" defTabSz="622300">
              <a:lnSpc>
                <a:spcPct val="90000"/>
              </a:lnSpc>
              <a:spcBef>
                <a:spcPct val="0"/>
              </a:spcBef>
              <a:spcAft>
                <a:spcPct val="35000"/>
              </a:spcAft>
              <a:buNone/>
            </a:pPr>
            <a:r>
              <a:rPr lang="en-GB" sz="2000" b="1" kern="1200" dirty="0">
                <a:solidFill>
                  <a:schemeClr val="tx1">
                    <a:lumMod val="95000"/>
                    <a:lumOff val="5000"/>
                  </a:schemeClr>
                </a:solidFill>
              </a:rPr>
              <a:t>COP</a:t>
            </a:r>
            <a:endParaRPr lang="en-GB" sz="1400" b="1" kern="1200" dirty="0">
              <a:solidFill>
                <a:schemeClr val="tx1">
                  <a:lumMod val="95000"/>
                  <a:lumOff val="5000"/>
                </a:schemeClr>
              </a:solidFill>
            </a:endParaRPr>
          </a:p>
        </p:txBody>
      </p:sp>
      <p:sp>
        <p:nvSpPr>
          <p:cNvPr id="15" name="Down Arrow 14">
            <a:extLst>
              <a:ext uri="{FF2B5EF4-FFF2-40B4-BE49-F238E27FC236}">
                <a16:creationId xmlns:a16="http://schemas.microsoft.com/office/drawing/2014/main" id="{427140F3-2432-4ED3-73A3-A7F4CC189982}"/>
              </a:ext>
            </a:extLst>
          </p:cNvPr>
          <p:cNvSpPr/>
          <p:nvPr/>
        </p:nvSpPr>
        <p:spPr>
          <a:xfrm rot="5400000" flipV="1">
            <a:off x="9178921" y="1257274"/>
            <a:ext cx="383963" cy="301908"/>
          </a:xfrm>
          <a:prstGeom prst="downArrow">
            <a:avLst>
              <a:gd name="adj1" fmla="val 50000"/>
              <a:gd name="adj2" fmla="val 33210"/>
            </a:avLst>
          </a:prstGeom>
          <a:solidFill>
            <a:srgbClr val="B0C3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solidFill>
                <a:schemeClr val="accent1">
                  <a:lumMod val="40000"/>
                  <a:lumOff val="60000"/>
                </a:schemeClr>
              </a:solidFill>
            </a:endParaRPr>
          </a:p>
        </p:txBody>
      </p:sp>
      <p:sp>
        <p:nvSpPr>
          <p:cNvPr id="33" name="U-turn Arrow 32">
            <a:extLst>
              <a:ext uri="{FF2B5EF4-FFF2-40B4-BE49-F238E27FC236}">
                <a16:creationId xmlns:a16="http://schemas.microsoft.com/office/drawing/2014/main" id="{03329984-B0C1-1B13-4033-CB43040EF2DB}"/>
              </a:ext>
            </a:extLst>
          </p:cNvPr>
          <p:cNvSpPr/>
          <p:nvPr/>
        </p:nvSpPr>
        <p:spPr>
          <a:xfrm rot="16200000">
            <a:off x="1305958" y="1396016"/>
            <a:ext cx="2866295" cy="1800000"/>
          </a:xfrm>
          <a:prstGeom prst="uturnArrow">
            <a:avLst>
              <a:gd name="adj1" fmla="val 21696"/>
              <a:gd name="adj2" fmla="val 25000"/>
              <a:gd name="adj3" fmla="val 23373"/>
              <a:gd name="adj4" fmla="val 46934"/>
              <a:gd name="adj5" fmla="val 10000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endParaRPr>
          </a:p>
        </p:txBody>
      </p:sp>
      <p:sp>
        <p:nvSpPr>
          <p:cNvPr id="34" name="U-turn Arrow 33">
            <a:extLst>
              <a:ext uri="{FF2B5EF4-FFF2-40B4-BE49-F238E27FC236}">
                <a16:creationId xmlns:a16="http://schemas.microsoft.com/office/drawing/2014/main" id="{675898B2-701C-6C3A-DC42-A2352ED46BE3}"/>
              </a:ext>
            </a:extLst>
          </p:cNvPr>
          <p:cNvSpPr/>
          <p:nvPr/>
        </p:nvSpPr>
        <p:spPr>
          <a:xfrm rot="5400000">
            <a:off x="5047590" y="1656079"/>
            <a:ext cx="2827921" cy="1780446"/>
          </a:xfrm>
          <a:prstGeom prst="uturnArrow">
            <a:avLst>
              <a:gd name="adj1" fmla="val 25000"/>
              <a:gd name="adj2" fmla="val 25000"/>
              <a:gd name="adj3" fmla="val 23373"/>
              <a:gd name="adj4" fmla="val 46934"/>
              <a:gd name="adj5" fmla="val 98413"/>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endParaRPr>
          </a:p>
        </p:txBody>
      </p:sp>
      <p:sp>
        <p:nvSpPr>
          <p:cNvPr id="35" name="TextBox 34">
            <a:extLst>
              <a:ext uri="{FF2B5EF4-FFF2-40B4-BE49-F238E27FC236}">
                <a16:creationId xmlns:a16="http://schemas.microsoft.com/office/drawing/2014/main" id="{EB44A020-F806-B282-A8C7-648E137FBA47}"/>
              </a:ext>
            </a:extLst>
          </p:cNvPr>
          <p:cNvSpPr txBox="1"/>
          <p:nvPr/>
        </p:nvSpPr>
        <p:spPr>
          <a:xfrm>
            <a:off x="1794960" y="3311784"/>
            <a:ext cx="1791915" cy="461665"/>
          </a:xfrm>
          <a:prstGeom prst="rect">
            <a:avLst/>
          </a:prstGeom>
          <a:noFill/>
        </p:spPr>
        <p:txBody>
          <a:bodyPr wrap="square" rtlCol="0">
            <a:spAutoFit/>
          </a:bodyPr>
          <a:lstStyle/>
          <a:p>
            <a:pPr algn="r"/>
            <a:r>
              <a:rPr lang="en-BE" sz="1200" dirty="0">
                <a:solidFill>
                  <a:schemeClr val="tx1"/>
                </a:solidFill>
              </a:rPr>
              <a:t>SBSTTA / SBI</a:t>
            </a:r>
          </a:p>
          <a:p>
            <a:pPr algn="r"/>
            <a:r>
              <a:rPr lang="en-BE" sz="1200" b="1" dirty="0">
                <a:solidFill>
                  <a:schemeClr val="tx1"/>
                </a:solidFill>
              </a:rPr>
              <a:t>Recommendations</a:t>
            </a:r>
          </a:p>
        </p:txBody>
      </p:sp>
      <p:sp>
        <p:nvSpPr>
          <p:cNvPr id="39" name="Freeform 38">
            <a:extLst>
              <a:ext uri="{FF2B5EF4-FFF2-40B4-BE49-F238E27FC236}">
                <a16:creationId xmlns:a16="http://schemas.microsoft.com/office/drawing/2014/main" id="{A929E71C-43B0-5837-55B1-8DCED6F4F5A3}"/>
              </a:ext>
            </a:extLst>
          </p:cNvPr>
          <p:cNvSpPr>
            <a:spLocks noChangeAspect="1"/>
          </p:cNvSpPr>
          <p:nvPr/>
        </p:nvSpPr>
        <p:spPr>
          <a:xfrm>
            <a:off x="4904876" y="1830887"/>
            <a:ext cx="872977" cy="872977"/>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lnSpc>
                <a:spcPct val="90000"/>
              </a:lnSpc>
              <a:spcBef>
                <a:spcPct val="0"/>
              </a:spcBef>
              <a:spcAft>
                <a:spcPct val="35000"/>
              </a:spcAft>
              <a:buNone/>
            </a:pPr>
            <a:r>
              <a:rPr lang="en-GB" sz="1050" b="1" kern="1200" dirty="0">
                <a:solidFill>
                  <a:schemeClr val="tx1"/>
                </a:solidFill>
              </a:rPr>
              <a:t>bureau</a:t>
            </a:r>
            <a:endParaRPr lang="en-GB" sz="1000" b="1" kern="1200" dirty="0">
              <a:solidFill>
                <a:schemeClr val="tx1"/>
              </a:solidFill>
            </a:endParaRPr>
          </a:p>
        </p:txBody>
      </p:sp>
      <p:grpSp>
        <p:nvGrpSpPr>
          <p:cNvPr id="44" name="Group 43">
            <a:extLst>
              <a:ext uri="{FF2B5EF4-FFF2-40B4-BE49-F238E27FC236}">
                <a16:creationId xmlns:a16="http://schemas.microsoft.com/office/drawing/2014/main" id="{9B8E167A-DEEA-3CF6-A68C-2D4F1F7C0E6A}"/>
              </a:ext>
            </a:extLst>
          </p:cNvPr>
          <p:cNvGrpSpPr/>
          <p:nvPr/>
        </p:nvGrpSpPr>
        <p:grpSpPr>
          <a:xfrm>
            <a:off x="5571327" y="810203"/>
            <a:ext cx="3495144" cy="2906555"/>
            <a:chOff x="5571327" y="810203"/>
            <a:chExt cx="3495144" cy="2906555"/>
          </a:xfrm>
        </p:grpSpPr>
        <p:sp>
          <p:nvSpPr>
            <p:cNvPr id="26" name="Freeform 25">
              <a:extLst>
                <a:ext uri="{FF2B5EF4-FFF2-40B4-BE49-F238E27FC236}">
                  <a16:creationId xmlns:a16="http://schemas.microsoft.com/office/drawing/2014/main" id="{9B27962E-B7E5-51E2-9B88-E97FD79D17E4}"/>
                </a:ext>
              </a:extLst>
            </p:cNvPr>
            <p:cNvSpPr/>
            <p:nvPr/>
          </p:nvSpPr>
          <p:spPr>
            <a:xfrm rot="17614936" flipH="1">
              <a:off x="8021722" y="1391405"/>
              <a:ext cx="1184090" cy="274803"/>
            </a:xfrm>
            <a:custGeom>
              <a:avLst/>
              <a:gdLst>
                <a:gd name="connsiteX0" fmla="*/ 0 w 1044508"/>
                <a:gd name="connsiteY0" fmla="*/ 69646 h 348229"/>
                <a:gd name="connsiteX1" fmla="*/ 870394 w 1044508"/>
                <a:gd name="connsiteY1" fmla="*/ 69646 h 348229"/>
                <a:gd name="connsiteX2" fmla="*/ 870394 w 1044508"/>
                <a:gd name="connsiteY2" fmla="*/ 0 h 348229"/>
                <a:gd name="connsiteX3" fmla="*/ 1044508 w 1044508"/>
                <a:gd name="connsiteY3" fmla="*/ 174115 h 348229"/>
                <a:gd name="connsiteX4" fmla="*/ 870394 w 1044508"/>
                <a:gd name="connsiteY4" fmla="*/ 348229 h 348229"/>
                <a:gd name="connsiteX5" fmla="*/ 870394 w 1044508"/>
                <a:gd name="connsiteY5" fmla="*/ 278583 h 348229"/>
                <a:gd name="connsiteX6" fmla="*/ 0 w 1044508"/>
                <a:gd name="connsiteY6" fmla="*/ 278583 h 348229"/>
                <a:gd name="connsiteX7" fmla="*/ 0 w 1044508"/>
                <a:gd name="connsiteY7" fmla="*/ 69646 h 34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4508" h="348229">
                  <a:moveTo>
                    <a:pt x="0" y="69646"/>
                  </a:moveTo>
                  <a:lnTo>
                    <a:pt x="870394" y="69646"/>
                  </a:lnTo>
                  <a:lnTo>
                    <a:pt x="870394" y="0"/>
                  </a:lnTo>
                  <a:lnTo>
                    <a:pt x="1044508" y="174115"/>
                  </a:lnTo>
                  <a:lnTo>
                    <a:pt x="870394" y="348229"/>
                  </a:lnTo>
                  <a:lnTo>
                    <a:pt x="870394" y="278583"/>
                  </a:lnTo>
                  <a:lnTo>
                    <a:pt x="0" y="278583"/>
                  </a:lnTo>
                  <a:lnTo>
                    <a:pt x="0" y="69646"/>
                  </a:lnTo>
                  <a:close/>
                </a:path>
              </a:pathLst>
            </a:custGeom>
            <a:solidFill>
              <a:schemeClr val="accent1">
                <a:lumMod val="20000"/>
                <a:lumOff val="8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9645" rIns="104469" bIns="69646" numCol="1" spcCol="1270" anchor="ctr" anchorCtr="0">
              <a:noAutofit/>
            </a:bodyPr>
            <a:lstStyle/>
            <a:p>
              <a:pPr marL="0" lvl="0" indent="0" algn="ctr" defTabSz="400050">
                <a:lnSpc>
                  <a:spcPct val="90000"/>
                </a:lnSpc>
                <a:spcBef>
                  <a:spcPct val="0"/>
                </a:spcBef>
                <a:spcAft>
                  <a:spcPct val="35000"/>
                </a:spcAft>
                <a:buNone/>
              </a:pPr>
              <a:endParaRPr lang="en-GB" sz="900" kern="1200" dirty="0"/>
            </a:p>
          </p:txBody>
        </p:sp>
        <p:sp>
          <p:nvSpPr>
            <p:cNvPr id="40" name="Bent Arrow 39">
              <a:extLst>
                <a:ext uri="{FF2B5EF4-FFF2-40B4-BE49-F238E27FC236}">
                  <a16:creationId xmlns:a16="http://schemas.microsoft.com/office/drawing/2014/main" id="{7B4C76E6-2E8E-084D-B6D3-7F2541A293B8}"/>
                </a:ext>
              </a:extLst>
            </p:cNvPr>
            <p:cNvSpPr/>
            <p:nvPr/>
          </p:nvSpPr>
          <p:spPr>
            <a:xfrm rot="5400000">
              <a:off x="6555911" y="310221"/>
              <a:ext cx="652981" cy="2622149"/>
            </a:xfrm>
            <a:prstGeom prst="bentArrow">
              <a:avLst>
                <a:gd name="adj1" fmla="val 21960"/>
                <a:gd name="adj2" fmla="val 15187"/>
                <a:gd name="adj3" fmla="val 25000"/>
                <a:gd name="adj4" fmla="val 5622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endParaRPr>
            </a:p>
          </p:txBody>
        </p:sp>
        <p:sp>
          <p:nvSpPr>
            <p:cNvPr id="41" name="Freeform 40">
              <a:extLst>
                <a:ext uri="{FF2B5EF4-FFF2-40B4-BE49-F238E27FC236}">
                  <a16:creationId xmlns:a16="http://schemas.microsoft.com/office/drawing/2014/main" id="{682A1A8D-243F-9AA6-ABE9-41F1FA5B8848}"/>
                </a:ext>
              </a:extLst>
            </p:cNvPr>
            <p:cNvSpPr/>
            <p:nvPr/>
          </p:nvSpPr>
          <p:spPr>
            <a:xfrm>
              <a:off x="8324039" y="810203"/>
              <a:ext cx="742432" cy="716889"/>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8882" tIns="168882" rIns="168882" bIns="168882" numCol="1" spcCol="1270" anchor="ctr" anchorCtr="0">
              <a:noAutofit/>
            </a:bodyPr>
            <a:lstStyle/>
            <a:p>
              <a:pPr marL="0" lvl="0" indent="0" algn="ctr" defTabSz="622300">
                <a:lnSpc>
                  <a:spcPct val="90000"/>
                </a:lnSpc>
                <a:spcBef>
                  <a:spcPct val="0"/>
                </a:spcBef>
                <a:spcAft>
                  <a:spcPct val="35000"/>
                </a:spcAft>
                <a:buNone/>
              </a:pPr>
              <a:r>
                <a:rPr lang="en-GB" sz="1100" kern="1200" dirty="0">
                  <a:solidFill>
                    <a:schemeClr val="tx1">
                      <a:lumMod val="95000"/>
                      <a:lumOff val="5000"/>
                    </a:schemeClr>
                  </a:solidFill>
                </a:rPr>
                <a:t>Other</a:t>
              </a:r>
            </a:p>
            <a:p>
              <a:pPr marL="0" lvl="0" indent="0" algn="ctr" defTabSz="622300">
                <a:lnSpc>
                  <a:spcPct val="90000"/>
                </a:lnSpc>
                <a:spcBef>
                  <a:spcPct val="0"/>
                </a:spcBef>
                <a:spcAft>
                  <a:spcPct val="35000"/>
                </a:spcAft>
                <a:buNone/>
              </a:pPr>
              <a:r>
                <a:rPr lang="en-GB" sz="1100" kern="1200" dirty="0">
                  <a:solidFill>
                    <a:schemeClr val="tx1">
                      <a:lumMod val="95000"/>
                      <a:lumOff val="5000"/>
                    </a:schemeClr>
                  </a:solidFill>
                </a:rPr>
                <a:t>MEAs</a:t>
              </a:r>
              <a:endParaRPr lang="en-GB" sz="900" kern="1200" dirty="0">
                <a:solidFill>
                  <a:schemeClr val="tx1">
                    <a:lumMod val="95000"/>
                    <a:lumOff val="5000"/>
                  </a:schemeClr>
                </a:solidFill>
              </a:endParaRPr>
            </a:p>
          </p:txBody>
        </p:sp>
        <p:sp>
          <p:nvSpPr>
            <p:cNvPr id="43" name="Bent Arrow 42">
              <a:extLst>
                <a:ext uri="{FF2B5EF4-FFF2-40B4-BE49-F238E27FC236}">
                  <a16:creationId xmlns:a16="http://schemas.microsoft.com/office/drawing/2014/main" id="{8C348DAE-A269-2739-11D2-08B9A1931E67}"/>
                </a:ext>
              </a:extLst>
            </p:cNvPr>
            <p:cNvSpPr/>
            <p:nvPr/>
          </p:nvSpPr>
          <p:spPr>
            <a:xfrm rot="10800000">
              <a:off x="5669564" y="2654642"/>
              <a:ext cx="2459452" cy="1062116"/>
            </a:xfrm>
            <a:prstGeom prst="bentArrow">
              <a:avLst>
                <a:gd name="adj1" fmla="val 11783"/>
                <a:gd name="adj2" fmla="val 18039"/>
                <a:gd name="adj3" fmla="val 25000"/>
                <a:gd name="adj4" fmla="val 5622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endParaRPr>
            </a:p>
          </p:txBody>
        </p:sp>
        <p:sp>
          <p:nvSpPr>
            <p:cNvPr id="14" name="Oval 13">
              <a:extLst>
                <a:ext uri="{FF2B5EF4-FFF2-40B4-BE49-F238E27FC236}">
                  <a16:creationId xmlns:a16="http://schemas.microsoft.com/office/drawing/2014/main" id="{9CBB0E83-AD3F-0918-EB6C-084A5E0B80AE}"/>
                </a:ext>
              </a:extLst>
            </p:cNvPr>
            <p:cNvSpPr/>
            <p:nvPr/>
          </p:nvSpPr>
          <p:spPr>
            <a:xfrm>
              <a:off x="7530081" y="1946837"/>
              <a:ext cx="1033200" cy="1033200"/>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BE" sz="1100" b="1" dirty="0"/>
                <a:t>IPBES</a:t>
              </a:r>
            </a:p>
          </p:txBody>
        </p:sp>
      </p:grpSp>
      <p:sp>
        <p:nvSpPr>
          <p:cNvPr id="6" name="TextBox 5">
            <a:extLst>
              <a:ext uri="{FF2B5EF4-FFF2-40B4-BE49-F238E27FC236}">
                <a16:creationId xmlns:a16="http://schemas.microsoft.com/office/drawing/2014/main" id="{A5721550-F6BE-F7B2-52BE-4C161E990029}"/>
              </a:ext>
            </a:extLst>
          </p:cNvPr>
          <p:cNvSpPr txBox="1"/>
          <p:nvPr/>
        </p:nvSpPr>
        <p:spPr>
          <a:xfrm>
            <a:off x="5839858" y="3298276"/>
            <a:ext cx="1665362" cy="430887"/>
          </a:xfrm>
          <a:prstGeom prst="rect">
            <a:avLst/>
          </a:prstGeom>
          <a:noFill/>
        </p:spPr>
        <p:txBody>
          <a:bodyPr wrap="square" rtlCol="0">
            <a:spAutoFit/>
          </a:bodyPr>
          <a:lstStyle/>
          <a:p>
            <a:r>
              <a:rPr lang="en-BE" sz="1100" b="1" dirty="0">
                <a:solidFill>
                  <a:schemeClr val="tx1"/>
                </a:solidFill>
              </a:rPr>
              <a:t>Note by ES</a:t>
            </a:r>
          </a:p>
          <a:p>
            <a:r>
              <a:rPr lang="en-BE" sz="1100" dirty="0">
                <a:solidFill>
                  <a:schemeClr val="tx1"/>
                </a:solidFill>
              </a:rPr>
              <a:t>+ INF docs</a:t>
            </a:r>
            <a:endParaRPr lang="en-BE" sz="900" dirty="0">
              <a:solidFill>
                <a:schemeClr val="tx1"/>
              </a:solidFill>
            </a:endParaRPr>
          </a:p>
        </p:txBody>
      </p:sp>
      <p:sp>
        <p:nvSpPr>
          <p:cNvPr id="23" name="Freeform 22">
            <a:extLst>
              <a:ext uri="{FF2B5EF4-FFF2-40B4-BE49-F238E27FC236}">
                <a16:creationId xmlns:a16="http://schemas.microsoft.com/office/drawing/2014/main" id="{8EE8C525-E715-83FC-9012-E8A1C55C97E0}"/>
              </a:ext>
            </a:extLst>
          </p:cNvPr>
          <p:cNvSpPr/>
          <p:nvPr/>
        </p:nvSpPr>
        <p:spPr>
          <a:xfrm>
            <a:off x="3340906" y="1825860"/>
            <a:ext cx="871200" cy="871200"/>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lnSpc>
                <a:spcPct val="90000"/>
              </a:lnSpc>
              <a:spcBef>
                <a:spcPct val="0"/>
              </a:spcBef>
              <a:spcAft>
                <a:spcPct val="35000"/>
              </a:spcAft>
              <a:buNone/>
            </a:pPr>
            <a:r>
              <a:rPr lang="en-GB" sz="900" kern="1200" dirty="0">
                <a:solidFill>
                  <a:schemeClr val="tx1"/>
                </a:solidFill>
              </a:rPr>
              <a:t>Exec Secretary / secretariat</a:t>
            </a:r>
          </a:p>
        </p:txBody>
      </p:sp>
      <p:sp>
        <p:nvSpPr>
          <p:cNvPr id="47" name="TextBox 46">
            <a:extLst>
              <a:ext uri="{FF2B5EF4-FFF2-40B4-BE49-F238E27FC236}">
                <a16:creationId xmlns:a16="http://schemas.microsoft.com/office/drawing/2014/main" id="{943E28B4-F464-92BB-2F8D-C5B5416A15DE}"/>
              </a:ext>
            </a:extLst>
          </p:cNvPr>
          <p:cNvSpPr txBox="1"/>
          <p:nvPr/>
        </p:nvSpPr>
        <p:spPr>
          <a:xfrm>
            <a:off x="5513820" y="1228748"/>
            <a:ext cx="1791915" cy="276999"/>
          </a:xfrm>
          <a:prstGeom prst="rect">
            <a:avLst/>
          </a:prstGeom>
          <a:noFill/>
        </p:spPr>
        <p:txBody>
          <a:bodyPr wrap="square" rtlCol="0">
            <a:spAutoFit/>
          </a:bodyPr>
          <a:lstStyle/>
          <a:p>
            <a:r>
              <a:rPr lang="en-BE" sz="1200" b="1" dirty="0">
                <a:solidFill>
                  <a:schemeClr val="tx1"/>
                </a:solidFill>
              </a:rPr>
              <a:t>Decisions</a:t>
            </a:r>
          </a:p>
        </p:txBody>
      </p:sp>
      <p:grpSp>
        <p:nvGrpSpPr>
          <p:cNvPr id="31" name="Group 30">
            <a:extLst>
              <a:ext uri="{FF2B5EF4-FFF2-40B4-BE49-F238E27FC236}">
                <a16:creationId xmlns:a16="http://schemas.microsoft.com/office/drawing/2014/main" id="{B3220BF2-94A0-9F78-E76B-17C9FBDEFA02}"/>
              </a:ext>
            </a:extLst>
          </p:cNvPr>
          <p:cNvGrpSpPr/>
          <p:nvPr/>
        </p:nvGrpSpPr>
        <p:grpSpPr>
          <a:xfrm>
            <a:off x="3562081" y="2978325"/>
            <a:ext cx="2043119" cy="1051407"/>
            <a:chOff x="4688359" y="3077069"/>
            <a:chExt cx="2043119" cy="1051407"/>
          </a:xfrm>
        </p:grpSpPr>
        <p:sp>
          <p:nvSpPr>
            <p:cNvPr id="25" name="Freeform 24">
              <a:extLst>
                <a:ext uri="{FF2B5EF4-FFF2-40B4-BE49-F238E27FC236}">
                  <a16:creationId xmlns:a16="http://schemas.microsoft.com/office/drawing/2014/main" id="{32F7B56E-DB07-2EEE-4D8F-5C6C72E2A1F2}"/>
                </a:ext>
              </a:extLst>
            </p:cNvPr>
            <p:cNvSpPr/>
            <p:nvPr/>
          </p:nvSpPr>
          <p:spPr>
            <a:xfrm>
              <a:off x="4688359" y="3096685"/>
              <a:ext cx="1031791" cy="1031791"/>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buFont typeface="Arial"/>
                <a:buNone/>
              </a:pPr>
              <a:r>
                <a:rPr lang="en-GB" sz="1200" dirty="0">
                  <a:solidFill>
                    <a:schemeClr val="tx1"/>
                  </a:solidFill>
                </a:rPr>
                <a:t>SBSTTA</a:t>
              </a:r>
            </a:p>
            <a:p>
              <a:pPr marL="0" lvl="0" indent="0" algn="ctr" defTabSz="488950">
                <a:buFont typeface="Arial"/>
                <a:buNone/>
              </a:pPr>
              <a:r>
                <a:rPr lang="en-GB" sz="1200" dirty="0">
                  <a:solidFill>
                    <a:schemeClr val="tx1"/>
                  </a:solidFill>
                </a:rPr>
                <a:t>meeting</a:t>
              </a:r>
            </a:p>
          </p:txBody>
        </p:sp>
        <p:sp>
          <p:nvSpPr>
            <p:cNvPr id="10" name="Oval 9">
              <a:extLst>
                <a:ext uri="{FF2B5EF4-FFF2-40B4-BE49-F238E27FC236}">
                  <a16:creationId xmlns:a16="http://schemas.microsoft.com/office/drawing/2014/main" id="{4B3BD1FC-1C53-0DAF-DE9C-D8F7EC56AD0D}"/>
                </a:ext>
              </a:extLst>
            </p:cNvPr>
            <p:cNvSpPr/>
            <p:nvPr/>
          </p:nvSpPr>
          <p:spPr>
            <a:xfrm>
              <a:off x="5698278" y="3077069"/>
              <a:ext cx="1033200" cy="1033200"/>
            </a:xfrm>
            <a:prstGeom prst="ellipse">
              <a:avLst/>
            </a:prstGeom>
            <a:solidFill>
              <a:srgbClr val="FFC000"/>
            </a:solidFill>
            <a:ln>
              <a:solidFill>
                <a:schemeClr val="lt1">
                  <a:hueOff val="0"/>
                  <a:satOff val="0"/>
                  <a:lumOff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BE" sz="1200" dirty="0">
                  <a:solidFill>
                    <a:schemeClr val="tx1"/>
                  </a:solidFill>
                </a:rPr>
                <a:t>SBI </a:t>
              </a:r>
            </a:p>
            <a:p>
              <a:pPr algn="ctr"/>
              <a:r>
                <a:rPr lang="en-BE" sz="1200" dirty="0">
                  <a:solidFill>
                    <a:schemeClr val="tx1"/>
                  </a:solidFill>
                </a:rPr>
                <a:t>meeting</a:t>
              </a:r>
            </a:p>
          </p:txBody>
        </p:sp>
      </p:grpSp>
      <p:sp>
        <p:nvSpPr>
          <p:cNvPr id="36" name="Freeform 35">
            <a:extLst>
              <a:ext uri="{FF2B5EF4-FFF2-40B4-BE49-F238E27FC236}">
                <a16:creationId xmlns:a16="http://schemas.microsoft.com/office/drawing/2014/main" id="{F8675067-9646-542F-44C2-F011D8D85CE5}"/>
              </a:ext>
            </a:extLst>
          </p:cNvPr>
          <p:cNvSpPr>
            <a:spLocks noChangeAspect="1"/>
          </p:cNvSpPr>
          <p:nvPr/>
        </p:nvSpPr>
        <p:spPr>
          <a:xfrm>
            <a:off x="5132221" y="3706731"/>
            <a:ext cx="720000" cy="720000"/>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lnSpc>
                <a:spcPct val="90000"/>
              </a:lnSpc>
              <a:spcBef>
                <a:spcPct val="0"/>
              </a:spcBef>
              <a:spcAft>
                <a:spcPct val="35000"/>
              </a:spcAft>
              <a:buNone/>
            </a:pPr>
            <a:r>
              <a:rPr lang="en-GB" sz="900" kern="1200" dirty="0">
                <a:solidFill>
                  <a:schemeClr val="tx1"/>
                </a:solidFill>
              </a:rPr>
              <a:t>bureau</a:t>
            </a:r>
            <a:endParaRPr lang="en-GB" sz="1000" kern="1200" dirty="0">
              <a:solidFill>
                <a:schemeClr val="tx1"/>
              </a:solidFill>
            </a:endParaRPr>
          </a:p>
        </p:txBody>
      </p:sp>
      <p:sp>
        <p:nvSpPr>
          <p:cNvPr id="38" name="Freeform 37">
            <a:extLst>
              <a:ext uri="{FF2B5EF4-FFF2-40B4-BE49-F238E27FC236}">
                <a16:creationId xmlns:a16="http://schemas.microsoft.com/office/drawing/2014/main" id="{47CECD82-69DF-1E2B-644F-BC4D8EF993A0}"/>
              </a:ext>
            </a:extLst>
          </p:cNvPr>
          <p:cNvSpPr>
            <a:spLocks noChangeAspect="1"/>
          </p:cNvSpPr>
          <p:nvPr/>
        </p:nvSpPr>
        <p:spPr>
          <a:xfrm>
            <a:off x="3364122" y="3711248"/>
            <a:ext cx="720000" cy="720000"/>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lnSpc>
                <a:spcPct val="90000"/>
              </a:lnSpc>
              <a:spcBef>
                <a:spcPct val="0"/>
              </a:spcBef>
              <a:spcAft>
                <a:spcPct val="35000"/>
              </a:spcAft>
              <a:buNone/>
            </a:pPr>
            <a:r>
              <a:rPr lang="en-GB" sz="900" kern="1200" dirty="0">
                <a:solidFill>
                  <a:schemeClr val="tx1"/>
                </a:solidFill>
              </a:rPr>
              <a:t>bureau</a:t>
            </a:r>
            <a:endParaRPr lang="en-GB" sz="1000" kern="1200" dirty="0">
              <a:solidFill>
                <a:schemeClr val="tx1"/>
              </a:solidFill>
            </a:endParaRPr>
          </a:p>
        </p:txBody>
      </p:sp>
      <p:grpSp>
        <p:nvGrpSpPr>
          <p:cNvPr id="4" name="Group 3">
            <a:extLst>
              <a:ext uri="{FF2B5EF4-FFF2-40B4-BE49-F238E27FC236}">
                <a16:creationId xmlns:a16="http://schemas.microsoft.com/office/drawing/2014/main" id="{179F542F-F731-79BF-3177-FA74B4279E80}"/>
              </a:ext>
            </a:extLst>
          </p:cNvPr>
          <p:cNvGrpSpPr/>
          <p:nvPr/>
        </p:nvGrpSpPr>
        <p:grpSpPr>
          <a:xfrm>
            <a:off x="308967" y="852889"/>
            <a:ext cx="6331318" cy="4267603"/>
            <a:chOff x="308967" y="852889"/>
            <a:chExt cx="6331318" cy="4267603"/>
          </a:xfrm>
        </p:grpSpPr>
        <p:grpSp>
          <p:nvGrpSpPr>
            <p:cNvPr id="5" name="Group 4">
              <a:extLst>
                <a:ext uri="{FF2B5EF4-FFF2-40B4-BE49-F238E27FC236}">
                  <a16:creationId xmlns:a16="http://schemas.microsoft.com/office/drawing/2014/main" id="{24CC5599-B73D-6819-334C-B668EF812AEC}"/>
                </a:ext>
              </a:extLst>
            </p:cNvPr>
            <p:cNvGrpSpPr/>
            <p:nvPr/>
          </p:nvGrpSpPr>
          <p:grpSpPr>
            <a:xfrm>
              <a:off x="2739105" y="4087292"/>
              <a:ext cx="3901180" cy="1033200"/>
              <a:chOff x="2743200" y="4081159"/>
              <a:chExt cx="3901180" cy="1033200"/>
            </a:xfrm>
          </p:grpSpPr>
          <p:sp>
            <p:nvSpPr>
              <p:cNvPr id="12" name="TextBox 11">
                <a:extLst>
                  <a:ext uri="{FF2B5EF4-FFF2-40B4-BE49-F238E27FC236}">
                    <a16:creationId xmlns:a16="http://schemas.microsoft.com/office/drawing/2014/main" id="{564B4FAC-D0BE-02F2-8A8E-E3DDB48532AC}"/>
                  </a:ext>
                </a:extLst>
              </p:cNvPr>
              <p:cNvSpPr txBox="1"/>
              <p:nvPr/>
            </p:nvSpPr>
            <p:spPr>
              <a:xfrm>
                <a:off x="2743200" y="4466954"/>
                <a:ext cx="1366872" cy="261610"/>
              </a:xfrm>
              <a:prstGeom prst="rect">
                <a:avLst/>
              </a:prstGeom>
              <a:noFill/>
            </p:spPr>
            <p:txBody>
              <a:bodyPr wrap="square" rtlCol="0">
                <a:spAutoFit/>
              </a:bodyPr>
              <a:lstStyle/>
              <a:p>
                <a:pPr algn="r"/>
                <a:r>
                  <a:rPr lang="en-BE" sz="1100" b="1" dirty="0">
                    <a:solidFill>
                      <a:schemeClr val="tx1"/>
                    </a:solidFill>
                  </a:rPr>
                  <a:t>Orientation Lines</a:t>
                </a:r>
              </a:p>
            </p:txBody>
          </p:sp>
          <p:sp>
            <p:nvSpPr>
              <p:cNvPr id="13" name="TextBox 12">
                <a:extLst>
                  <a:ext uri="{FF2B5EF4-FFF2-40B4-BE49-F238E27FC236}">
                    <a16:creationId xmlns:a16="http://schemas.microsoft.com/office/drawing/2014/main" id="{E91AD572-1376-6341-A2B8-9256CC84B715}"/>
                  </a:ext>
                </a:extLst>
              </p:cNvPr>
              <p:cNvSpPr txBox="1"/>
              <p:nvPr/>
            </p:nvSpPr>
            <p:spPr>
              <a:xfrm>
                <a:off x="5063271" y="4380389"/>
                <a:ext cx="1581109" cy="430887"/>
              </a:xfrm>
              <a:prstGeom prst="rect">
                <a:avLst/>
              </a:prstGeom>
              <a:noFill/>
            </p:spPr>
            <p:txBody>
              <a:bodyPr wrap="square" rtlCol="0">
                <a:spAutoFit/>
              </a:bodyPr>
              <a:lstStyle/>
              <a:p>
                <a:r>
                  <a:rPr lang="en-BE" sz="1100" b="1" dirty="0">
                    <a:solidFill>
                      <a:schemeClr val="tx1"/>
                    </a:solidFill>
                  </a:rPr>
                  <a:t>Council Conclusions</a:t>
                </a:r>
              </a:p>
              <a:p>
                <a:r>
                  <a:rPr lang="en-BE" sz="1100" b="1" dirty="0">
                    <a:solidFill>
                      <a:schemeClr val="tx1"/>
                    </a:solidFill>
                  </a:rPr>
                  <a:t>Position Paper</a:t>
                </a:r>
              </a:p>
            </p:txBody>
          </p:sp>
          <p:sp>
            <p:nvSpPr>
              <p:cNvPr id="16" name="Oval 15">
                <a:extLst>
                  <a:ext uri="{FF2B5EF4-FFF2-40B4-BE49-F238E27FC236}">
                    <a16:creationId xmlns:a16="http://schemas.microsoft.com/office/drawing/2014/main" id="{BDE1EE03-33A0-670B-FCDE-6250D458C06F}"/>
                  </a:ext>
                </a:extLst>
              </p:cNvPr>
              <p:cNvSpPr/>
              <p:nvPr/>
            </p:nvSpPr>
            <p:spPr>
              <a:xfrm>
                <a:off x="4074495" y="4081159"/>
                <a:ext cx="1033200" cy="10332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BE" sz="1100" b="1" dirty="0"/>
                  <a:t>EU WPIEI</a:t>
                </a:r>
              </a:p>
            </p:txBody>
          </p:sp>
        </p:grpSp>
        <p:grpSp>
          <p:nvGrpSpPr>
            <p:cNvPr id="7" name="Group 6">
              <a:extLst>
                <a:ext uri="{FF2B5EF4-FFF2-40B4-BE49-F238E27FC236}">
                  <a16:creationId xmlns:a16="http://schemas.microsoft.com/office/drawing/2014/main" id="{022241A9-5F7D-B2D3-917D-97DB6634990F}"/>
                </a:ext>
              </a:extLst>
            </p:cNvPr>
            <p:cNvGrpSpPr/>
            <p:nvPr/>
          </p:nvGrpSpPr>
          <p:grpSpPr>
            <a:xfrm>
              <a:off x="308967" y="852889"/>
              <a:ext cx="1623259" cy="1445293"/>
              <a:chOff x="1144129" y="653794"/>
              <a:chExt cx="1623259" cy="1445293"/>
            </a:xfrm>
          </p:grpSpPr>
          <p:sp>
            <p:nvSpPr>
              <p:cNvPr id="9" name="Oval 8">
                <a:extLst>
                  <a:ext uri="{FF2B5EF4-FFF2-40B4-BE49-F238E27FC236}">
                    <a16:creationId xmlns:a16="http://schemas.microsoft.com/office/drawing/2014/main" id="{72485015-8825-AF12-DC1C-97059BBCADCC}"/>
                  </a:ext>
                </a:extLst>
              </p:cNvPr>
              <p:cNvSpPr/>
              <p:nvPr/>
            </p:nvSpPr>
            <p:spPr>
              <a:xfrm>
                <a:off x="1441860" y="653794"/>
                <a:ext cx="1033200" cy="10332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BE" sz="1100" b="1" dirty="0"/>
                  <a:t>EU WPIEI</a:t>
                </a:r>
              </a:p>
            </p:txBody>
          </p:sp>
          <p:sp>
            <p:nvSpPr>
              <p:cNvPr id="11" name="TextBox 10">
                <a:extLst>
                  <a:ext uri="{FF2B5EF4-FFF2-40B4-BE49-F238E27FC236}">
                    <a16:creationId xmlns:a16="http://schemas.microsoft.com/office/drawing/2014/main" id="{F7092CAC-B4A4-16E8-0FAD-8FF7448EC620}"/>
                  </a:ext>
                </a:extLst>
              </p:cNvPr>
              <p:cNvSpPr txBox="1"/>
              <p:nvPr/>
            </p:nvSpPr>
            <p:spPr>
              <a:xfrm>
                <a:off x="1144129" y="1668200"/>
                <a:ext cx="1623259" cy="430887"/>
              </a:xfrm>
              <a:prstGeom prst="rect">
                <a:avLst/>
              </a:prstGeom>
              <a:noFill/>
            </p:spPr>
            <p:txBody>
              <a:bodyPr wrap="square" rtlCol="0">
                <a:spAutoFit/>
              </a:bodyPr>
              <a:lstStyle/>
              <a:p>
                <a:pPr algn="ctr"/>
                <a:r>
                  <a:rPr lang="en-BE" sz="1100" b="1" dirty="0">
                    <a:solidFill>
                      <a:schemeClr val="tx1"/>
                    </a:solidFill>
                  </a:rPr>
                  <a:t>Council Conclusions</a:t>
                </a:r>
              </a:p>
              <a:p>
                <a:pPr algn="ctr"/>
                <a:r>
                  <a:rPr lang="en-BE" sz="1100" b="1" dirty="0">
                    <a:solidFill>
                      <a:schemeClr val="tx1"/>
                    </a:solidFill>
                  </a:rPr>
                  <a:t>Position Paper</a:t>
                </a:r>
              </a:p>
            </p:txBody>
          </p:sp>
        </p:grpSp>
      </p:grpSp>
      <p:grpSp>
        <p:nvGrpSpPr>
          <p:cNvPr id="19" name="Group 18">
            <a:extLst>
              <a:ext uri="{FF2B5EF4-FFF2-40B4-BE49-F238E27FC236}">
                <a16:creationId xmlns:a16="http://schemas.microsoft.com/office/drawing/2014/main" id="{38065CB6-E137-F74C-9E8F-25CA2AAFBE4D}"/>
              </a:ext>
            </a:extLst>
          </p:cNvPr>
          <p:cNvGrpSpPr/>
          <p:nvPr/>
        </p:nvGrpSpPr>
        <p:grpSpPr>
          <a:xfrm>
            <a:off x="3724122" y="2267376"/>
            <a:ext cx="2053732" cy="2424780"/>
            <a:chOff x="3724122" y="2267376"/>
            <a:chExt cx="2053732" cy="2424780"/>
          </a:xfrm>
        </p:grpSpPr>
        <p:cxnSp>
          <p:nvCxnSpPr>
            <p:cNvPr id="20" name="Curved Connector 19">
              <a:extLst>
                <a:ext uri="{FF2B5EF4-FFF2-40B4-BE49-F238E27FC236}">
                  <a16:creationId xmlns:a16="http://schemas.microsoft.com/office/drawing/2014/main" id="{51D1D766-4761-4447-E490-1EB1D1393F05}"/>
                </a:ext>
              </a:extLst>
            </p:cNvPr>
            <p:cNvCxnSpPr>
              <a:cxnSpLocks/>
            </p:cNvCxnSpPr>
            <p:nvPr/>
          </p:nvCxnSpPr>
          <p:spPr>
            <a:xfrm flipH="1">
              <a:off x="4587000" y="2267376"/>
              <a:ext cx="1190854" cy="1819916"/>
            </a:xfrm>
            <a:prstGeom prst="curvedConnector4">
              <a:avLst>
                <a:gd name="adj1" fmla="val -19196"/>
                <a:gd name="adj2" fmla="val 61992"/>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a:extLst>
                <a:ext uri="{FF2B5EF4-FFF2-40B4-BE49-F238E27FC236}">
                  <a16:creationId xmlns:a16="http://schemas.microsoft.com/office/drawing/2014/main" id="{3F28AE55-21B6-7F83-781F-EAF93E2B9AF3}"/>
                </a:ext>
              </a:extLst>
            </p:cNvPr>
            <p:cNvCxnSpPr>
              <a:cxnSpLocks/>
            </p:cNvCxnSpPr>
            <p:nvPr/>
          </p:nvCxnSpPr>
          <p:spPr>
            <a:xfrm flipH="1">
              <a:off x="5059177" y="4426732"/>
              <a:ext cx="433044" cy="188569"/>
            </a:xfrm>
            <a:prstGeom prst="curvedConnector5">
              <a:avLst>
                <a:gd name="adj1" fmla="val -52789"/>
                <a:gd name="adj2" fmla="val 223136"/>
                <a:gd name="adj3" fmla="val 79890"/>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70EC9DE4-2E3F-C908-E37B-3B3F91880A52}"/>
                </a:ext>
              </a:extLst>
            </p:cNvPr>
            <p:cNvCxnSpPr>
              <a:cxnSpLocks/>
            </p:cNvCxnSpPr>
            <p:nvPr/>
          </p:nvCxnSpPr>
          <p:spPr>
            <a:xfrm>
              <a:off x="3724122" y="4431249"/>
              <a:ext cx="401481" cy="260907"/>
            </a:xfrm>
            <a:prstGeom prst="curvedConnector3">
              <a:avLst>
                <a:gd name="adj1" fmla="val -3134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93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E691BC30-222C-F794-B73E-24D661EB76EF}"/>
              </a:ext>
            </a:extLst>
          </p:cNvPr>
          <p:cNvGrpSpPr/>
          <p:nvPr/>
        </p:nvGrpSpPr>
        <p:grpSpPr>
          <a:xfrm>
            <a:off x="563868" y="1068076"/>
            <a:ext cx="7398039" cy="3287952"/>
            <a:chOff x="563868" y="1068076"/>
            <a:chExt cx="7398039" cy="3287952"/>
          </a:xfrm>
        </p:grpSpPr>
        <p:sp>
          <p:nvSpPr>
            <p:cNvPr id="74" name="U-turn Arrow 73">
              <a:extLst>
                <a:ext uri="{FF2B5EF4-FFF2-40B4-BE49-F238E27FC236}">
                  <a16:creationId xmlns:a16="http://schemas.microsoft.com/office/drawing/2014/main" id="{96EB4460-0F58-FEAE-9C97-CE6C44DC8E12}"/>
                </a:ext>
              </a:extLst>
            </p:cNvPr>
            <p:cNvSpPr/>
            <p:nvPr/>
          </p:nvSpPr>
          <p:spPr>
            <a:xfrm rot="5400000">
              <a:off x="3687342" y="25296"/>
              <a:ext cx="3037113" cy="5512016"/>
            </a:xfrm>
            <a:prstGeom prst="uturnArrow">
              <a:avLst>
                <a:gd name="adj1" fmla="val 4273"/>
                <a:gd name="adj2" fmla="val 5676"/>
                <a:gd name="adj3" fmla="val 5243"/>
                <a:gd name="adj4" fmla="val 43750"/>
                <a:gd name="adj5" fmla="val 78752"/>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grpSp>
          <p:nvGrpSpPr>
            <p:cNvPr id="65" name="Group 64">
              <a:extLst>
                <a:ext uri="{FF2B5EF4-FFF2-40B4-BE49-F238E27FC236}">
                  <a16:creationId xmlns:a16="http://schemas.microsoft.com/office/drawing/2014/main" id="{192E1619-BE7F-A600-60CE-05FF32DA3F42}"/>
                </a:ext>
              </a:extLst>
            </p:cNvPr>
            <p:cNvGrpSpPr/>
            <p:nvPr/>
          </p:nvGrpSpPr>
          <p:grpSpPr>
            <a:xfrm>
              <a:off x="563868" y="1068076"/>
              <a:ext cx="7391793" cy="3287952"/>
              <a:chOff x="563868" y="1068076"/>
              <a:chExt cx="7391793" cy="3287952"/>
            </a:xfrm>
          </p:grpSpPr>
          <p:sp>
            <p:nvSpPr>
              <p:cNvPr id="35" name="TextBox 34">
                <a:extLst>
                  <a:ext uri="{FF2B5EF4-FFF2-40B4-BE49-F238E27FC236}">
                    <a16:creationId xmlns:a16="http://schemas.microsoft.com/office/drawing/2014/main" id="{EB44A020-F806-B282-A8C7-648E137FBA47}"/>
                  </a:ext>
                </a:extLst>
              </p:cNvPr>
              <p:cNvSpPr txBox="1"/>
              <p:nvPr/>
            </p:nvSpPr>
            <p:spPr>
              <a:xfrm>
                <a:off x="563868" y="3894363"/>
                <a:ext cx="3021100" cy="461665"/>
              </a:xfrm>
              <a:prstGeom prst="rect">
                <a:avLst/>
              </a:prstGeom>
              <a:noFill/>
            </p:spPr>
            <p:txBody>
              <a:bodyPr wrap="square" rtlCol="0">
                <a:spAutoFit/>
              </a:bodyPr>
              <a:lstStyle/>
              <a:p>
                <a:pPr algn="r"/>
                <a:r>
                  <a:rPr lang="en-BE" sz="1200" dirty="0">
                    <a:solidFill>
                      <a:schemeClr val="tx1"/>
                    </a:solidFill>
                  </a:rPr>
                  <a:t>SBSTTA / SBI: </a:t>
                </a:r>
                <a:r>
                  <a:rPr lang="en-BE" sz="1200" b="1" dirty="0">
                    <a:solidFill>
                      <a:schemeClr val="tx1"/>
                    </a:solidFill>
                  </a:rPr>
                  <a:t>Recommendations</a:t>
                </a:r>
              </a:p>
              <a:p>
                <a:pPr algn="r"/>
                <a:r>
                  <a:rPr lang="en-BE" sz="1200" dirty="0">
                    <a:solidFill>
                      <a:schemeClr val="tx1"/>
                    </a:solidFill>
                  </a:rPr>
                  <a:t>COP: </a:t>
                </a:r>
                <a:r>
                  <a:rPr lang="en-BE" sz="1200" b="1" dirty="0">
                    <a:solidFill>
                      <a:schemeClr val="tx1"/>
                    </a:solidFill>
                  </a:rPr>
                  <a:t>Decisions</a:t>
                </a:r>
              </a:p>
            </p:txBody>
          </p:sp>
          <p:sp>
            <p:nvSpPr>
              <p:cNvPr id="57" name="TextBox 56">
                <a:extLst>
                  <a:ext uri="{FF2B5EF4-FFF2-40B4-BE49-F238E27FC236}">
                    <a16:creationId xmlns:a16="http://schemas.microsoft.com/office/drawing/2014/main" id="{8D64136F-AEDE-F570-5915-D053A55A417A}"/>
                  </a:ext>
                </a:extLst>
              </p:cNvPr>
              <p:cNvSpPr txBox="1"/>
              <p:nvPr/>
            </p:nvSpPr>
            <p:spPr>
              <a:xfrm>
                <a:off x="1200831" y="1068076"/>
                <a:ext cx="1249060" cy="523220"/>
              </a:xfrm>
              <a:prstGeom prst="rect">
                <a:avLst/>
              </a:prstGeom>
              <a:noFill/>
            </p:spPr>
            <p:txBody>
              <a:bodyPr wrap="none" rtlCol="0">
                <a:spAutoFit/>
              </a:bodyPr>
              <a:lstStyle/>
              <a:p>
                <a:pPr algn="ctr"/>
                <a:r>
                  <a:rPr lang="en-BE" b="1" dirty="0"/>
                  <a:t>Pre-session </a:t>
                </a:r>
              </a:p>
              <a:p>
                <a:pPr algn="ctr"/>
                <a:r>
                  <a:rPr lang="en-BE" b="1" dirty="0"/>
                  <a:t>document</a:t>
                </a:r>
              </a:p>
            </p:txBody>
          </p:sp>
          <p:sp>
            <p:nvSpPr>
              <p:cNvPr id="58" name="TextBox 57">
                <a:extLst>
                  <a:ext uri="{FF2B5EF4-FFF2-40B4-BE49-F238E27FC236}">
                    <a16:creationId xmlns:a16="http://schemas.microsoft.com/office/drawing/2014/main" id="{7BB7001F-DBA3-AF42-AC09-0269C2DF20AD}"/>
                  </a:ext>
                </a:extLst>
              </p:cNvPr>
              <p:cNvSpPr txBox="1"/>
              <p:nvPr/>
            </p:nvSpPr>
            <p:spPr>
              <a:xfrm>
                <a:off x="7117585" y="1432940"/>
                <a:ext cx="564578" cy="307777"/>
              </a:xfrm>
              <a:prstGeom prst="rect">
                <a:avLst/>
              </a:prstGeom>
              <a:noFill/>
            </p:spPr>
            <p:txBody>
              <a:bodyPr wrap="none" rtlCol="0">
                <a:spAutoFit/>
              </a:bodyPr>
              <a:lstStyle/>
              <a:p>
                <a:pPr algn="ctr"/>
                <a:r>
                  <a:rPr lang="en-GB" b="1" dirty="0"/>
                  <a:t>CRP</a:t>
                </a:r>
              </a:p>
            </p:txBody>
          </p:sp>
          <p:sp>
            <p:nvSpPr>
              <p:cNvPr id="59" name="TextBox 58">
                <a:extLst>
                  <a:ext uri="{FF2B5EF4-FFF2-40B4-BE49-F238E27FC236}">
                    <a16:creationId xmlns:a16="http://schemas.microsoft.com/office/drawing/2014/main" id="{9BF73664-1A83-A02B-EB53-AC9508E17E53}"/>
                  </a:ext>
                </a:extLst>
              </p:cNvPr>
              <p:cNvSpPr txBox="1"/>
              <p:nvPr/>
            </p:nvSpPr>
            <p:spPr>
              <a:xfrm>
                <a:off x="6926212" y="1655048"/>
                <a:ext cx="1029449" cy="307777"/>
              </a:xfrm>
              <a:prstGeom prst="rect">
                <a:avLst/>
              </a:prstGeom>
              <a:noFill/>
            </p:spPr>
            <p:txBody>
              <a:bodyPr wrap="none" rtlCol="0">
                <a:spAutoFit/>
              </a:bodyPr>
              <a:lstStyle/>
              <a:p>
                <a:r>
                  <a:rPr lang="en-GB" dirty="0"/>
                  <a:t>N</a:t>
                </a:r>
                <a:r>
                  <a:rPr lang="en-BE" dirty="0"/>
                  <a:t>on-paper</a:t>
                </a:r>
              </a:p>
            </p:txBody>
          </p:sp>
          <p:sp>
            <p:nvSpPr>
              <p:cNvPr id="60" name="TextBox 59">
                <a:extLst>
                  <a:ext uri="{FF2B5EF4-FFF2-40B4-BE49-F238E27FC236}">
                    <a16:creationId xmlns:a16="http://schemas.microsoft.com/office/drawing/2014/main" id="{C4396CA5-3EFA-498A-0112-9BFCD2C99AF5}"/>
                  </a:ext>
                </a:extLst>
              </p:cNvPr>
              <p:cNvSpPr txBox="1"/>
              <p:nvPr/>
            </p:nvSpPr>
            <p:spPr>
              <a:xfrm>
                <a:off x="5348185" y="3954805"/>
                <a:ext cx="1207382" cy="307777"/>
              </a:xfrm>
              <a:prstGeom prst="rect">
                <a:avLst/>
              </a:prstGeom>
              <a:noFill/>
            </p:spPr>
            <p:txBody>
              <a:bodyPr wrap="none" rtlCol="0">
                <a:spAutoFit/>
              </a:bodyPr>
              <a:lstStyle/>
              <a:p>
                <a:pPr algn="r"/>
                <a:r>
                  <a:rPr lang="en-BE" b="1" dirty="0"/>
                  <a:t>L-document</a:t>
                </a:r>
              </a:p>
            </p:txBody>
          </p:sp>
        </p:grpSp>
      </p:grpSp>
      <p:sp>
        <p:nvSpPr>
          <p:cNvPr id="2" name="Title 1">
            <a:extLst>
              <a:ext uri="{FF2B5EF4-FFF2-40B4-BE49-F238E27FC236}">
                <a16:creationId xmlns:a16="http://schemas.microsoft.com/office/drawing/2014/main" id="{5A64F85E-0F07-0614-802A-730E29FA0C70}"/>
              </a:ext>
            </a:extLst>
          </p:cNvPr>
          <p:cNvSpPr>
            <a:spLocks noGrp="1"/>
          </p:cNvSpPr>
          <p:nvPr>
            <p:ph type="title"/>
          </p:nvPr>
        </p:nvSpPr>
        <p:spPr/>
        <p:txBody>
          <a:bodyPr>
            <a:normAutofit fontScale="90000"/>
          </a:bodyPr>
          <a:lstStyle/>
          <a:p>
            <a:r>
              <a:rPr lang="en-BE" dirty="0"/>
              <a:t>Dissection of a CBD meeting</a:t>
            </a:r>
          </a:p>
        </p:txBody>
      </p:sp>
      <p:sp>
        <p:nvSpPr>
          <p:cNvPr id="8" name="Freeform 7">
            <a:extLst>
              <a:ext uri="{FF2B5EF4-FFF2-40B4-BE49-F238E27FC236}">
                <a16:creationId xmlns:a16="http://schemas.microsoft.com/office/drawing/2014/main" id="{C71CDB57-3DB1-8C62-CC13-4530866ACBD5}"/>
              </a:ext>
            </a:extLst>
          </p:cNvPr>
          <p:cNvSpPr/>
          <p:nvPr/>
        </p:nvSpPr>
        <p:spPr>
          <a:xfrm>
            <a:off x="3902946" y="648737"/>
            <a:ext cx="1321730" cy="1232432"/>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8882" tIns="168882" rIns="168882" bIns="168882" numCol="1" spcCol="1270" anchor="ctr" anchorCtr="0">
            <a:noAutofit/>
          </a:bodyPr>
          <a:lstStyle/>
          <a:p>
            <a:pPr marL="0" lvl="0" indent="0" algn="ctr" defTabSz="622300">
              <a:lnSpc>
                <a:spcPct val="90000"/>
              </a:lnSpc>
              <a:spcBef>
                <a:spcPct val="0"/>
              </a:spcBef>
              <a:spcAft>
                <a:spcPct val="35000"/>
              </a:spcAft>
              <a:buNone/>
            </a:pPr>
            <a:r>
              <a:rPr lang="en-GB" sz="2000" b="1" kern="1200" dirty="0">
                <a:solidFill>
                  <a:schemeClr val="tx1">
                    <a:lumMod val="95000"/>
                    <a:lumOff val="5000"/>
                  </a:schemeClr>
                </a:solidFill>
              </a:rPr>
              <a:t>Plenary</a:t>
            </a:r>
            <a:endParaRPr lang="en-GB" sz="1400" b="1" kern="1200" dirty="0">
              <a:solidFill>
                <a:schemeClr val="tx1">
                  <a:lumMod val="95000"/>
                  <a:lumOff val="5000"/>
                </a:schemeClr>
              </a:solidFill>
            </a:endParaRPr>
          </a:p>
        </p:txBody>
      </p:sp>
      <p:sp>
        <p:nvSpPr>
          <p:cNvPr id="36" name="Freeform 35">
            <a:extLst>
              <a:ext uri="{FF2B5EF4-FFF2-40B4-BE49-F238E27FC236}">
                <a16:creationId xmlns:a16="http://schemas.microsoft.com/office/drawing/2014/main" id="{F8675067-9646-542F-44C2-F011D8D85CE5}"/>
              </a:ext>
            </a:extLst>
          </p:cNvPr>
          <p:cNvSpPr>
            <a:spLocks noChangeAspect="1"/>
          </p:cNvSpPr>
          <p:nvPr/>
        </p:nvSpPr>
        <p:spPr>
          <a:xfrm>
            <a:off x="663284" y="2078456"/>
            <a:ext cx="965616" cy="965616"/>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rgbClr val="FF85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lnSpc>
                <a:spcPct val="90000"/>
              </a:lnSpc>
              <a:spcBef>
                <a:spcPct val="0"/>
              </a:spcBef>
              <a:spcAft>
                <a:spcPct val="35000"/>
              </a:spcAft>
              <a:buNone/>
            </a:pPr>
            <a:r>
              <a:rPr lang="en-GB" sz="900" kern="1200" dirty="0">
                <a:solidFill>
                  <a:schemeClr val="tx1"/>
                </a:solidFill>
              </a:rPr>
              <a:t>National coordination</a:t>
            </a:r>
            <a:endParaRPr lang="en-GB" sz="1000" kern="1200" dirty="0">
              <a:solidFill>
                <a:schemeClr val="tx1"/>
              </a:solidFill>
            </a:endParaRPr>
          </a:p>
        </p:txBody>
      </p:sp>
      <p:sp>
        <p:nvSpPr>
          <p:cNvPr id="21" name="Freeform 20">
            <a:extLst>
              <a:ext uri="{FF2B5EF4-FFF2-40B4-BE49-F238E27FC236}">
                <a16:creationId xmlns:a16="http://schemas.microsoft.com/office/drawing/2014/main" id="{7EB1C514-90F4-9BAF-22F5-E3036FF21356}"/>
              </a:ext>
            </a:extLst>
          </p:cNvPr>
          <p:cNvSpPr/>
          <p:nvPr/>
        </p:nvSpPr>
        <p:spPr>
          <a:xfrm>
            <a:off x="3930811" y="3482120"/>
            <a:ext cx="1321730" cy="1232432"/>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8882" tIns="168882" rIns="168882" bIns="168882" numCol="1" spcCol="1270" anchor="ctr" anchorCtr="0">
            <a:noAutofit/>
          </a:bodyPr>
          <a:lstStyle/>
          <a:p>
            <a:pPr marL="0" lvl="0" indent="0" algn="ctr" defTabSz="622300">
              <a:lnSpc>
                <a:spcPct val="90000"/>
              </a:lnSpc>
              <a:spcBef>
                <a:spcPct val="0"/>
              </a:spcBef>
              <a:spcAft>
                <a:spcPct val="35000"/>
              </a:spcAft>
              <a:buNone/>
            </a:pPr>
            <a:r>
              <a:rPr lang="en-GB" sz="2000" b="1" kern="1200" dirty="0">
                <a:solidFill>
                  <a:schemeClr val="tx1">
                    <a:lumMod val="95000"/>
                    <a:lumOff val="5000"/>
                  </a:schemeClr>
                </a:solidFill>
              </a:rPr>
              <a:t>Plenary</a:t>
            </a:r>
            <a:endParaRPr lang="en-GB" sz="1400" b="1" kern="1200" dirty="0">
              <a:solidFill>
                <a:schemeClr val="tx1">
                  <a:lumMod val="95000"/>
                  <a:lumOff val="5000"/>
                </a:schemeClr>
              </a:solidFill>
            </a:endParaRPr>
          </a:p>
        </p:txBody>
      </p:sp>
      <p:grpSp>
        <p:nvGrpSpPr>
          <p:cNvPr id="42" name="Group 41">
            <a:extLst>
              <a:ext uri="{FF2B5EF4-FFF2-40B4-BE49-F238E27FC236}">
                <a16:creationId xmlns:a16="http://schemas.microsoft.com/office/drawing/2014/main" id="{704A695B-C830-50AF-4FE8-73D786561C6C}"/>
              </a:ext>
            </a:extLst>
          </p:cNvPr>
          <p:cNvGrpSpPr/>
          <p:nvPr/>
        </p:nvGrpSpPr>
        <p:grpSpPr>
          <a:xfrm>
            <a:off x="2555656" y="1883677"/>
            <a:ext cx="2482619" cy="1417966"/>
            <a:chOff x="2174658" y="1883677"/>
            <a:chExt cx="2482619" cy="1417966"/>
          </a:xfrm>
        </p:grpSpPr>
        <p:sp>
          <p:nvSpPr>
            <p:cNvPr id="11" name="Freeform 10">
              <a:extLst>
                <a:ext uri="{FF2B5EF4-FFF2-40B4-BE49-F238E27FC236}">
                  <a16:creationId xmlns:a16="http://schemas.microsoft.com/office/drawing/2014/main" id="{FE25D825-5F75-9DCD-B491-79A3C04D1F94}"/>
                </a:ext>
              </a:extLst>
            </p:cNvPr>
            <p:cNvSpPr/>
            <p:nvPr/>
          </p:nvSpPr>
          <p:spPr>
            <a:xfrm>
              <a:off x="2174658" y="1883677"/>
              <a:ext cx="1478137" cy="1417966"/>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lnSpc>
                  <a:spcPct val="90000"/>
                </a:lnSpc>
                <a:spcBef>
                  <a:spcPct val="0"/>
                </a:spcBef>
                <a:spcAft>
                  <a:spcPct val="35000"/>
                </a:spcAft>
                <a:buNone/>
              </a:pPr>
              <a:r>
                <a:rPr lang="en-GB" b="1" kern="1200" dirty="0">
                  <a:solidFill>
                    <a:schemeClr val="tx1"/>
                  </a:solidFill>
                </a:rPr>
                <a:t>Working</a:t>
              </a:r>
            </a:p>
            <a:p>
              <a:pPr marL="0" lvl="0" indent="0" algn="ctr" defTabSz="488950">
                <a:lnSpc>
                  <a:spcPct val="90000"/>
                </a:lnSpc>
                <a:spcBef>
                  <a:spcPct val="0"/>
                </a:spcBef>
                <a:spcAft>
                  <a:spcPct val="35000"/>
                </a:spcAft>
                <a:buNone/>
              </a:pPr>
              <a:r>
                <a:rPr lang="en-GB" b="1" kern="1200" dirty="0">
                  <a:solidFill>
                    <a:schemeClr val="tx1"/>
                  </a:solidFill>
                </a:rPr>
                <a:t>Group</a:t>
              </a:r>
            </a:p>
            <a:p>
              <a:pPr marL="0" lvl="0" indent="0" algn="ctr" defTabSz="488950">
                <a:lnSpc>
                  <a:spcPct val="90000"/>
                </a:lnSpc>
                <a:spcBef>
                  <a:spcPct val="0"/>
                </a:spcBef>
                <a:spcAft>
                  <a:spcPct val="35000"/>
                </a:spcAft>
                <a:buNone/>
              </a:pPr>
              <a:r>
                <a:rPr lang="en-GB" b="1" kern="1200" dirty="0">
                  <a:solidFill>
                    <a:schemeClr val="tx1"/>
                  </a:solidFill>
                </a:rPr>
                <a:t>(x2)</a:t>
              </a:r>
            </a:p>
          </p:txBody>
        </p:sp>
        <p:grpSp>
          <p:nvGrpSpPr>
            <p:cNvPr id="32" name="Group 31">
              <a:extLst>
                <a:ext uri="{FF2B5EF4-FFF2-40B4-BE49-F238E27FC236}">
                  <a16:creationId xmlns:a16="http://schemas.microsoft.com/office/drawing/2014/main" id="{6AECA6FC-2A2C-BDA5-CDA4-1E2C2ABCD965}"/>
                </a:ext>
              </a:extLst>
            </p:cNvPr>
            <p:cNvGrpSpPr/>
            <p:nvPr/>
          </p:nvGrpSpPr>
          <p:grpSpPr>
            <a:xfrm>
              <a:off x="3302315" y="1904256"/>
              <a:ext cx="1354962" cy="1397387"/>
              <a:chOff x="4130079" y="1954101"/>
              <a:chExt cx="1354962" cy="1397387"/>
            </a:xfrm>
          </p:grpSpPr>
          <p:sp>
            <p:nvSpPr>
              <p:cNvPr id="25" name="Freeform 24">
                <a:extLst>
                  <a:ext uri="{FF2B5EF4-FFF2-40B4-BE49-F238E27FC236}">
                    <a16:creationId xmlns:a16="http://schemas.microsoft.com/office/drawing/2014/main" id="{32F7B56E-DB07-2EEE-4D8F-5C6C72E2A1F2}"/>
                  </a:ext>
                </a:extLst>
              </p:cNvPr>
              <p:cNvSpPr/>
              <p:nvPr/>
            </p:nvSpPr>
            <p:spPr>
              <a:xfrm>
                <a:off x="4130080" y="1954101"/>
                <a:ext cx="867461" cy="799651"/>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buFont typeface="Arial"/>
                  <a:buNone/>
                </a:pPr>
                <a:r>
                  <a:rPr lang="en-GB" sz="1200" dirty="0">
                    <a:solidFill>
                      <a:schemeClr val="tx1"/>
                    </a:solidFill>
                  </a:rPr>
                  <a:t>Contact Group</a:t>
                </a:r>
              </a:p>
            </p:txBody>
          </p:sp>
          <p:sp>
            <p:nvSpPr>
              <p:cNvPr id="38" name="Freeform 37">
                <a:extLst>
                  <a:ext uri="{FF2B5EF4-FFF2-40B4-BE49-F238E27FC236}">
                    <a16:creationId xmlns:a16="http://schemas.microsoft.com/office/drawing/2014/main" id="{47CECD82-69DF-1E2B-644F-BC4D8EF993A0}"/>
                  </a:ext>
                </a:extLst>
              </p:cNvPr>
              <p:cNvSpPr>
                <a:spLocks noChangeAspect="1"/>
              </p:cNvSpPr>
              <p:nvPr/>
            </p:nvSpPr>
            <p:spPr>
              <a:xfrm>
                <a:off x="4765041" y="2301986"/>
                <a:ext cx="720000" cy="720000"/>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lnSpc>
                    <a:spcPct val="90000"/>
                  </a:lnSpc>
                  <a:spcBef>
                    <a:spcPct val="0"/>
                  </a:spcBef>
                  <a:spcAft>
                    <a:spcPct val="35000"/>
                  </a:spcAft>
                  <a:buNone/>
                </a:pPr>
                <a:r>
                  <a:rPr lang="en-GB" sz="900" kern="1200" dirty="0">
                    <a:solidFill>
                      <a:schemeClr val="tx1"/>
                    </a:solidFill>
                  </a:rPr>
                  <a:t>budget</a:t>
                </a:r>
                <a:endParaRPr lang="en-GB" sz="1000" kern="1200" dirty="0">
                  <a:solidFill>
                    <a:schemeClr val="tx1"/>
                  </a:solidFill>
                </a:endParaRPr>
              </a:p>
            </p:txBody>
          </p:sp>
          <p:sp>
            <p:nvSpPr>
              <p:cNvPr id="24" name="Freeform 23">
                <a:extLst>
                  <a:ext uri="{FF2B5EF4-FFF2-40B4-BE49-F238E27FC236}">
                    <a16:creationId xmlns:a16="http://schemas.microsoft.com/office/drawing/2014/main" id="{BE4A00B2-3578-D7E9-51E8-302BDD2C85D9}"/>
                  </a:ext>
                </a:extLst>
              </p:cNvPr>
              <p:cNvSpPr/>
              <p:nvPr/>
            </p:nvSpPr>
            <p:spPr>
              <a:xfrm>
                <a:off x="4130079" y="2551837"/>
                <a:ext cx="867461" cy="799651"/>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buFont typeface="Arial"/>
                  <a:buNone/>
                </a:pPr>
                <a:r>
                  <a:rPr lang="en-GB" sz="1200" dirty="0">
                    <a:solidFill>
                      <a:schemeClr val="tx1"/>
                    </a:solidFill>
                  </a:rPr>
                  <a:t>FoC</a:t>
                </a:r>
              </a:p>
            </p:txBody>
          </p:sp>
        </p:grpSp>
      </p:grpSp>
      <p:grpSp>
        <p:nvGrpSpPr>
          <p:cNvPr id="40" name="Group 39">
            <a:extLst>
              <a:ext uri="{FF2B5EF4-FFF2-40B4-BE49-F238E27FC236}">
                <a16:creationId xmlns:a16="http://schemas.microsoft.com/office/drawing/2014/main" id="{DDA8FD87-5AA6-9C1A-A173-3D937F621B0D}"/>
              </a:ext>
            </a:extLst>
          </p:cNvPr>
          <p:cNvGrpSpPr/>
          <p:nvPr/>
        </p:nvGrpSpPr>
        <p:grpSpPr>
          <a:xfrm>
            <a:off x="6454326" y="4299861"/>
            <a:ext cx="2455675" cy="658406"/>
            <a:chOff x="890939" y="4369120"/>
            <a:chExt cx="2455675" cy="658406"/>
          </a:xfrm>
        </p:grpSpPr>
        <p:sp>
          <p:nvSpPr>
            <p:cNvPr id="22" name="Rectangle 21">
              <a:extLst>
                <a:ext uri="{FF2B5EF4-FFF2-40B4-BE49-F238E27FC236}">
                  <a16:creationId xmlns:a16="http://schemas.microsoft.com/office/drawing/2014/main" id="{AEA1595C-D7C2-0778-5524-8D140EA4B397}"/>
                </a:ext>
              </a:extLst>
            </p:cNvPr>
            <p:cNvSpPr/>
            <p:nvPr/>
          </p:nvSpPr>
          <p:spPr>
            <a:xfrm>
              <a:off x="890939" y="4369120"/>
              <a:ext cx="2455675" cy="32920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BE" sz="1200" dirty="0">
                  <a:solidFill>
                    <a:schemeClr val="tx1"/>
                  </a:solidFill>
                </a:rPr>
                <a:t>Full translation (6 UN languages)</a:t>
              </a:r>
            </a:p>
          </p:txBody>
        </p:sp>
        <p:sp>
          <p:nvSpPr>
            <p:cNvPr id="26" name="Rectangle 25">
              <a:extLst>
                <a:ext uri="{FF2B5EF4-FFF2-40B4-BE49-F238E27FC236}">
                  <a16:creationId xmlns:a16="http://schemas.microsoft.com/office/drawing/2014/main" id="{E6364318-51CC-51DD-E3AF-896D819151D6}"/>
                </a:ext>
              </a:extLst>
            </p:cNvPr>
            <p:cNvSpPr/>
            <p:nvPr/>
          </p:nvSpPr>
          <p:spPr>
            <a:xfrm>
              <a:off x="890939" y="4698323"/>
              <a:ext cx="2455675" cy="329203"/>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BE" sz="1200" dirty="0">
                  <a:solidFill>
                    <a:schemeClr val="tx1"/>
                  </a:solidFill>
                </a:rPr>
                <a:t>English only</a:t>
              </a:r>
            </a:p>
          </p:txBody>
        </p:sp>
      </p:grpSp>
      <p:sp>
        <p:nvSpPr>
          <p:cNvPr id="41" name="Freeform 40">
            <a:extLst>
              <a:ext uri="{FF2B5EF4-FFF2-40B4-BE49-F238E27FC236}">
                <a16:creationId xmlns:a16="http://schemas.microsoft.com/office/drawing/2014/main" id="{8BD1B8E5-12AB-6BEA-4EEA-8355A7D67954}"/>
              </a:ext>
            </a:extLst>
          </p:cNvPr>
          <p:cNvSpPr>
            <a:spLocks noChangeAspect="1"/>
          </p:cNvSpPr>
          <p:nvPr/>
        </p:nvSpPr>
        <p:spPr>
          <a:xfrm>
            <a:off x="1618260" y="2078456"/>
            <a:ext cx="965616" cy="965616"/>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lnSpc>
                <a:spcPct val="90000"/>
              </a:lnSpc>
              <a:spcBef>
                <a:spcPct val="0"/>
              </a:spcBef>
              <a:spcAft>
                <a:spcPct val="35000"/>
              </a:spcAft>
              <a:buNone/>
            </a:pPr>
            <a:r>
              <a:rPr lang="en-GB" sz="900" kern="1200" dirty="0">
                <a:solidFill>
                  <a:schemeClr val="tx1"/>
                </a:solidFill>
              </a:rPr>
              <a:t>regional coordination /</a:t>
            </a:r>
          </a:p>
          <a:p>
            <a:pPr marL="0" lvl="0" indent="0" algn="ctr" defTabSz="488950">
              <a:lnSpc>
                <a:spcPct val="90000"/>
              </a:lnSpc>
              <a:spcBef>
                <a:spcPct val="0"/>
              </a:spcBef>
              <a:spcAft>
                <a:spcPct val="35000"/>
              </a:spcAft>
              <a:buNone/>
            </a:pPr>
            <a:r>
              <a:rPr lang="en-GB" sz="900" kern="1200" dirty="0">
                <a:solidFill>
                  <a:schemeClr val="tx1"/>
                </a:solidFill>
              </a:rPr>
              <a:t>consultation</a:t>
            </a:r>
            <a:endParaRPr lang="en-GB" sz="1000" kern="1200" dirty="0">
              <a:solidFill>
                <a:schemeClr val="tx1"/>
              </a:solidFill>
            </a:endParaRPr>
          </a:p>
        </p:txBody>
      </p:sp>
      <p:grpSp>
        <p:nvGrpSpPr>
          <p:cNvPr id="43" name="Group 42">
            <a:extLst>
              <a:ext uri="{FF2B5EF4-FFF2-40B4-BE49-F238E27FC236}">
                <a16:creationId xmlns:a16="http://schemas.microsoft.com/office/drawing/2014/main" id="{73F590D9-44AB-D973-AE1C-389907FDB5CE}"/>
              </a:ext>
            </a:extLst>
          </p:cNvPr>
          <p:cNvGrpSpPr/>
          <p:nvPr/>
        </p:nvGrpSpPr>
        <p:grpSpPr>
          <a:xfrm>
            <a:off x="5031008" y="1881169"/>
            <a:ext cx="2482619" cy="1417966"/>
            <a:chOff x="2174658" y="1883677"/>
            <a:chExt cx="2482619" cy="1417966"/>
          </a:xfrm>
        </p:grpSpPr>
        <p:sp>
          <p:nvSpPr>
            <p:cNvPr id="44" name="Freeform 43">
              <a:extLst>
                <a:ext uri="{FF2B5EF4-FFF2-40B4-BE49-F238E27FC236}">
                  <a16:creationId xmlns:a16="http://schemas.microsoft.com/office/drawing/2014/main" id="{551C71D2-71C6-9A63-A207-0190F458ECFB}"/>
                </a:ext>
              </a:extLst>
            </p:cNvPr>
            <p:cNvSpPr/>
            <p:nvPr/>
          </p:nvSpPr>
          <p:spPr>
            <a:xfrm>
              <a:off x="2174658" y="1883677"/>
              <a:ext cx="1478137" cy="1417966"/>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lnSpc>
                  <a:spcPct val="90000"/>
                </a:lnSpc>
                <a:spcBef>
                  <a:spcPct val="0"/>
                </a:spcBef>
                <a:spcAft>
                  <a:spcPct val="35000"/>
                </a:spcAft>
                <a:buNone/>
              </a:pPr>
              <a:r>
                <a:rPr lang="en-GB" b="1" kern="1200" dirty="0">
                  <a:solidFill>
                    <a:schemeClr val="tx1"/>
                  </a:solidFill>
                </a:rPr>
                <a:t>Working</a:t>
              </a:r>
            </a:p>
            <a:p>
              <a:pPr marL="0" lvl="0" indent="0" algn="ctr" defTabSz="488950">
                <a:lnSpc>
                  <a:spcPct val="90000"/>
                </a:lnSpc>
                <a:spcBef>
                  <a:spcPct val="0"/>
                </a:spcBef>
                <a:spcAft>
                  <a:spcPct val="35000"/>
                </a:spcAft>
                <a:buNone/>
              </a:pPr>
              <a:r>
                <a:rPr lang="en-GB" b="1" kern="1200" dirty="0">
                  <a:solidFill>
                    <a:schemeClr val="tx1"/>
                  </a:solidFill>
                </a:rPr>
                <a:t>Group</a:t>
              </a:r>
            </a:p>
            <a:p>
              <a:pPr marL="0" lvl="0" indent="0" algn="ctr" defTabSz="488950">
                <a:lnSpc>
                  <a:spcPct val="90000"/>
                </a:lnSpc>
                <a:spcBef>
                  <a:spcPct val="0"/>
                </a:spcBef>
                <a:spcAft>
                  <a:spcPct val="35000"/>
                </a:spcAft>
                <a:buNone/>
              </a:pPr>
              <a:r>
                <a:rPr lang="en-GB" b="1" kern="1200" dirty="0">
                  <a:solidFill>
                    <a:schemeClr val="tx1"/>
                  </a:solidFill>
                </a:rPr>
                <a:t>(x2)</a:t>
              </a:r>
            </a:p>
          </p:txBody>
        </p:sp>
        <p:grpSp>
          <p:nvGrpSpPr>
            <p:cNvPr id="45" name="Group 44">
              <a:extLst>
                <a:ext uri="{FF2B5EF4-FFF2-40B4-BE49-F238E27FC236}">
                  <a16:creationId xmlns:a16="http://schemas.microsoft.com/office/drawing/2014/main" id="{E567A5ED-2CE8-A85C-114A-0510DE7DC704}"/>
                </a:ext>
              </a:extLst>
            </p:cNvPr>
            <p:cNvGrpSpPr/>
            <p:nvPr/>
          </p:nvGrpSpPr>
          <p:grpSpPr>
            <a:xfrm>
              <a:off x="3302315" y="1904256"/>
              <a:ext cx="1354962" cy="1397387"/>
              <a:chOff x="4130079" y="1954101"/>
              <a:chExt cx="1354962" cy="1397387"/>
            </a:xfrm>
          </p:grpSpPr>
          <p:sp>
            <p:nvSpPr>
              <p:cNvPr id="46" name="Freeform 45">
                <a:extLst>
                  <a:ext uri="{FF2B5EF4-FFF2-40B4-BE49-F238E27FC236}">
                    <a16:creationId xmlns:a16="http://schemas.microsoft.com/office/drawing/2014/main" id="{DCD17AB3-30BC-E045-1435-79B44737800B}"/>
                  </a:ext>
                </a:extLst>
              </p:cNvPr>
              <p:cNvSpPr/>
              <p:nvPr/>
            </p:nvSpPr>
            <p:spPr>
              <a:xfrm>
                <a:off x="4130080" y="1954101"/>
                <a:ext cx="867461" cy="799651"/>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buFont typeface="Arial"/>
                  <a:buNone/>
                </a:pPr>
                <a:r>
                  <a:rPr lang="en-GB" sz="1200" dirty="0">
                    <a:solidFill>
                      <a:schemeClr val="tx1"/>
                    </a:solidFill>
                  </a:rPr>
                  <a:t>Contact Group</a:t>
                </a:r>
              </a:p>
            </p:txBody>
          </p:sp>
          <p:sp>
            <p:nvSpPr>
              <p:cNvPr id="48" name="Freeform 47">
                <a:extLst>
                  <a:ext uri="{FF2B5EF4-FFF2-40B4-BE49-F238E27FC236}">
                    <a16:creationId xmlns:a16="http://schemas.microsoft.com/office/drawing/2014/main" id="{F733634E-D792-5B5F-4241-92604236A76A}"/>
                  </a:ext>
                </a:extLst>
              </p:cNvPr>
              <p:cNvSpPr>
                <a:spLocks noChangeAspect="1"/>
              </p:cNvSpPr>
              <p:nvPr/>
            </p:nvSpPr>
            <p:spPr>
              <a:xfrm>
                <a:off x="4765041" y="2301986"/>
                <a:ext cx="720000" cy="720000"/>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lnSpc>
                    <a:spcPct val="90000"/>
                  </a:lnSpc>
                  <a:spcBef>
                    <a:spcPct val="0"/>
                  </a:spcBef>
                  <a:spcAft>
                    <a:spcPct val="35000"/>
                  </a:spcAft>
                  <a:buNone/>
                </a:pPr>
                <a:r>
                  <a:rPr lang="en-GB" sz="900" kern="1200" dirty="0">
                    <a:solidFill>
                      <a:schemeClr val="tx1"/>
                    </a:solidFill>
                  </a:rPr>
                  <a:t>budget</a:t>
                </a:r>
                <a:endParaRPr lang="en-GB" sz="1000" kern="1200" dirty="0">
                  <a:solidFill>
                    <a:schemeClr val="tx1"/>
                  </a:solidFill>
                </a:endParaRPr>
              </a:p>
            </p:txBody>
          </p:sp>
          <p:sp>
            <p:nvSpPr>
              <p:cNvPr id="49" name="Freeform 48">
                <a:extLst>
                  <a:ext uri="{FF2B5EF4-FFF2-40B4-BE49-F238E27FC236}">
                    <a16:creationId xmlns:a16="http://schemas.microsoft.com/office/drawing/2014/main" id="{BC7E4428-B5EA-7ED7-4A29-7CBC509D3603}"/>
                  </a:ext>
                </a:extLst>
              </p:cNvPr>
              <p:cNvSpPr/>
              <p:nvPr/>
            </p:nvSpPr>
            <p:spPr>
              <a:xfrm>
                <a:off x="4130079" y="2551837"/>
                <a:ext cx="867461" cy="799651"/>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buFont typeface="Arial"/>
                  <a:buNone/>
                </a:pPr>
                <a:r>
                  <a:rPr lang="en-GB" sz="1200" dirty="0">
                    <a:solidFill>
                      <a:schemeClr val="tx1"/>
                    </a:solidFill>
                  </a:rPr>
                  <a:t>FoC</a:t>
                </a:r>
              </a:p>
            </p:txBody>
          </p:sp>
        </p:grpSp>
      </p:grpSp>
      <p:grpSp>
        <p:nvGrpSpPr>
          <p:cNvPr id="52" name="Group 51">
            <a:extLst>
              <a:ext uri="{FF2B5EF4-FFF2-40B4-BE49-F238E27FC236}">
                <a16:creationId xmlns:a16="http://schemas.microsoft.com/office/drawing/2014/main" id="{26334386-AC92-6B60-F1A4-198D89C5C846}"/>
              </a:ext>
            </a:extLst>
          </p:cNvPr>
          <p:cNvGrpSpPr/>
          <p:nvPr/>
        </p:nvGrpSpPr>
        <p:grpSpPr>
          <a:xfrm>
            <a:off x="3218007" y="3121964"/>
            <a:ext cx="704852" cy="354342"/>
            <a:chOff x="804800" y="625650"/>
            <a:chExt cx="704852" cy="354342"/>
          </a:xfrm>
        </p:grpSpPr>
        <p:sp>
          <p:nvSpPr>
            <p:cNvPr id="50" name="Freeform 49">
              <a:extLst>
                <a:ext uri="{FF2B5EF4-FFF2-40B4-BE49-F238E27FC236}">
                  <a16:creationId xmlns:a16="http://schemas.microsoft.com/office/drawing/2014/main" id="{294BC80B-BE06-7F90-7413-A9180DBF7F38}"/>
                </a:ext>
              </a:extLst>
            </p:cNvPr>
            <p:cNvSpPr>
              <a:spLocks noChangeAspect="1"/>
            </p:cNvSpPr>
            <p:nvPr/>
          </p:nvSpPr>
          <p:spPr>
            <a:xfrm>
              <a:off x="804800" y="625650"/>
              <a:ext cx="353027" cy="353027"/>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rgbClr val="FF85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lnSpc>
                  <a:spcPct val="90000"/>
                </a:lnSpc>
                <a:spcBef>
                  <a:spcPct val="0"/>
                </a:spcBef>
                <a:spcAft>
                  <a:spcPct val="35000"/>
                </a:spcAft>
                <a:buNone/>
              </a:pPr>
              <a:endParaRPr lang="en-GB" sz="1000" kern="1200" dirty="0">
                <a:solidFill>
                  <a:schemeClr val="tx1"/>
                </a:solidFill>
              </a:endParaRPr>
            </a:p>
          </p:txBody>
        </p:sp>
        <p:sp>
          <p:nvSpPr>
            <p:cNvPr id="51" name="Freeform 50">
              <a:extLst>
                <a:ext uri="{FF2B5EF4-FFF2-40B4-BE49-F238E27FC236}">
                  <a16:creationId xmlns:a16="http://schemas.microsoft.com/office/drawing/2014/main" id="{58842C22-488D-8152-5929-531B8613FE72}"/>
                </a:ext>
              </a:extLst>
            </p:cNvPr>
            <p:cNvSpPr>
              <a:spLocks noChangeAspect="1"/>
            </p:cNvSpPr>
            <p:nvPr/>
          </p:nvSpPr>
          <p:spPr>
            <a:xfrm>
              <a:off x="1156625" y="626965"/>
              <a:ext cx="353027" cy="353027"/>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lnSpc>
                  <a:spcPct val="90000"/>
                </a:lnSpc>
                <a:spcBef>
                  <a:spcPct val="0"/>
                </a:spcBef>
                <a:spcAft>
                  <a:spcPct val="35000"/>
                </a:spcAft>
                <a:buNone/>
              </a:pPr>
              <a:endParaRPr lang="en-GB" sz="1000" kern="1200" dirty="0">
                <a:solidFill>
                  <a:schemeClr val="tx1"/>
                </a:solidFill>
              </a:endParaRPr>
            </a:p>
          </p:txBody>
        </p:sp>
      </p:grpSp>
      <p:grpSp>
        <p:nvGrpSpPr>
          <p:cNvPr id="53" name="Group 52">
            <a:extLst>
              <a:ext uri="{FF2B5EF4-FFF2-40B4-BE49-F238E27FC236}">
                <a16:creationId xmlns:a16="http://schemas.microsoft.com/office/drawing/2014/main" id="{EA3A5D9D-B31F-E2BF-5295-8C98830BD39E}"/>
              </a:ext>
            </a:extLst>
          </p:cNvPr>
          <p:cNvGrpSpPr/>
          <p:nvPr/>
        </p:nvGrpSpPr>
        <p:grpSpPr>
          <a:xfrm>
            <a:off x="5775363" y="3087663"/>
            <a:ext cx="704852" cy="354342"/>
            <a:chOff x="804800" y="625650"/>
            <a:chExt cx="704852" cy="354342"/>
          </a:xfrm>
        </p:grpSpPr>
        <p:sp>
          <p:nvSpPr>
            <p:cNvPr id="54" name="Freeform 53">
              <a:extLst>
                <a:ext uri="{FF2B5EF4-FFF2-40B4-BE49-F238E27FC236}">
                  <a16:creationId xmlns:a16="http://schemas.microsoft.com/office/drawing/2014/main" id="{7FE65050-CEFC-0FBC-9238-C2BA5515671B}"/>
                </a:ext>
              </a:extLst>
            </p:cNvPr>
            <p:cNvSpPr>
              <a:spLocks noChangeAspect="1"/>
            </p:cNvSpPr>
            <p:nvPr/>
          </p:nvSpPr>
          <p:spPr>
            <a:xfrm>
              <a:off x="804800" y="625650"/>
              <a:ext cx="353027" cy="353027"/>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rgbClr val="FF85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lnSpc>
                  <a:spcPct val="90000"/>
                </a:lnSpc>
                <a:spcBef>
                  <a:spcPct val="0"/>
                </a:spcBef>
                <a:spcAft>
                  <a:spcPct val="35000"/>
                </a:spcAft>
                <a:buNone/>
              </a:pPr>
              <a:endParaRPr lang="en-GB" sz="1000" kern="1200" dirty="0">
                <a:solidFill>
                  <a:schemeClr val="tx1"/>
                </a:solidFill>
              </a:endParaRPr>
            </a:p>
          </p:txBody>
        </p:sp>
        <p:sp>
          <p:nvSpPr>
            <p:cNvPr id="55" name="Freeform 54">
              <a:extLst>
                <a:ext uri="{FF2B5EF4-FFF2-40B4-BE49-F238E27FC236}">
                  <a16:creationId xmlns:a16="http://schemas.microsoft.com/office/drawing/2014/main" id="{47E9B945-7C39-BEA2-3771-52334938E8C7}"/>
                </a:ext>
              </a:extLst>
            </p:cNvPr>
            <p:cNvSpPr>
              <a:spLocks noChangeAspect="1"/>
            </p:cNvSpPr>
            <p:nvPr/>
          </p:nvSpPr>
          <p:spPr>
            <a:xfrm>
              <a:off x="1156625" y="626965"/>
              <a:ext cx="353027" cy="353027"/>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lnSpc>
                  <a:spcPct val="90000"/>
                </a:lnSpc>
                <a:spcBef>
                  <a:spcPct val="0"/>
                </a:spcBef>
                <a:spcAft>
                  <a:spcPct val="35000"/>
                </a:spcAft>
                <a:buNone/>
              </a:pPr>
              <a:endParaRPr lang="en-GB" sz="1000" kern="1200" dirty="0">
                <a:solidFill>
                  <a:schemeClr val="tx1"/>
                </a:solidFill>
              </a:endParaRPr>
            </a:p>
          </p:txBody>
        </p:sp>
      </p:grpSp>
      <p:grpSp>
        <p:nvGrpSpPr>
          <p:cNvPr id="78" name="Group 77">
            <a:extLst>
              <a:ext uri="{FF2B5EF4-FFF2-40B4-BE49-F238E27FC236}">
                <a16:creationId xmlns:a16="http://schemas.microsoft.com/office/drawing/2014/main" id="{2857DA64-A5C6-5D01-B268-2019C5D10DEA}"/>
              </a:ext>
            </a:extLst>
          </p:cNvPr>
          <p:cNvGrpSpPr/>
          <p:nvPr/>
        </p:nvGrpSpPr>
        <p:grpSpPr>
          <a:xfrm>
            <a:off x="7558217" y="1943215"/>
            <a:ext cx="1354962" cy="1397387"/>
            <a:chOff x="4130079" y="1954101"/>
            <a:chExt cx="1354962" cy="1397387"/>
          </a:xfrm>
        </p:grpSpPr>
        <p:sp>
          <p:nvSpPr>
            <p:cNvPr id="79" name="Freeform 78">
              <a:extLst>
                <a:ext uri="{FF2B5EF4-FFF2-40B4-BE49-F238E27FC236}">
                  <a16:creationId xmlns:a16="http://schemas.microsoft.com/office/drawing/2014/main" id="{0E105A18-4479-6A5E-5900-DC852D4E5EB4}"/>
                </a:ext>
              </a:extLst>
            </p:cNvPr>
            <p:cNvSpPr/>
            <p:nvPr/>
          </p:nvSpPr>
          <p:spPr>
            <a:xfrm>
              <a:off x="4130080" y="1954101"/>
              <a:ext cx="867461" cy="799651"/>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buFont typeface="Arial"/>
                <a:buNone/>
              </a:pPr>
              <a:r>
                <a:rPr lang="en-GB" sz="1200" dirty="0">
                  <a:solidFill>
                    <a:schemeClr val="tx1"/>
                  </a:solidFill>
                </a:rPr>
                <a:t>Contact Group</a:t>
              </a:r>
            </a:p>
          </p:txBody>
        </p:sp>
        <p:sp>
          <p:nvSpPr>
            <p:cNvPr id="80" name="Freeform 79">
              <a:extLst>
                <a:ext uri="{FF2B5EF4-FFF2-40B4-BE49-F238E27FC236}">
                  <a16:creationId xmlns:a16="http://schemas.microsoft.com/office/drawing/2014/main" id="{376978A5-C1D7-079B-25F3-48AAA97B1057}"/>
                </a:ext>
              </a:extLst>
            </p:cNvPr>
            <p:cNvSpPr>
              <a:spLocks noChangeAspect="1"/>
            </p:cNvSpPr>
            <p:nvPr/>
          </p:nvSpPr>
          <p:spPr>
            <a:xfrm>
              <a:off x="4765041" y="2301986"/>
              <a:ext cx="720000" cy="720000"/>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lnSpc>
                  <a:spcPct val="90000"/>
                </a:lnSpc>
                <a:spcBef>
                  <a:spcPct val="0"/>
                </a:spcBef>
                <a:spcAft>
                  <a:spcPct val="35000"/>
                </a:spcAft>
                <a:buNone/>
              </a:pPr>
              <a:r>
                <a:rPr lang="en-GB" sz="900" kern="1200" dirty="0">
                  <a:solidFill>
                    <a:schemeClr val="tx1"/>
                  </a:solidFill>
                </a:rPr>
                <a:t>budget</a:t>
              </a:r>
              <a:endParaRPr lang="en-GB" sz="1000" kern="1200" dirty="0">
                <a:solidFill>
                  <a:schemeClr val="tx1"/>
                </a:solidFill>
              </a:endParaRPr>
            </a:p>
          </p:txBody>
        </p:sp>
        <p:sp>
          <p:nvSpPr>
            <p:cNvPr id="81" name="Freeform 80">
              <a:extLst>
                <a:ext uri="{FF2B5EF4-FFF2-40B4-BE49-F238E27FC236}">
                  <a16:creationId xmlns:a16="http://schemas.microsoft.com/office/drawing/2014/main" id="{FBC70B2B-5338-4E82-CD29-EA991867801A}"/>
                </a:ext>
              </a:extLst>
            </p:cNvPr>
            <p:cNvSpPr/>
            <p:nvPr/>
          </p:nvSpPr>
          <p:spPr>
            <a:xfrm>
              <a:off x="4130079" y="2551837"/>
              <a:ext cx="867461" cy="799651"/>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buFont typeface="Arial"/>
                <a:buNone/>
              </a:pPr>
              <a:r>
                <a:rPr lang="en-GB" sz="1200" dirty="0">
                  <a:solidFill>
                    <a:schemeClr val="tx1"/>
                  </a:solidFill>
                </a:rPr>
                <a:t>FoC</a:t>
              </a:r>
            </a:p>
          </p:txBody>
        </p:sp>
      </p:grpSp>
      <p:grpSp>
        <p:nvGrpSpPr>
          <p:cNvPr id="82" name="Group 81">
            <a:extLst>
              <a:ext uri="{FF2B5EF4-FFF2-40B4-BE49-F238E27FC236}">
                <a16:creationId xmlns:a16="http://schemas.microsoft.com/office/drawing/2014/main" id="{63A0AEC8-1FCF-04A7-BE63-E0E252F95A7D}"/>
              </a:ext>
            </a:extLst>
          </p:cNvPr>
          <p:cNvGrpSpPr/>
          <p:nvPr/>
        </p:nvGrpSpPr>
        <p:grpSpPr>
          <a:xfrm>
            <a:off x="7985554" y="3094796"/>
            <a:ext cx="704852" cy="354342"/>
            <a:chOff x="804800" y="625650"/>
            <a:chExt cx="704852" cy="354342"/>
          </a:xfrm>
        </p:grpSpPr>
        <p:sp>
          <p:nvSpPr>
            <p:cNvPr id="83" name="Freeform 82">
              <a:extLst>
                <a:ext uri="{FF2B5EF4-FFF2-40B4-BE49-F238E27FC236}">
                  <a16:creationId xmlns:a16="http://schemas.microsoft.com/office/drawing/2014/main" id="{43C29DC4-7AA0-C3C5-FEA2-33F6F684014D}"/>
                </a:ext>
              </a:extLst>
            </p:cNvPr>
            <p:cNvSpPr>
              <a:spLocks noChangeAspect="1"/>
            </p:cNvSpPr>
            <p:nvPr/>
          </p:nvSpPr>
          <p:spPr>
            <a:xfrm>
              <a:off x="804800" y="625650"/>
              <a:ext cx="353027" cy="353027"/>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rgbClr val="FF85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lnSpc>
                  <a:spcPct val="90000"/>
                </a:lnSpc>
                <a:spcBef>
                  <a:spcPct val="0"/>
                </a:spcBef>
                <a:spcAft>
                  <a:spcPct val="35000"/>
                </a:spcAft>
                <a:buNone/>
              </a:pPr>
              <a:endParaRPr lang="en-GB" sz="1000" kern="1200" dirty="0">
                <a:solidFill>
                  <a:schemeClr val="tx1"/>
                </a:solidFill>
              </a:endParaRPr>
            </a:p>
          </p:txBody>
        </p:sp>
        <p:sp>
          <p:nvSpPr>
            <p:cNvPr id="84" name="Freeform 83">
              <a:extLst>
                <a:ext uri="{FF2B5EF4-FFF2-40B4-BE49-F238E27FC236}">
                  <a16:creationId xmlns:a16="http://schemas.microsoft.com/office/drawing/2014/main" id="{16F4D1C4-3F0D-8456-C340-A7D4B6CCE2FF}"/>
                </a:ext>
              </a:extLst>
            </p:cNvPr>
            <p:cNvSpPr>
              <a:spLocks noChangeAspect="1"/>
            </p:cNvSpPr>
            <p:nvPr/>
          </p:nvSpPr>
          <p:spPr>
            <a:xfrm>
              <a:off x="1156625" y="626965"/>
              <a:ext cx="353027" cy="353027"/>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lnSpc>
                  <a:spcPct val="90000"/>
                </a:lnSpc>
                <a:spcBef>
                  <a:spcPct val="0"/>
                </a:spcBef>
                <a:spcAft>
                  <a:spcPct val="35000"/>
                </a:spcAft>
                <a:buNone/>
              </a:pPr>
              <a:endParaRPr lang="en-GB" sz="1000" kern="1200" dirty="0">
                <a:solidFill>
                  <a:schemeClr val="tx1"/>
                </a:solidFill>
              </a:endParaRPr>
            </a:p>
          </p:txBody>
        </p:sp>
      </p:grpSp>
      <p:sp>
        <p:nvSpPr>
          <p:cNvPr id="86" name="Freeform 85">
            <a:extLst>
              <a:ext uri="{FF2B5EF4-FFF2-40B4-BE49-F238E27FC236}">
                <a16:creationId xmlns:a16="http://schemas.microsoft.com/office/drawing/2014/main" id="{4DAE7CBD-D5E5-B4CE-03D5-1ADB96D1688D}"/>
              </a:ext>
            </a:extLst>
          </p:cNvPr>
          <p:cNvSpPr>
            <a:spLocks noChangeAspect="1"/>
          </p:cNvSpPr>
          <p:nvPr/>
        </p:nvSpPr>
        <p:spPr>
          <a:xfrm>
            <a:off x="6652393" y="3342419"/>
            <a:ext cx="998167" cy="116885"/>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chemeClr val="accent6">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lnSpc>
                <a:spcPct val="90000"/>
              </a:lnSpc>
              <a:spcBef>
                <a:spcPct val="0"/>
              </a:spcBef>
              <a:spcAft>
                <a:spcPct val="35000"/>
              </a:spcAft>
              <a:buNone/>
            </a:pPr>
            <a:r>
              <a:rPr lang="en-GB" sz="1000" kern="1200" dirty="0">
                <a:solidFill>
                  <a:schemeClr val="tx1"/>
                </a:solidFill>
              </a:rPr>
              <a:t>Side events</a:t>
            </a:r>
          </a:p>
        </p:txBody>
      </p:sp>
      <p:sp>
        <p:nvSpPr>
          <p:cNvPr id="87" name="Freeform 86">
            <a:extLst>
              <a:ext uri="{FF2B5EF4-FFF2-40B4-BE49-F238E27FC236}">
                <a16:creationId xmlns:a16="http://schemas.microsoft.com/office/drawing/2014/main" id="{56D9D027-4202-A02D-8AA3-6918FECB7691}"/>
              </a:ext>
            </a:extLst>
          </p:cNvPr>
          <p:cNvSpPr>
            <a:spLocks noChangeAspect="1"/>
          </p:cNvSpPr>
          <p:nvPr/>
        </p:nvSpPr>
        <p:spPr>
          <a:xfrm>
            <a:off x="4186608" y="3330938"/>
            <a:ext cx="998167" cy="116885"/>
          </a:xfrm>
          <a:custGeom>
            <a:avLst/>
            <a:gdLst>
              <a:gd name="connsiteX0" fmla="*/ 0 w 1031791"/>
              <a:gd name="connsiteY0" fmla="*/ 515896 h 1031791"/>
              <a:gd name="connsiteX1" fmla="*/ 515896 w 1031791"/>
              <a:gd name="connsiteY1" fmla="*/ 0 h 1031791"/>
              <a:gd name="connsiteX2" fmla="*/ 1031792 w 1031791"/>
              <a:gd name="connsiteY2" fmla="*/ 515896 h 1031791"/>
              <a:gd name="connsiteX3" fmla="*/ 515896 w 1031791"/>
              <a:gd name="connsiteY3" fmla="*/ 1031792 h 1031791"/>
              <a:gd name="connsiteX4" fmla="*/ 0 w 1031791"/>
              <a:gd name="connsiteY4" fmla="*/ 515896 h 1031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91" h="1031791">
                <a:moveTo>
                  <a:pt x="0" y="515896"/>
                </a:moveTo>
                <a:cubicBezTo>
                  <a:pt x="0" y="230975"/>
                  <a:pt x="230975" y="0"/>
                  <a:pt x="515896" y="0"/>
                </a:cubicBezTo>
                <a:cubicBezTo>
                  <a:pt x="800817" y="0"/>
                  <a:pt x="1031792" y="230975"/>
                  <a:pt x="1031792" y="515896"/>
                </a:cubicBezTo>
                <a:cubicBezTo>
                  <a:pt x="1031792" y="800817"/>
                  <a:pt x="800817" y="1031792"/>
                  <a:pt x="515896" y="1031792"/>
                </a:cubicBezTo>
                <a:cubicBezTo>
                  <a:pt x="230975" y="1031792"/>
                  <a:pt x="0" y="800817"/>
                  <a:pt x="0" y="515896"/>
                </a:cubicBezTo>
                <a:close/>
              </a:path>
            </a:pathLst>
          </a:custGeom>
          <a:solidFill>
            <a:schemeClr val="accent6">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072" tIns="165072" rIns="165072" bIns="165072" numCol="1" spcCol="1270" anchor="ctr" anchorCtr="0">
            <a:noAutofit/>
          </a:bodyPr>
          <a:lstStyle/>
          <a:p>
            <a:pPr marL="0" lvl="0" indent="0" algn="ctr" defTabSz="488950">
              <a:lnSpc>
                <a:spcPct val="90000"/>
              </a:lnSpc>
              <a:spcBef>
                <a:spcPct val="0"/>
              </a:spcBef>
              <a:spcAft>
                <a:spcPct val="35000"/>
              </a:spcAft>
              <a:buNone/>
            </a:pPr>
            <a:r>
              <a:rPr lang="en-GB" sz="1000" kern="1200" dirty="0">
                <a:solidFill>
                  <a:schemeClr val="tx1"/>
                </a:solidFill>
              </a:rPr>
              <a:t>Side events</a:t>
            </a:r>
          </a:p>
        </p:txBody>
      </p:sp>
    </p:spTree>
    <p:extLst>
      <p:ext uri="{BB962C8B-B14F-4D97-AF65-F5344CB8AC3E}">
        <p14:creationId xmlns:p14="http://schemas.microsoft.com/office/powerpoint/2010/main" val="318842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ppt_x"/>
                                          </p:val>
                                        </p:tav>
                                        <p:tav tm="100000">
                                          <p:val>
                                            <p:strVal val="#ppt_x"/>
                                          </p:val>
                                        </p:tav>
                                      </p:tavLst>
                                    </p:anim>
                                    <p:anim calcmode="lin" valueType="num">
                                      <p:cBhvr additive="base">
                                        <p:cTn id="8"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4F85E-0F07-0614-802A-730E29FA0C70}"/>
              </a:ext>
            </a:extLst>
          </p:cNvPr>
          <p:cNvSpPr>
            <a:spLocks noGrp="1"/>
          </p:cNvSpPr>
          <p:nvPr>
            <p:ph type="title"/>
          </p:nvPr>
        </p:nvSpPr>
        <p:spPr/>
        <p:txBody>
          <a:bodyPr>
            <a:normAutofit fontScale="90000"/>
          </a:bodyPr>
          <a:lstStyle/>
          <a:p>
            <a:r>
              <a:rPr lang="en-BE" dirty="0"/>
              <a:t>Dissection of CBD decisions</a:t>
            </a:r>
          </a:p>
        </p:txBody>
      </p:sp>
      <p:sp>
        <p:nvSpPr>
          <p:cNvPr id="15" name="Down Arrow 14">
            <a:extLst>
              <a:ext uri="{FF2B5EF4-FFF2-40B4-BE49-F238E27FC236}">
                <a16:creationId xmlns:a16="http://schemas.microsoft.com/office/drawing/2014/main" id="{427140F3-2432-4ED3-73A3-A7F4CC189982}"/>
              </a:ext>
            </a:extLst>
          </p:cNvPr>
          <p:cNvSpPr/>
          <p:nvPr/>
        </p:nvSpPr>
        <p:spPr>
          <a:xfrm rot="5400000" flipV="1">
            <a:off x="9178921" y="1257274"/>
            <a:ext cx="383963" cy="301908"/>
          </a:xfrm>
          <a:prstGeom prst="downArrow">
            <a:avLst>
              <a:gd name="adj1" fmla="val 50000"/>
              <a:gd name="adj2" fmla="val 33210"/>
            </a:avLst>
          </a:prstGeom>
          <a:solidFill>
            <a:srgbClr val="B0C3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solidFill>
                <a:schemeClr val="accent1">
                  <a:lumMod val="40000"/>
                  <a:lumOff val="60000"/>
                </a:schemeClr>
              </a:solidFill>
            </a:endParaRPr>
          </a:p>
        </p:txBody>
      </p:sp>
      <p:sp>
        <p:nvSpPr>
          <p:cNvPr id="4" name="TextBox 3">
            <a:extLst>
              <a:ext uri="{FF2B5EF4-FFF2-40B4-BE49-F238E27FC236}">
                <a16:creationId xmlns:a16="http://schemas.microsoft.com/office/drawing/2014/main" id="{4CA12E98-91FE-CC76-C000-2FD928FE6A9F}"/>
              </a:ext>
            </a:extLst>
          </p:cNvPr>
          <p:cNvSpPr txBox="1"/>
          <p:nvPr/>
        </p:nvSpPr>
        <p:spPr>
          <a:xfrm>
            <a:off x="1074963" y="819516"/>
            <a:ext cx="5423807" cy="307777"/>
          </a:xfrm>
          <a:prstGeom prst="rect">
            <a:avLst/>
          </a:prstGeom>
          <a:noFill/>
        </p:spPr>
        <p:txBody>
          <a:bodyPr wrap="square">
            <a:spAutoFit/>
          </a:bodyPr>
          <a:lstStyle/>
          <a:p>
            <a:r>
              <a:rPr lang="en-GB" sz="1400" dirty="0">
                <a:effectLst/>
                <a:latin typeface="Arial" panose="020B0604020202020204" pitchFamily="34" charset="0"/>
                <a:ea typeface="Times New Roman" panose="02020603050405020304" pitchFamily="18" charset="0"/>
                <a:cs typeface="Arial" panose="020B0604020202020204" pitchFamily="34" charset="0"/>
              </a:rPr>
              <a:t> </a:t>
            </a:r>
            <a:endParaRPr lang="en-BE"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9832D3F3-4475-667E-9D94-6E4A2BD1E25E}"/>
              </a:ext>
            </a:extLst>
          </p:cNvPr>
          <p:cNvSpPr txBox="1"/>
          <p:nvPr/>
        </p:nvSpPr>
        <p:spPr>
          <a:xfrm>
            <a:off x="1047538" y="694313"/>
            <a:ext cx="7562851" cy="4031873"/>
          </a:xfrm>
          <a:prstGeom prst="rect">
            <a:avLst/>
          </a:prstGeom>
          <a:noFill/>
        </p:spPr>
        <p:txBody>
          <a:bodyPr wrap="square">
            <a:spAutoFit/>
          </a:bodyPr>
          <a:lstStyle/>
          <a:p>
            <a:r>
              <a:rPr lang="en-BE" sz="1600" b="1" dirty="0"/>
              <a:t>Decisions consists of:</a:t>
            </a:r>
          </a:p>
          <a:p>
            <a:endParaRPr lang="en-BE" dirty="0"/>
          </a:p>
          <a:p>
            <a:pPr marL="285750" indent="-285750">
              <a:buFont typeface="Arial" panose="020B0604020202020204" pitchFamily="34" charset="0"/>
              <a:buChar char="•"/>
            </a:pPr>
            <a:r>
              <a:rPr lang="en-BE" dirty="0"/>
              <a:t>Preambular paragraphs: clarifying context</a:t>
            </a:r>
          </a:p>
          <a:p>
            <a:pPr marL="285750" indent="-285750">
              <a:buFont typeface="Arial" panose="020B0604020202020204" pitchFamily="34" charset="0"/>
              <a:buChar char="•"/>
            </a:pPr>
            <a:r>
              <a:rPr lang="en-BE" dirty="0"/>
              <a:t>Introductory paragraphs: appreciation of previous activities</a:t>
            </a:r>
          </a:p>
          <a:p>
            <a:pPr marL="285750" indent="-285750">
              <a:buFont typeface="Arial" panose="020B0604020202020204" pitchFamily="34" charset="0"/>
              <a:buChar char="•"/>
            </a:pPr>
            <a:r>
              <a:rPr lang="en-BE" dirty="0"/>
              <a:t>Operational paragraphs: future activities, directed to:</a:t>
            </a:r>
          </a:p>
          <a:p>
            <a:pPr lvl="1"/>
            <a:r>
              <a:rPr lang="en-BE" dirty="0"/>
              <a:t>	Parties, </a:t>
            </a:r>
          </a:p>
          <a:p>
            <a:pPr lvl="1"/>
            <a:r>
              <a:rPr lang="en-BE" dirty="0"/>
              <a:t>	Other governments, stakeholders incl. IPLCs</a:t>
            </a:r>
          </a:p>
          <a:p>
            <a:pPr lvl="1"/>
            <a:r>
              <a:rPr lang="en-BE" dirty="0"/>
              <a:t>	Executive secretariat</a:t>
            </a:r>
          </a:p>
          <a:p>
            <a:endParaRPr lang="en-BE" dirty="0"/>
          </a:p>
          <a:p>
            <a:r>
              <a:rPr lang="en-BE" sz="1600" b="1" dirty="0"/>
              <a:t>Some frequently encountered wording:</a:t>
            </a:r>
          </a:p>
          <a:p>
            <a:endParaRPr lang="en-BE" dirty="0"/>
          </a:p>
          <a:p>
            <a:pPr marL="285750" indent="-285750">
              <a:buFont typeface="Arial" panose="020B0604020202020204" pitchFamily="34" charset="0"/>
              <a:buChar char="•"/>
            </a:pPr>
            <a:r>
              <a:rPr lang="en-BE" i="1" dirty="0"/>
              <a:t>As appropriate: </a:t>
            </a:r>
            <a:r>
              <a:rPr lang="en-BE" dirty="0"/>
              <a:t>a Party has a discretion in determining whether action will be taken or not</a:t>
            </a:r>
          </a:p>
          <a:p>
            <a:pPr marL="285750" indent="-285750">
              <a:buFont typeface="Arial" panose="020B0604020202020204" pitchFamily="34" charset="0"/>
              <a:buChar char="•"/>
            </a:pPr>
            <a:r>
              <a:rPr lang="en-BE" dirty="0"/>
              <a:t>Encourages, invites vs requests: non-binding (Parties, others) vs binding (Parties, ES)</a:t>
            </a:r>
          </a:p>
          <a:p>
            <a:pPr marL="285750" indent="-285750">
              <a:buFont typeface="Arial" panose="020B0604020202020204" pitchFamily="34" charset="0"/>
              <a:buChar char="•"/>
            </a:pPr>
            <a:r>
              <a:rPr lang="en-BE" i="1" dirty="0"/>
              <a:t>May – should – must – shall</a:t>
            </a:r>
            <a:r>
              <a:rPr lang="en-BE" dirty="0"/>
              <a:t>: from weak to strong </a:t>
            </a:r>
          </a:p>
          <a:p>
            <a:pPr marL="285750" indent="-285750">
              <a:buFont typeface="Arial" panose="020B0604020202020204" pitchFamily="34" charset="0"/>
              <a:buChar char="•"/>
            </a:pPr>
            <a:r>
              <a:rPr lang="en-BE" i="1" dirty="0"/>
              <a:t>Pending availability of resources</a:t>
            </a:r>
            <a:r>
              <a:rPr lang="en-BE" dirty="0"/>
              <a:t>: depends on voluntary contribution</a:t>
            </a:r>
          </a:p>
          <a:p>
            <a:pPr marL="285750" indent="-285750">
              <a:buFont typeface="Arial" panose="020B0604020202020204" pitchFamily="34" charset="0"/>
              <a:buChar char="•"/>
            </a:pPr>
            <a:r>
              <a:rPr lang="en-BE" i="1" dirty="0"/>
              <a:t>Take note of – welcome (with appreciation) – adopts</a:t>
            </a:r>
            <a:r>
              <a:rPr lang="en-BE" dirty="0"/>
              <a:t>: from weak to strong, adopt: Parties will implement/execute</a:t>
            </a:r>
          </a:p>
          <a:p>
            <a:endParaRPr lang="en-BE" dirty="0"/>
          </a:p>
        </p:txBody>
      </p:sp>
    </p:spTree>
    <p:extLst>
      <p:ext uri="{BB962C8B-B14F-4D97-AF65-F5344CB8AC3E}">
        <p14:creationId xmlns:p14="http://schemas.microsoft.com/office/powerpoint/2010/main" val="2023152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0" y="1552458"/>
            <a:ext cx="91440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Thank you for your attention!</a:t>
            </a:r>
            <a:endParaRPr/>
          </a:p>
        </p:txBody>
      </p:sp>
      <p:sp>
        <p:nvSpPr>
          <p:cNvPr id="87" name="Google Shape;87;p15"/>
          <p:cNvSpPr txBox="1">
            <a:spLocks noGrp="1"/>
          </p:cNvSpPr>
          <p:nvPr>
            <p:ph type="title"/>
          </p:nvPr>
        </p:nvSpPr>
        <p:spPr>
          <a:xfrm>
            <a:off x="2891246" y="2579871"/>
            <a:ext cx="3361507"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800" dirty="0" err="1"/>
              <a:t>hsegers@naturalsciences.be</a:t>
            </a:r>
            <a:endParaRPr sz="1800" dirty="0"/>
          </a:p>
        </p:txBody>
      </p:sp>
      <p:sp>
        <p:nvSpPr>
          <p:cNvPr id="88" name="Google Shape;88;p15"/>
          <p:cNvSpPr txBox="1">
            <a:spLocks noGrp="1"/>
          </p:cNvSpPr>
          <p:nvPr>
            <p:ph type="title"/>
          </p:nvPr>
        </p:nvSpPr>
        <p:spPr>
          <a:xfrm>
            <a:off x="1511825" y="4640596"/>
            <a:ext cx="2367000" cy="477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050">
                <a:solidFill>
                  <a:srgbClr val="4BDBA3"/>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www.coop4cbd.eu</a:t>
            </a:r>
            <a:endParaRPr sz="1100" dirty="0">
              <a:solidFill>
                <a:srgbClr val="4BDBA3"/>
              </a:solidFill>
            </a:endParaRPr>
          </a:p>
        </p:txBody>
      </p:sp>
      <p:sp>
        <p:nvSpPr>
          <p:cNvPr id="89" name="Google Shape;89;p15"/>
          <p:cNvSpPr txBox="1">
            <a:spLocks noGrp="1"/>
          </p:cNvSpPr>
          <p:nvPr>
            <p:ph type="title"/>
          </p:nvPr>
        </p:nvSpPr>
        <p:spPr>
          <a:xfrm>
            <a:off x="6925775" y="4640596"/>
            <a:ext cx="2367000" cy="477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100"/>
              <a:t>Follow COOP4CBD</a:t>
            </a:r>
            <a:endParaRPr sz="1100"/>
          </a:p>
        </p:txBody>
      </p:sp>
      <p:pic>
        <p:nvPicPr>
          <p:cNvPr id="90" name="Google Shape;90;p15"/>
          <p:cNvPicPr preferRelativeResize="0"/>
          <p:nvPr/>
        </p:nvPicPr>
        <p:blipFill>
          <a:blip r:embed="rId4">
            <a:alphaModFix/>
          </a:blip>
          <a:stretch>
            <a:fillRect/>
          </a:stretch>
        </p:blipFill>
        <p:spPr>
          <a:xfrm>
            <a:off x="8390456" y="4755641"/>
            <a:ext cx="243449" cy="198401"/>
          </a:xfrm>
          <a:prstGeom prst="rect">
            <a:avLst/>
          </a:prstGeom>
          <a:noFill/>
          <a:ln>
            <a:noFill/>
          </a:ln>
        </p:spPr>
      </p:pic>
      <p:pic>
        <p:nvPicPr>
          <p:cNvPr id="91" name="Google Shape;91;p15"/>
          <p:cNvPicPr preferRelativeResize="0"/>
          <p:nvPr/>
        </p:nvPicPr>
        <p:blipFill>
          <a:blip r:embed="rId5">
            <a:alphaModFix/>
          </a:blip>
          <a:stretch>
            <a:fillRect/>
          </a:stretch>
        </p:blipFill>
        <p:spPr>
          <a:xfrm>
            <a:off x="8769451" y="4734175"/>
            <a:ext cx="220126" cy="21987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fe63f5c-9afc-489e-80cb-6bc0d225116d" xsi:nil="true"/>
    <lcf76f155ced4ddcb4097134ff3c332f xmlns="2c866eba-0e85-40b8-9134-af41379355d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61F419D0D93B4481421D102C554BF1" ma:contentTypeVersion="14" ma:contentTypeDescription="Create a new document." ma:contentTypeScope="" ma:versionID="0a147aac4d1cc10fa93320a8d00db083">
  <xsd:schema xmlns:xsd="http://www.w3.org/2001/XMLSchema" xmlns:xs="http://www.w3.org/2001/XMLSchema" xmlns:p="http://schemas.microsoft.com/office/2006/metadata/properties" xmlns:ns2="2c866eba-0e85-40b8-9134-af41379355db" xmlns:ns3="5fe63f5c-9afc-489e-80cb-6bc0d225116d" targetNamespace="http://schemas.microsoft.com/office/2006/metadata/properties" ma:root="true" ma:fieldsID="be4dd3a7e5a6c52e393a2f005911f188" ns2:_="" ns3:_="">
    <xsd:import namespace="2c866eba-0e85-40b8-9134-af41379355db"/>
    <xsd:import namespace="5fe63f5c-9afc-489e-80cb-6bc0d225116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866eba-0e85-40b8-9134-af41379355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8a7ca8c-54c8-401e-a267-c438f41c72ff"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e63f5c-9afc-489e-80cb-6bc0d225116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7f2bf45-9394-4c42-9859-7f5461d66812}" ma:internalName="TaxCatchAll" ma:showField="CatchAllData" ma:web="5fe63f5c-9afc-489e-80cb-6bc0d225116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2A5180-B780-4B29-AF64-EDDACD702F73}">
  <ds:schemaRefs>
    <ds:schemaRef ds:uri="2c866eba-0e85-40b8-9134-af41379355db"/>
    <ds:schemaRef ds:uri="5fe63f5c-9afc-489e-80cb-6bc0d225116d"/>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2544259-DBFA-43A9-8870-898D36FEB7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866eba-0e85-40b8-9134-af41379355db"/>
    <ds:schemaRef ds:uri="5fe63f5c-9afc-489e-80cb-6bc0d22511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E62AE4-E133-4E33-BC7A-DB8EAFE35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4277</TotalTime>
  <Words>378</Words>
  <Application>Microsoft Macintosh PowerPoint</Application>
  <PresentationFormat>On-screen Show (16:9)</PresentationFormat>
  <Paragraphs>125</Paragraphs>
  <Slides>7</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Roboto</vt:lpstr>
      <vt:lpstr>Simple Light</vt:lpstr>
      <vt:lpstr>CBD decision-making process from COP to COP</vt:lpstr>
      <vt:lpstr>From COP to COP (I) – bodies, organisation of work</vt:lpstr>
      <vt:lpstr>From COP to COP (I) – IPBES input</vt:lpstr>
      <vt:lpstr>From COP to COP (I) – EU organisation</vt:lpstr>
      <vt:lpstr>Dissection of a CBD meeting</vt:lpstr>
      <vt:lpstr>Dissection of CBD decisions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Co-operation for the Convention on Biological Diversity: Introducing the CO-OP4CBD project</dc:title>
  <cp:lastModifiedBy>Hendrik Segers</cp:lastModifiedBy>
  <cp:revision>6</cp:revision>
  <dcterms:modified xsi:type="dcterms:W3CDTF">2024-01-15T11:09:51Z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0x0101002D61F419D0D93B4481421D102C554BF1</vt:lpwstr>
  </property>
  <property fmtid="{D5CDD505-2E9C-101B-9397-08002B2CF9AE}" pid="3" name="MediaServiceImageTags">
    <vt:lpwstr/>
  </property>
</Properties>
</file>