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4"/>
  </p:sldMasterIdLst>
  <p:notesMasterIdLst>
    <p:notesMasterId r:id="rId17"/>
  </p:notesMasterIdLst>
  <p:sldIdLst>
    <p:sldId id="256" r:id="rId5"/>
    <p:sldId id="269" r:id="rId6"/>
    <p:sldId id="257" r:id="rId7"/>
    <p:sldId id="270" r:id="rId8"/>
    <p:sldId id="272" r:id="rId9"/>
    <p:sldId id="276" r:id="rId10"/>
    <p:sldId id="263" r:id="rId11"/>
    <p:sldId id="273" r:id="rId12"/>
    <p:sldId id="271" r:id="rId13"/>
    <p:sldId id="275" r:id="rId14"/>
    <p:sldId id="277" r:id="rId15"/>
    <p:sldId id="274"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C1B214-CA83-DA90-040C-FDDC90D0E887}" name="n.mehandzhiyski" initials="n." userId="S::n.mehandzhiyski_pensoft.net#ext#@fondationbiodiversite.onmicrosoft.com::2b0f047c-f9fb-4fe2-b102-4f73c118e191" providerId="AD"/>
  <p188:author id="{C0E46551-B4DB-97AC-D968-18A2B8721F7E}" name="Claire Brown" initials="CB" userId="S::claire.brown_unep-wcmc.org#ext#@fondationbiodiversite.onmicrosoft.com::43412059-8a2b-48b6-9a68-6986864bc96d" providerId="AD"/>
  <p188:author id="{ECE4C95A-C1AF-0E05-2373-4F5922040DB0}" name="Daniela Guaras" initials="DG" userId="S::daniela.guaras_unep-wcmc.org#ext#@fondationbiodiversite.onmicrosoft.com::ac20da57-203c-4d04-9de4-22616f9f3405" providerId="AD"/>
  <p188:author id="{4D79ED66-A597-FAD8-CBF8-385A41180768}" name="Marie-Claire DANNER" initials="MD" userId="S::marie-claire.danner@fondationbiodiversite.fr::324aaee3-59dd-4f73-b55d-d0de0c709f9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ris Barov" initials="BB" lastIdx="7" clrIdx="0">
    <p:extLst>
      <p:ext uri="{19B8F6BF-5375-455C-9EA6-DF929625EA0E}">
        <p15:presenceInfo xmlns:p15="http://schemas.microsoft.com/office/powerpoint/2012/main" userId="3fb02e0ff3ebc6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5A8"/>
    <a:srgbClr val="1A42B7"/>
    <a:srgbClr val="001E4D"/>
    <a:srgbClr val="37B2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2A1222-731B-44A5-B85A-96D631950961}" v="51" dt="2023-03-08T15:03:17.310"/>
    <p1510:client id="{9A651AE6-2984-969D-D728-29C1A2ABE8D1}" v="128" dt="2023-03-10T16:53:22.512"/>
    <p1510:client id="{9CB2BC09-CBB2-4E9B-8F7C-C07F2587E801}" v="7" dt="2023-03-13T06:49:42.238"/>
    <p1510:client id="{EFEE3470-0357-3678-BC0C-EB37CB306B3A}" v="9" dt="2023-03-13T08:52:47.612"/>
    <p1510:client id="{5A1E778B-16E8-8D68-4074-658EF2FF6824}" v="1" dt="2023-03-14T13:28:03.512"/>
    <p1510:client id="{89324240-2C5D-69A9-3525-3BB4BCDE3DF5}" v="33" dt="2023-02-23T11:29:27.115"/>
    <p1510:client id="{9A0996D1-94D8-476F-B8C8-4070356CF43E}" v="1" dt="2023-04-27T11:15:24.261"/>
    <p1510:client id="{AD5228D9-AFED-463E-B821-4ACCCEEA8B77}" v="3" dt="2023-03-24T08:49:30.696"/>
    <p1510:client id="{CF6D3092-6053-454F-AF22-40623C2E6F02}" v="18" dt="2023-03-10T10:00:58.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44"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641125-F7D8-4BE1-A065-D5D958B721EC}" type="doc">
      <dgm:prSet loTypeId="urn:microsoft.com/office/officeart/2005/8/layout/process1" loCatId="process" qsTypeId="urn:microsoft.com/office/officeart/2005/8/quickstyle/simple1" qsCatId="simple" csTypeId="urn:microsoft.com/office/officeart/2005/8/colors/accent1_4" csCatId="accent1" phldr="1"/>
      <dgm:spPr/>
    </dgm:pt>
    <dgm:pt modelId="{C17DFDA4-4285-4130-B034-4B07A08018D1}">
      <dgm:prSet phldrT="[Text]" custT="1"/>
      <dgm:spPr/>
      <dgm:t>
        <a:bodyPr/>
        <a:lstStyle/>
        <a:p>
          <a:r>
            <a:rPr lang="en-GB" sz="1500" noProof="0" dirty="0"/>
            <a:t>Presidency draft of Council Conclusions</a:t>
          </a:r>
        </a:p>
      </dgm:t>
    </dgm:pt>
    <dgm:pt modelId="{2C21FB49-7948-4C82-A248-6EECD8635868}" type="parTrans" cxnId="{DBC4BA90-F412-48CF-87DC-380B2B4EB3BD}">
      <dgm:prSet/>
      <dgm:spPr/>
      <dgm:t>
        <a:bodyPr/>
        <a:lstStyle/>
        <a:p>
          <a:endParaRPr lang="en-GB"/>
        </a:p>
      </dgm:t>
    </dgm:pt>
    <dgm:pt modelId="{A879180C-04B5-46B6-872F-81A10443BF08}" type="sibTrans" cxnId="{DBC4BA90-F412-48CF-87DC-380B2B4EB3BD}">
      <dgm:prSet/>
      <dgm:spPr/>
      <dgm:t>
        <a:bodyPr/>
        <a:lstStyle/>
        <a:p>
          <a:endParaRPr lang="en-GB"/>
        </a:p>
      </dgm:t>
    </dgm:pt>
    <dgm:pt modelId="{9B3194A5-A86F-4575-9950-9EE06294222F}">
      <dgm:prSet phldrT="[Text]" custT="1"/>
      <dgm:spPr/>
      <dgm:t>
        <a:bodyPr/>
        <a:lstStyle/>
        <a:p>
          <a:r>
            <a:rPr lang="en-GB" sz="1600" noProof="0" dirty="0"/>
            <a:t>WP IEI Biodiversity</a:t>
          </a:r>
        </a:p>
      </dgm:t>
    </dgm:pt>
    <dgm:pt modelId="{387C11A5-3EFB-4052-A8A3-C54C6D298A52}" type="parTrans" cxnId="{F03DC868-9611-4E6E-804E-5C7BFFB05BA6}">
      <dgm:prSet/>
      <dgm:spPr/>
      <dgm:t>
        <a:bodyPr/>
        <a:lstStyle/>
        <a:p>
          <a:endParaRPr lang="en-GB"/>
        </a:p>
      </dgm:t>
    </dgm:pt>
    <dgm:pt modelId="{7DCB7716-FBCA-489C-83D3-4256566AD33F}" type="sibTrans" cxnId="{F03DC868-9611-4E6E-804E-5C7BFFB05BA6}">
      <dgm:prSet/>
      <dgm:spPr/>
      <dgm:t>
        <a:bodyPr/>
        <a:lstStyle/>
        <a:p>
          <a:endParaRPr lang="en-GB"/>
        </a:p>
      </dgm:t>
    </dgm:pt>
    <dgm:pt modelId="{9276FCA2-B709-4E30-9252-8D3E31B757A7}">
      <dgm:prSet phldrT="[Text]" custT="1"/>
      <dgm:spPr/>
      <dgm:t>
        <a:bodyPr/>
        <a:lstStyle/>
        <a:p>
          <a:r>
            <a:rPr lang="en-GB" sz="1800" noProof="0" dirty="0"/>
            <a:t>WPE</a:t>
          </a:r>
        </a:p>
      </dgm:t>
    </dgm:pt>
    <dgm:pt modelId="{4B95B81F-3104-4BD8-844F-4EA55807B9A7}" type="parTrans" cxnId="{9CC5F21B-ADCD-4E1C-9641-51518F53C4D7}">
      <dgm:prSet/>
      <dgm:spPr/>
      <dgm:t>
        <a:bodyPr/>
        <a:lstStyle/>
        <a:p>
          <a:endParaRPr lang="en-GB"/>
        </a:p>
      </dgm:t>
    </dgm:pt>
    <dgm:pt modelId="{B096E90B-BC8F-4697-A4B2-F0E52D627BD6}" type="sibTrans" cxnId="{9CC5F21B-ADCD-4E1C-9641-51518F53C4D7}">
      <dgm:prSet/>
      <dgm:spPr/>
      <dgm:t>
        <a:bodyPr/>
        <a:lstStyle/>
        <a:p>
          <a:endParaRPr lang="en-GB"/>
        </a:p>
      </dgm:t>
    </dgm:pt>
    <dgm:pt modelId="{EC961069-77C0-46F4-AD1D-9FE2BDDB8AA5}">
      <dgm:prSet phldrT="[Text]" custT="1"/>
      <dgm:spPr/>
      <dgm:t>
        <a:bodyPr/>
        <a:lstStyle/>
        <a:p>
          <a:r>
            <a:rPr lang="cs-CZ" sz="1800" b="1" noProof="0" dirty="0"/>
            <a:t>ENVI </a:t>
          </a:r>
          <a:r>
            <a:rPr lang="en-GB" sz="1800" b="1" noProof="0" dirty="0"/>
            <a:t>Council</a:t>
          </a:r>
        </a:p>
      </dgm:t>
    </dgm:pt>
    <dgm:pt modelId="{433A0654-2355-4136-9402-FAE56C949872}" type="parTrans" cxnId="{99132229-96D0-4AFB-9D7F-91CF8C1A3670}">
      <dgm:prSet/>
      <dgm:spPr/>
      <dgm:t>
        <a:bodyPr/>
        <a:lstStyle/>
        <a:p>
          <a:endParaRPr lang="en-GB"/>
        </a:p>
      </dgm:t>
    </dgm:pt>
    <dgm:pt modelId="{A3A44739-20B3-4CB0-899A-846415ED3727}" type="sibTrans" cxnId="{99132229-96D0-4AFB-9D7F-91CF8C1A3670}">
      <dgm:prSet/>
      <dgm:spPr/>
      <dgm:t>
        <a:bodyPr/>
        <a:lstStyle/>
        <a:p>
          <a:endParaRPr lang="en-GB"/>
        </a:p>
      </dgm:t>
    </dgm:pt>
    <dgm:pt modelId="{F4B108EF-CB02-4764-848C-CA42A97437DC}">
      <dgm:prSet phldrT="[Text]" custT="1"/>
      <dgm:spPr/>
      <dgm:t>
        <a:bodyPr/>
        <a:lstStyle/>
        <a:p>
          <a:r>
            <a:rPr lang="en-GB" sz="1800" noProof="0" dirty="0" err="1"/>
            <a:t>Coreper</a:t>
          </a:r>
          <a:endParaRPr lang="en-GB" sz="1800" noProof="0" dirty="0"/>
        </a:p>
      </dgm:t>
    </dgm:pt>
    <dgm:pt modelId="{D6155998-76DA-42D9-8F02-15F6AF509332}" type="parTrans" cxnId="{6A9AA352-AA36-48D8-96CD-AC3EFA9B5AF8}">
      <dgm:prSet/>
      <dgm:spPr/>
      <dgm:t>
        <a:bodyPr/>
        <a:lstStyle/>
        <a:p>
          <a:endParaRPr lang="en-GB"/>
        </a:p>
      </dgm:t>
    </dgm:pt>
    <dgm:pt modelId="{E98184A4-9A04-43AD-9D7B-FD6779069777}" type="sibTrans" cxnId="{6A9AA352-AA36-48D8-96CD-AC3EFA9B5AF8}">
      <dgm:prSet/>
      <dgm:spPr/>
      <dgm:t>
        <a:bodyPr/>
        <a:lstStyle/>
        <a:p>
          <a:endParaRPr lang="en-GB"/>
        </a:p>
      </dgm:t>
    </dgm:pt>
    <dgm:pt modelId="{AD11F2DA-BB56-4795-BFCD-E7FE5569BFA5}">
      <dgm:prSet phldrT="[Text]" custT="1"/>
      <dgm:spPr/>
      <dgm:t>
        <a:bodyPr/>
        <a:lstStyle/>
        <a:p>
          <a:r>
            <a:rPr lang="en-GB" sz="1800" noProof="0" dirty="0"/>
            <a:t>EU+MS position papers</a:t>
          </a:r>
        </a:p>
      </dgm:t>
    </dgm:pt>
    <dgm:pt modelId="{FD5448D0-DD54-4C02-B7CA-BAC0A3874B1D}" type="parTrans" cxnId="{17A18B44-4E85-4D5B-8E46-274632D8C4D4}">
      <dgm:prSet/>
      <dgm:spPr/>
      <dgm:t>
        <a:bodyPr/>
        <a:lstStyle/>
        <a:p>
          <a:endParaRPr lang="en-GB"/>
        </a:p>
      </dgm:t>
    </dgm:pt>
    <dgm:pt modelId="{23387A62-13A2-4373-ABB5-3EECBB890052}" type="sibTrans" cxnId="{17A18B44-4E85-4D5B-8E46-274632D8C4D4}">
      <dgm:prSet/>
      <dgm:spPr/>
      <dgm:t>
        <a:bodyPr/>
        <a:lstStyle/>
        <a:p>
          <a:endParaRPr lang="en-GB"/>
        </a:p>
      </dgm:t>
    </dgm:pt>
    <dgm:pt modelId="{0FF29CD4-1A5D-4B27-BE51-5908C7BD57F8}">
      <dgm:prSet phldrT="[Text]" custT="1"/>
      <dgm:spPr/>
      <dgm:t>
        <a:bodyPr/>
        <a:lstStyle/>
        <a:p>
          <a:r>
            <a:rPr lang="en-GB" sz="1600" noProof="0" dirty="0"/>
            <a:t>WP IEI Biodiversity</a:t>
          </a:r>
        </a:p>
      </dgm:t>
    </dgm:pt>
    <dgm:pt modelId="{996888AB-C84F-40DD-B89D-E8C433C1A04B}" type="parTrans" cxnId="{14CB8E6A-FE72-4A2D-B99F-B0507ACC1474}">
      <dgm:prSet/>
      <dgm:spPr/>
      <dgm:t>
        <a:bodyPr/>
        <a:lstStyle/>
        <a:p>
          <a:endParaRPr lang="en-GB"/>
        </a:p>
      </dgm:t>
    </dgm:pt>
    <dgm:pt modelId="{20934F33-CE85-4FE4-A305-9DDC6D407E69}" type="sibTrans" cxnId="{14CB8E6A-FE72-4A2D-B99F-B0507ACC1474}">
      <dgm:prSet/>
      <dgm:spPr/>
      <dgm:t>
        <a:bodyPr/>
        <a:lstStyle/>
        <a:p>
          <a:endParaRPr lang="en-GB"/>
        </a:p>
      </dgm:t>
    </dgm:pt>
    <dgm:pt modelId="{6DBB513C-7E7D-4A22-82FF-D2AC5FD9E73E}" type="pres">
      <dgm:prSet presAssocID="{9B641125-F7D8-4BE1-A065-D5D958B721EC}" presName="Name0" presStyleCnt="0">
        <dgm:presLayoutVars>
          <dgm:dir/>
          <dgm:resizeHandles val="exact"/>
        </dgm:presLayoutVars>
      </dgm:prSet>
      <dgm:spPr/>
    </dgm:pt>
    <dgm:pt modelId="{E6CD843B-3442-4722-BE22-EC905957DD7E}" type="pres">
      <dgm:prSet presAssocID="{C17DFDA4-4285-4130-B034-4B07A08018D1}" presName="node" presStyleLbl="node1" presStyleIdx="0" presStyleCnt="7" custScaleX="1833479" custScaleY="132832" custLinFactNeighborX="53286" custLinFactNeighborY="-97905">
        <dgm:presLayoutVars>
          <dgm:bulletEnabled val="1"/>
        </dgm:presLayoutVars>
      </dgm:prSet>
      <dgm:spPr/>
    </dgm:pt>
    <dgm:pt modelId="{F363434D-621A-47B7-B663-CBB5CCE23153}" type="pres">
      <dgm:prSet presAssocID="{A879180C-04B5-46B6-872F-81A10443BF08}" presName="sibTrans" presStyleLbl="sibTrans2D1" presStyleIdx="0" presStyleCnt="6"/>
      <dgm:spPr/>
    </dgm:pt>
    <dgm:pt modelId="{AA5B353C-EC3E-48A5-8D21-5AB98E320189}" type="pres">
      <dgm:prSet presAssocID="{A879180C-04B5-46B6-872F-81A10443BF08}" presName="connectorText" presStyleLbl="sibTrans2D1" presStyleIdx="0" presStyleCnt="6"/>
      <dgm:spPr/>
    </dgm:pt>
    <dgm:pt modelId="{89953A51-D44D-450C-AF0B-BC894D83F69C}" type="pres">
      <dgm:prSet presAssocID="{9B3194A5-A86F-4575-9950-9EE06294222F}" presName="node" presStyleLbl="node1" presStyleIdx="1" presStyleCnt="7" custScaleX="1783999" custScaleY="98463" custLinFactX="117178" custLinFactNeighborX="200000" custLinFactNeighborY="-90076">
        <dgm:presLayoutVars>
          <dgm:bulletEnabled val="1"/>
        </dgm:presLayoutVars>
      </dgm:prSet>
      <dgm:spPr/>
    </dgm:pt>
    <dgm:pt modelId="{9ECE5FF4-1AF5-4F45-A3C3-4B010DD78D9B}" type="pres">
      <dgm:prSet presAssocID="{7DCB7716-FBCA-489C-83D3-4256566AD33F}" presName="sibTrans" presStyleLbl="sibTrans2D1" presStyleIdx="1" presStyleCnt="6"/>
      <dgm:spPr/>
    </dgm:pt>
    <dgm:pt modelId="{203E7A99-5EF7-40D8-A059-56059EDA3A8F}" type="pres">
      <dgm:prSet presAssocID="{7DCB7716-FBCA-489C-83D3-4256566AD33F}" presName="connectorText" presStyleLbl="sibTrans2D1" presStyleIdx="1" presStyleCnt="6"/>
      <dgm:spPr/>
    </dgm:pt>
    <dgm:pt modelId="{19B4E6FF-4447-4B53-88F2-9DCC798D979F}" type="pres">
      <dgm:prSet presAssocID="{9276FCA2-B709-4E30-9252-8D3E31B757A7}" presName="node" presStyleLbl="node1" presStyleIdx="2" presStyleCnt="7" custScaleX="1177979" custScaleY="75333" custLinFactX="207786" custLinFactNeighborX="300000" custLinFactNeighborY="-89817">
        <dgm:presLayoutVars>
          <dgm:bulletEnabled val="1"/>
        </dgm:presLayoutVars>
      </dgm:prSet>
      <dgm:spPr/>
    </dgm:pt>
    <dgm:pt modelId="{39307C0F-1819-492A-A650-76FE4C9DB7BA}" type="pres">
      <dgm:prSet presAssocID="{B096E90B-BC8F-4697-A4B2-F0E52D627BD6}" presName="sibTrans" presStyleLbl="sibTrans2D1" presStyleIdx="2" presStyleCnt="6"/>
      <dgm:spPr/>
    </dgm:pt>
    <dgm:pt modelId="{A0CAAC57-F1FC-4723-8FF3-DBCAAF9F9203}" type="pres">
      <dgm:prSet presAssocID="{B096E90B-BC8F-4697-A4B2-F0E52D627BD6}" presName="connectorText" presStyleLbl="sibTrans2D1" presStyleIdx="2" presStyleCnt="6"/>
      <dgm:spPr/>
    </dgm:pt>
    <dgm:pt modelId="{CF1E0439-082A-4A66-ABB6-263E5FFD0BCB}" type="pres">
      <dgm:prSet presAssocID="{F4B108EF-CB02-4764-848C-CA42A97437DC}" presName="node" presStyleLbl="node1" presStyleIdx="3" presStyleCnt="7" custScaleX="1498521" custScaleY="72720" custLinFactX="475169" custLinFactNeighborX="500000" custLinFactNeighborY="-89660">
        <dgm:presLayoutVars>
          <dgm:bulletEnabled val="1"/>
        </dgm:presLayoutVars>
      </dgm:prSet>
      <dgm:spPr/>
    </dgm:pt>
    <dgm:pt modelId="{4EB8FED4-ACB9-4E55-956B-052843FBC0FC}" type="pres">
      <dgm:prSet presAssocID="{E98184A4-9A04-43AD-9D7B-FD6779069777}" presName="sibTrans" presStyleLbl="sibTrans2D1" presStyleIdx="3" presStyleCnt="6"/>
      <dgm:spPr/>
    </dgm:pt>
    <dgm:pt modelId="{BE4D3EAC-B905-4883-921D-307F8D7B8C5A}" type="pres">
      <dgm:prSet presAssocID="{E98184A4-9A04-43AD-9D7B-FD6779069777}" presName="connectorText" presStyleLbl="sibTrans2D1" presStyleIdx="3" presStyleCnt="6"/>
      <dgm:spPr/>
    </dgm:pt>
    <dgm:pt modelId="{D341A60D-E807-4764-89AE-21587A3B875C}" type="pres">
      <dgm:prSet presAssocID="{EC961069-77C0-46F4-AD1D-9FE2BDDB8AA5}" presName="node" presStyleLbl="node1" presStyleIdx="4" presStyleCnt="7" custScaleX="1732017" custScaleY="91053" custLinFactX="659866" custLinFactNeighborX="700000" custLinFactNeighborY="-6032">
        <dgm:presLayoutVars>
          <dgm:bulletEnabled val="1"/>
        </dgm:presLayoutVars>
      </dgm:prSet>
      <dgm:spPr/>
    </dgm:pt>
    <dgm:pt modelId="{19AF62FC-A351-4958-9824-6EAB088405ED}" type="pres">
      <dgm:prSet presAssocID="{A3A44739-20B3-4CB0-899A-846415ED3727}" presName="sibTrans" presStyleLbl="sibTrans2D1" presStyleIdx="4" presStyleCnt="6"/>
      <dgm:spPr/>
    </dgm:pt>
    <dgm:pt modelId="{D430C74F-0FF6-47B3-85BD-164C562612AB}" type="pres">
      <dgm:prSet presAssocID="{A3A44739-20B3-4CB0-899A-846415ED3727}" presName="connectorText" presStyleLbl="sibTrans2D1" presStyleIdx="4" presStyleCnt="6"/>
      <dgm:spPr/>
    </dgm:pt>
    <dgm:pt modelId="{1C4CAFBA-C512-4FE4-9251-59DFD0307B20}" type="pres">
      <dgm:prSet presAssocID="{AD11F2DA-BB56-4795-BFCD-E7FE5569BFA5}" presName="node" presStyleLbl="node1" presStyleIdx="5" presStyleCnt="7" custScaleX="1642594" custLinFactX="-400000" custLinFactY="4275" custLinFactNeighborX="-482756" custLinFactNeighborY="100000">
        <dgm:presLayoutVars>
          <dgm:bulletEnabled val="1"/>
        </dgm:presLayoutVars>
      </dgm:prSet>
      <dgm:spPr/>
    </dgm:pt>
    <dgm:pt modelId="{A3F054FB-A65E-4316-8291-F48C0B9086C5}" type="pres">
      <dgm:prSet presAssocID="{23387A62-13A2-4373-ABB5-3EECBB890052}" presName="sibTrans" presStyleLbl="sibTrans2D1" presStyleIdx="5" presStyleCnt="6"/>
      <dgm:spPr/>
    </dgm:pt>
    <dgm:pt modelId="{9AEB166F-8E13-4921-8611-780E0E804A01}" type="pres">
      <dgm:prSet presAssocID="{23387A62-13A2-4373-ABB5-3EECBB890052}" presName="connectorText" presStyleLbl="sibTrans2D1" presStyleIdx="5" presStyleCnt="6"/>
      <dgm:spPr/>
    </dgm:pt>
    <dgm:pt modelId="{0D785D26-C61A-4190-9EBE-C1D9FBB9B57C}" type="pres">
      <dgm:prSet presAssocID="{0FF29CD4-1A5D-4B27-BE51-5908C7BD57F8}" presName="node" presStyleLbl="node1" presStyleIdx="6" presStyleCnt="7" custScaleX="1780709" custLinFactX="-271303" custLinFactY="1989" custLinFactNeighborX="-300000" custLinFactNeighborY="100000">
        <dgm:presLayoutVars>
          <dgm:bulletEnabled val="1"/>
        </dgm:presLayoutVars>
      </dgm:prSet>
      <dgm:spPr/>
    </dgm:pt>
  </dgm:ptLst>
  <dgm:cxnLst>
    <dgm:cxn modelId="{72E8B90B-81A2-4D7B-987E-C2E5F8DA3987}" type="presOf" srcId="{9B3194A5-A86F-4575-9950-9EE06294222F}" destId="{89953A51-D44D-450C-AF0B-BC894D83F69C}" srcOrd="0" destOrd="0" presId="urn:microsoft.com/office/officeart/2005/8/layout/process1"/>
    <dgm:cxn modelId="{57C97212-F9CD-438B-892F-82F9BC145ABE}" type="presOf" srcId="{23387A62-13A2-4373-ABB5-3EECBB890052}" destId="{A3F054FB-A65E-4316-8291-F48C0B9086C5}" srcOrd="0" destOrd="0" presId="urn:microsoft.com/office/officeart/2005/8/layout/process1"/>
    <dgm:cxn modelId="{9CC5F21B-ADCD-4E1C-9641-51518F53C4D7}" srcId="{9B641125-F7D8-4BE1-A065-D5D958B721EC}" destId="{9276FCA2-B709-4E30-9252-8D3E31B757A7}" srcOrd="2" destOrd="0" parTransId="{4B95B81F-3104-4BD8-844F-4EA55807B9A7}" sibTransId="{B096E90B-BC8F-4697-A4B2-F0E52D627BD6}"/>
    <dgm:cxn modelId="{3C1DD420-1B95-46DE-AF1E-32F8CC20202C}" type="presOf" srcId="{B096E90B-BC8F-4697-A4B2-F0E52D627BD6}" destId="{A0CAAC57-F1FC-4723-8FF3-DBCAAF9F9203}" srcOrd="1" destOrd="0" presId="urn:microsoft.com/office/officeart/2005/8/layout/process1"/>
    <dgm:cxn modelId="{99132229-96D0-4AFB-9D7F-91CF8C1A3670}" srcId="{9B641125-F7D8-4BE1-A065-D5D958B721EC}" destId="{EC961069-77C0-46F4-AD1D-9FE2BDDB8AA5}" srcOrd="4" destOrd="0" parTransId="{433A0654-2355-4136-9402-FAE56C949872}" sibTransId="{A3A44739-20B3-4CB0-899A-846415ED3727}"/>
    <dgm:cxn modelId="{17A18B44-4E85-4D5B-8E46-274632D8C4D4}" srcId="{9B641125-F7D8-4BE1-A065-D5D958B721EC}" destId="{AD11F2DA-BB56-4795-BFCD-E7FE5569BFA5}" srcOrd="5" destOrd="0" parTransId="{FD5448D0-DD54-4C02-B7CA-BAC0A3874B1D}" sibTransId="{23387A62-13A2-4373-ABB5-3EECBB890052}"/>
    <dgm:cxn modelId="{1A468345-D0C7-4E12-A87F-D31F637A8D0A}" type="presOf" srcId="{EC961069-77C0-46F4-AD1D-9FE2BDDB8AA5}" destId="{D341A60D-E807-4764-89AE-21587A3B875C}" srcOrd="0" destOrd="0" presId="urn:microsoft.com/office/officeart/2005/8/layout/process1"/>
    <dgm:cxn modelId="{C4B03E46-4534-4A24-86E3-25A31BB3C6F0}" type="presOf" srcId="{7DCB7716-FBCA-489C-83D3-4256566AD33F}" destId="{203E7A99-5EF7-40D8-A059-56059EDA3A8F}" srcOrd="1" destOrd="0" presId="urn:microsoft.com/office/officeart/2005/8/layout/process1"/>
    <dgm:cxn modelId="{F03DC868-9611-4E6E-804E-5C7BFFB05BA6}" srcId="{9B641125-F7D8-4BE1-A065-D5D958B721EC}" destId="{9B3194A5-A86F-4575-9950-9EE06294222F}" srcOrd="1" destOrd="0" parTransId="{387C11A5-3EFB-4052-A8A3-C54C6D298A52}" sibTransId="{7DCB7716-FBCA-489C-83D3-4256566AD33F}"/>
    <dgm:cxn modelId="{14CB8E6A-FE72-4A2D-B99F-B0507ACC1474}" srcId="{9B641125-F7D8-4BE1-A065-D5D958B721EC}" destId="{0FF29CD4-1A5D-4B27-BE51-5908C7BD57F8}" srcOrd="6" destOrd="0" parTransId="{996888AB-C84F-40DD-B89D-E8C433C1A04B}" sibTransId="{20934F33-CE85-4FE4-A305-9DDC6D407E69}"/>
    <dgm:cxn modelId="{CA250E4B-387B-4CA6-AE6C-2515DD071E6D}" type="presOf" srcId="{23387A62-13A2-4373-ABB5-3EECBB890052}" destId="{9AEB166F-8E13-4921-8611-780E0E804A01}" srcOrd="1" destOrd="0" presId="urn:microsoft.com/office/officeart/2005/8/layout/process1"/>
    <dgm:cxn modelId="{6A9AA352-AA36-48D8-96CD-AC3EFA9B5AF8}" srcId="{9B641125-F7D8-4BE1-A065-D5D958B721EC}" destId="{F4B108EF-CB02-4764-848C-CA42A97437DC}" srcOrd="3" destOrd="0" parTransId="{D6155998-76DA-42D9-8F02-15F6AF509332}" sibTransId="{E98184A4-9A04-43AD-9D7B-FD6779069777}"/>
    <dgm:cxn modelId="{FC782555-1503-4552-B339-39F9A9500DB7}" type="presOf" srcId="{E98184A4-9A04-43AD-9D7B-FD6779069777}" destId="{4EB8FED4-ACB9-4E55-956B-052843FBC0FC}" srcOrd="0" destOrd="0" presId="urn:microsoft.com/office/officeart/2005/8/layout/process1"/>
    <dgm:cxn modelId="{C1B14B77-97DC-43C6-8A8B-82D6DB7D22BD}" type="presOf" srcId="{A879180C-04B5-46B6-872F-81A10443BF08}" destId="{F363434D-621A-47B7-B663-CBB5CCE23153}" srcOrd="0" destOrd="0" presId="urn:microsoft.com/office/officeart/2005/8/layout/process1"/>
    <dgm:cxn modelId="{9E2D2E88-A903-4326-87F7-B6EA4BFF24E0}" type="presOf" srcId="{0FF29CD4-1A5D-4B27-BE51-5908C7BD57F8}" destId="{0D785D26-C61A-4190-9EBE-C1D9FBB9B57C}" srcOrd="0" destOrd="0" presId="urn:microsoft.com/office/officeart/2005/8/layout/process1"/>
    <dgm:cxn modelId="{EF1D5C88-EBA0-459C-B296-FFE1A66D82F6}" type="presOf" srcId="{E98184A4-9A04-43AD-9D7B-FD6779069777}" destId="{BE4D3EAC-B905-4883-921D-307F8D7B8C5A}" srcOrd="1" destOrd="0" presId="urn:microsoft.com/office/officeart/2005/8/layout/process1"/>
    <dgm:cxn modelId="{3181EF8C-01E4-4186-BC16-25207092C459}" type="presOf" srcId="{A3A44739-20B3-4CB0-899A-846415ED3727}" destId="{19AF62FC-A351-4958-9824-6EAB088405ED}" srcOrd="0" destOrd="0" presId="urn:microsoft.com/office/officeart/2005/8/layout/process1"/>
    <dgm:cxn modelId="{DBC4BA90-F412-48CF-87DC-380B2B4EB3BD}" srcId="{9B641125-F7D8-4BE1-A065-D5D958B721EC}" destId="{C17DFDA4-4285-4130-B034-4B07A08018D1}" srcOrd="0" destOrd="0" parTransId="{2C21FB49-7948-4C82-A248-6EECD8635868}" sibTransId="{A879180C-04B5-46B6-872F-81A10443BF08}"/>
    <dgm:cxn modelId="{CFA19EA0-1C58-40A9-8FED-63665FD0E067}" type="presOf" srcId="{F4B108EF-CB02-4764-848C-CA42A97437DC}" destId="{CF1E0439-082A-4A66-ABB6-263E5FFD0BCB}" srcOrd="0" destOrd="0" presId="urn:microsoft.com/office/officeart/2005/8/layout/process1"/>
    <dgm:cxn modelId="{9618FAA1-6AEF-4A6B-8AA8-82C7F1B0210F}" type="presOf" srcId="{9276FCA2-B709-4E30-9252-8D3E31B757A7}" destId="{19B4E6FF-4447-4B53-88F2-9DCC798D979F}" srcOrd="0" destOrd="0" presId="urn:microsoft.com/office/officeart/2005/8/layout/process1"/>
    <dgm:cxn modelId="{CA3EB7A9-DBB9-4980-AEED-27C5B9F69915}" type="presOf" srcId="{A879180C-04B5-46B6-872F-81A10443BF08}" destId="{AA5B353C-EC3E-48A5-8D21-5AB98E320189}" srcOrd="1" destOrd="0" presId="urn:microsoft.com/office/officeart/2005/8/layout/process1"/>
    <dgm:cxn modelId="{53A1EDBD-9687-4FBB-95B7-16AACCB03A71}" type="presOf" srcId="{7DCB7716-FBCA-489C-83D3-4256566AD33F}" destId="{9ECE5FF4-1AF5-4F45-A3C3-4B010DD78D9B}" srcOrd="0" destOrd="0" presId="urn:microsoft.com/office/officeart/2005/8/layout/process1"/>
    <dgm:cxn modelId="{FA812EC3-030A-40A3-952E-5686F6B32F11}" type="presOf" srcId="{9B641125-F7D8-4BE1-A065-D5D958B721EC}" destId="{6DBB513C-7E7D-4A22-82FF-D2AC5FD9E73E}" srcOrd="0" destOrd="0" presId="urn:microsoft.com/office/officeart/2005/8/layout/process1"/>
    <dgm:cxn modelId="{53CA5BCE-BC9C-460D-B424-FAA91C46F207}" type="presOf" srcId="{C17DFDA4-4285-4130-B034-4B07A08018D1}" destId="{E6CD843B-3442-4722-BE22-EC905957DD7E}" srcOrd="0" destOrd="0" presId="urn:microsoft.com/office/officeart/2005/8/layout/process1"/>
    <dgm:cxn modelId="{2BFCC4D3-C6CB-4D68-996E-B64690CCFB65}" type="presOf" srcId="{B096E90B-BC8F-4697-A4B2-F0E52D627BD6}" destId="{39307C0F-1819-492A-A650-76FE4C9DB7BA}" srcOrd="0" destOrd="0" presId="urn:microsoft.com/office/officeart/2005/8/layout/process1"/>
    <dgm:cxn modelId="{32505EE3-1D42-4B70-B28B-1C0C228DFB4A}" type="presOf" srcId="{AD11F2DA-BB56-4795-BFCD-E7FE5569BFA5}" destId="{1C4CAFBA-C512-4FE4-9251-59DFD0307B20}" srcOrd="0" destOrd="0" presId="urn:microsoft.com/office/officeart/2005/8/layout/process1"/>
    <dgm:cxn modelId="{623566F7-FA44-40F2-8F97-56085B3B13F6}" type="presOf" srcId="{A3A44739-20B3-4CB0-899A-846415ED3727}" destId="{D430C74F-0FF6-47B3-85BD-164C562612AB}" srcOrd="1" destOrd="0" presId="urn:microsoft.com/office/officeart/2005/8/layout/process1"/>
    <dgm:cxn modelId="{7C0436F7-096F-46C2-956E-314AD6837EE9}" type="presParOf" srcId="{6DBB513C-7E7D-4A22-82FF-D2AC5FD9E73E}" destId="{E6CD843B-3442-4722-BE22-EC905957DD7E}" srcOrd="0" destOrd="0" presId="urn:microsoft.com/office/officeart/2005/8/layout/process1"/>
    <dgm:cxn modelId="{7C4DEB74-FE55-41D4-AE34-8079F679A368}" type="presParOf" srcId="{6DBB513C-7E7D-4A22-82FF-D2AC5FD9E73E}" destId="{F363434D-621A-47B7-B663-CBB5CCE23153}" srcOrd="1" destOrd="0" presId="urn:microsoft.com/office/officeart/2005/8/layout/process1"/>
    <dgm:cxn modelId="{CAB277C4-63DA-474A-9979-D0288C2972B6}" type="presParOf" srcId="{F363434D-621A-47B7-B663-CBB5CCE23153}" destId="{AA5B353C-EC3E-48A5-8D21-5AB98E320189}" srcOrd="0" destOrd="0" presId="urn:microsoft.com/office/officeart/2005/8/layout/process1"/>
    <dgm:cxn modelId="{E40EAE97-A421-4987-90D7-932DABB858A3}" type="presParOf" srcId="{6DBB513C-7E7D-4A22-82FF-D2AC5FD9E73E}" destId="{89953A51-D44D-450C-AF0B-BC894D83F69C}" srcOrd="2" destOrd="0" presId="urn:microsoft.com/office/officeart/2005/8/layout/process1"/>
    <dgm:cxn modelId="{B9A572E1-06FB-4B66-9A84-181AA7C942BD}" type="presParOf" srcId="{6DBB513C-7E7D-4A22-82FF-D2AC5FD9E73E}" destId="{9ECE5FF4-1AF5-4F45-A3C3-4B010DD78D9B}" srcOrd="3" destOrd="0" presId="urn:microsoft.com/office/officeart/2005/8/layout/process1"/>
    <dgm:cxn modelId="{316DE4EC-6D46-4287-B2ED-E59949F2484A}" type="presParOf" srcId="{9ECE5FF4-1AF5-4F45-A3C3-4B010DD78D9B}" destId="{203E7A99-5EF7-40D8-A059-56059EDA3A8F}" srcOrd="0" destOrd="0" presId="urn:microsoft.com/office/officeart/2005/8/layout/process1"/>
    <dgm:cxn modelId="{D66F5CA0-D22D-43AA-B68E-60DDEC7983C9}" type="presParOf" srcId="{6DBB513C-7E7D-4A22-82FF-D2AC5FD9E73E}" destId="{19B4E6FF-4447-4B53-88F2-9DCC798D979F}" srcOrd="4" destOrd="0" presId="urn:microsoft.com/office/officeart/2005/8/layout/process1"/>
    <dgm:cxn modelId="{A6E541AE-D421-46A9-963B-45F7230F60AB}" type="presParOf" srcId="{6DBB513C-7E7D-4A22-82FF-D2AC5FD9E73E}" destId="{39307C0F-1819-492A-A650-76FE4C9DB7BA}" srcOrd="5" destOrd="0" presId="urn:microsoft.com/office/officeart/2005/8/layout/process1"/>
    <dgm:cxn modelId="{726B5333-FEB7-4000-AE5D-E8A8C2FA1031}" type="presParOf" srcId="{39307C0F-1819-492A-A650-76FE4C9DB7BA}" destId="{A0CAAC57-F1FC-4723-8FF3-DBCAAF9F9203}" srcOrd="0" destOrd="0" presId="urn:microsoft.com/office/officeart/2005/8/layout/process1"/>
    <dgm:cxn modelId="{B7F1C259-EAE0-4A90-B002-D9BA811E2C86}" type="presParOf" srcId="{6DBB513C-7E7D-4A22-82FF-D2AC5FD9E73E}" destId="{CF1E0439-082A-4A66-ABB6-263E5FFD0BCB}" srcOrd="6" destOrd="0" presId="urn:microsoft.com/office/officeart/2005/8/layout/process1"/>
    <dgm:cxn modelId="{E8578206-2609-496E-A0A4-97CCE724B910}" type="presParOf" srcId="{6DBB513C-7E7D-4A22-82FF-D2AC5FD9E73E}" destId="{4EB8FED4-ACB9-4E55-956B-052843FBC0FC}" srcOrd="7" destOrd="0" presId="urn:microsoft.com/office/officeart/2005/8/layout/process1"/>
    <dgm:cxn modelId="{E7153694-2370-4488-8FAD-C8ACAE81D3DE}" type="presParOf" srcId="{4EB8FED4-ACB9-4E55-956B-052843FBC0FC}" destId="{BE4D3EAC-B905-4883-921D-307F8D7B8C5A}" srcOrd="0" destOrd="0" presId="urn:microsoft.com/office/officeart/2005/8/layout/process1"/>
    <dgm:cxn modelId="{B902BC8E-46BA-4409-B6C8-5CCBDADAFEDB}" type="presParOf" srcId="{6DBB513C-7E7D-4A22-82FF-D2AC5FD9E73E}" destId="{D341A60D-E807-4764-89AE-21587A3B875C}" srcOrd="8" destOrd="0" presId="urn:microsoft.com/office/officeart/2005/8/layout/process1"/>
    <dgm:cxn modelId="{B1C05251-6948-4A52-A458-312CFCE54112}" type="presParOf" srcId="{6DBB513C-7E7D-4A22-82FF-D2AC5FD9E73E}" destId="{19AF62FC-A351-4958-9824-6EAB088405ED}" srcOrd="9" destOrd="0" presId="urn:microsoft.com/office/officeart/2005/8/layout/process1"/>
    <dgm:cxn modelId="{94D5A133-58A6-4D99-B16F-3A1AD8F80CBF}" type="presParOf" srcId="{19AF62FC-A351-4958-9824-6EAB088405ED}" destId="{D430C74F-0FF6-47B3-85BD-164C562612AB}" srcOrd="0" destOrd="0" presId="urn:microsoft.com/office/officeart/2005/8/layout/process1"/>
    <dgm:cxn modelId="{AD0B6D46-FF4C-412A-A2D0-3D8E56C84154}" type="presParOf" srcId="{6DBB513C-7E7D-4A22-82FF-D2AC5FD9E73E}" destId="{1C4CAFBA-C512-4FE4-9251-59DFD0307B20}" srcOrd="10" destOrd="0" presId="urn:microsoft.com/office/officeart/2005/8/layout/process1"/>
    <dgm:cxn modelId="{43AD165B-CFBB-499B-AD53-1592D1ECEEA4}" type="presParOf" srcId="{6DBB513C-7E7D-4A22-82FF-D2AC5FD9E73E}" destId="{A3F054FB-A65E-4316-8291-F48C0B9086C5}" srcOrd="11" destOrd="0" presId="urn:microsoft.com/office/officeart/2005/8/layout/process1"/>
    <dgm:cxn modelId="{3D841A8C-BAB7-4CBD-837A-BD137E15F53B}" type="presParOf" srcId="{A3F054FB-A65E-4316-8291-F48C0B9086C5}" destId="{9AEB166F-8E13-4921-8611-780E0E804A01}" srcOrd="0" destOrd="0" presId="urn:microsoft.com/office/officeart/2005/8/layout/process1"/>
    <dgm:cxn modelId="{C252D465-9FDA-4278-B321-C15E39723A1B}" type="presParOf" srcId="{6DBB513C-7E7D-4A22-82FF-D2AC5FD9E73E}" destId="{0D785D26-C61A-4190-9EBE-C1D9FBB9B57C}"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D843B-3442-4722-BE22-EC905957DD7E}">
      <dsp:nvSpPr>
        <dsp:cNvPr id="0" name=""/>
        <dsp:cNvSpPr/>
      </dsp:nvSpPr>
      <dsp:spPr>
        <a:xfrm>
          <a:off x="24005" y="409619"/>
          <a:ext cx="1301664" cy="1276762"/>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noProof="0" dirty="0"/>
            <a:t>Presidency draft of Council Conclusions</a:t>
          </a:r>
        </a:p>
      </dsp:txBody>
      <dsp:txXfrm>
        <a:off x="61400" y="447014"/>
        <a:ext cx="1226874" cy="1201972"/>
      </dsp:txXfrm>
    </dsp:sp>
    <dsp:sp modelId="{F363434D-621A-47B7-B663-CBB5CCE23153}">
      <dsp:nvSpPr>
        <dsp:cNvPr id="0" name=""/>
        <dsp:cNvSpPr/>
      </dsp:nvSpPr>
      <dsp:spPr>
        <a:xfrm rot="179816">
          <a:off x="1363927" y="1077403"/>
          <a:ext cx="81334" cy="1760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363931" y="1080786"/>
        <a:ext cx="76052" cy="10564"/>
      </dsp:txXfrm>
    </dsp:sp>
    <dsp:sp modelId="{89953A51-D44D-450C-AF0B-BC894D83F69C}">
      <dsp:nvSpPr>
        <dsp:cNvPr id="0" name=""/>
        <dsp:cNvSpPr/>
      </dsp:nvSpPr>
      <dsp:spPr>
        <a:xfrm>
          <a:off x="1478920" y="650045"/>
          <a:ext cx="1266536" cy="946412"/>
        </a:xfrm>
        <a:prstGeom prst="roundRect">
          <a:avLst>
            <a:gd name="adj" fmla="val 10000"/>
          </a:avLst>
        </a:prstGeom>
        <a:solidFill>
          <a:schemeClr val="accent1">
            <a:shade val="50000"/>
            <a:hueOff val="131916"/>
            <a:satOff val="7215"/>
            <a:lumOff val="116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t>WP IEI Biodiversity</a:t>
          </a:r>
        </a:p>
      </dsp:txBody>
      <dsp:txXfrm>
        <a:off x="1506639" y="677764"/>
        <a:ext cx="1211098" cy="890974"/>
      </dsp:txXfrm>
    </dsp:sp>
    <dsp:sp modelId="{9ECE5FF4-1AF5-4F45-A3C3-4B010DD78D9B}">
      <dsp:nvSpPr>
        <dsp:cNvPr id="0" name=""/>
        <dsp:cNvSpPr/>
      </dsp:nvSpPr>
      <dsp:spPr>
        <a:xfrm rot="7299">
          <a:off x="2775737" y="1115925"/>
          <a:ext cx="64194" cy="17606"/>
        </a:xfrm>
        <a:prstGeom prst="rightArrow">
          <a:avLst>
            <a:gd name="adj1" fmla="val 60000"/>
            <a:gd name="adj2" fmla="val 50000"/>
          </a:avLst>
        </a:prstGeom>
        <a:solidFill>
          <a:schemeClr val="accent1">
            <a:shade val="90000"/>
            <a:hueOff val="160041"/>
            <a:satOff val="1580"/>
            <a:lumOff val="95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775737" y="1119440"/>
        <a:ext cx="58912" cy="10564"/>
      </dsp:txXfrm>
    </dsp:sp>
    <dsp:sp modelId="{19B4E6FF-4447-4B53-88F2-9DCC798D979F}">
      <dsp:nvSpPr>
        <dsp:cNvPr id="0" name=""/>
        <dsp:cNvSpPr/>
      </dsp:nvSpPr>
      <dsp:spPr>
        <a:xfrm>
          <a:off x="2866579" y="763696"/>
          <a:ext cx="836297" cy="724090"/>
        </a:xfrm>
        <a:prstGeom prst="roundRect">
          <a:avLst>
            <a:gd name="adj" fmla="val 10000"/>
          </a:avLst>
        </a:prstGeom>
        <a:solidFill>
          <a:schemeClr val="accent1">
            <a:shade val="50000"/>
            <a:hueOff val="263832"/>
            <a:satOff val="14429"/>
            <a:lumOff val="232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noProof="0" dirty="0"/>
            <a:t>WPE</a:t>
          </a:r>
        </a:p>
      </dsp:txBody>
      <dsp:txXfrm>
        <a:off x="2887787" y="784904"/>
        <a:ext cx="793881" cy="681674"/>
      </dsp:txXfrm>
    </dsp:sp>
    <dsp:sp modelId="{39307C0F-1819-492A-A650-76FE4C9DB7BA}">
      <dsp:nvSpPr>
        <dsp:cNvPr id="0" name=""/>
        <dsp:cNvSpPr/>
      </dsp:nvSpPr>
      <dsp:spPr>
        <a:xfrm rot="4235">
          <a:off x="3771631" y="1117627"/>
          <a:ext cx="145760" cy="17606"/>
        </a:xfrm>
        <a:prstGeom prst="rightArrow">
          <a:avLst>
            <a:gd name="adj1" fmla="val 60000"/>
            <a:gd name="adj2" fmla="val 50000"/>
          </a:avLst>
        </a:prstGeom>
        <a:solidFill>
          <a:schemeClr val="accent1">
            <a:shade val="90000"/>
            <a:hueOff val="320082"/>
            <a:satOff val="3161"/>
            <a:lumOff val="191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71631" y="1121145"/>
        <a:ext cx="140478" cy="10564"/>
      </dsp:txXfrm>
    </dsp:sp>
    <dsp:sp modelId="{CF1E0439-082A-4A66-ABB6-263E5FFD0BCB}">
      <dsp:nvSpPr>
        <dsp:cNvPr id="0" name=""/>
        <dsp:cNvSpPr/>
      </dsp:nvSpPr>
      <dsp:spPr>
        <a:xfrm>
          <a:off x="3977895" y="777763"/>
          <a:ext cx="1063863" cy="698974"/>
        </a:xfrm>
        <a:prstGeom prst="roundRect">
          <a:avLst>
            <a:gd name="adj" fmla="val 10000"/>
          </a:avLst>
        </a:prstGeom>
        <a:solidFill>
          <a:schemeClr val="accent1">
            <a:shade val="50000"/>
            <a:hueOff val="395749"/>
            <a:satOff val="21644"/>
            <a:lumOff val="349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noProof="0" dirty="0" err="1"/>
            <a:t>Coreper</a:t>
          </a:r>
          <a:endParaRPr lang="en-GB" sz="1800" kern="1200" noProof="0" dirty="0"/>
        </a:p>
      </dsp:txBody>
      <dsp:txXfrm>
        <a:off x="3998367" y="798235"/>
        <a:ext cx="1022919" cy="658030"/>
      </dsp:txXfrm>
    </dsp:sp>
    <dsp:sp modelId="{4EB8FED4-ACB9-4E55-956B-052843FBC0FC}">
      <dsp:nvSpPr>
        <dsp:cNvPr id="0" name=""/>
        <dsp:cNvSpPr/>
      </dsp:nvSpPr>
      <dsp:spPr>
        <a:xfrm rot="1831711">
          <a:off x="5086613" y="1497832"/>
          <a:ext cx="133098" cy="17606"/>
        </a:xfrm>
        <a:prstGeom prst="rightArrow">
          <a:avLst>
            <a:gd name="adj1" fmla="val 60000"/>
            <a:gd name="adj2" fmla="val 50000"/>
          </a:avLst>
        </a:prstGeom>
        <a:solidFill>
          <a:schemeClr val="accent1">
            <a:shade val="90000"/>
            <a:hueOff val="480123"/>
            <a:satOff val="4741"/>
            <a:lumOff val="286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086979" y="1500011"/>
        <a:ext cx="127816" cy="10564"/>
      </dsp:txXfrm>
    </dsp:sp>
    <dsp:sp modelId="{D341A60D-E807-4764-89AE-21587A3B875C}">
      <dsp:nvSpPr>
        <dsp:cNvPr id="0" name=""/>
        <dsp:cNvSpPr/>
      </dsp:nvSpPr>
      <dsp:spPr>
        <a:xfrm>
          <a:off x="5258076" y="1493476"/>
          <a:ext cx="1229632" cy="875188"/>
        </a:xfrm>
        <a:prstGeom prst="roundRect">
          <a:avLst>
            <a:gd name="adj" fmla="val 10000"/>
          </a:avLst>
        </a:prstGeom>
        <a:solidFill>
          <a:schemeClr val="accent1">
            <a:shade val="50000"/>
            <a:hueOff val="395749"/>
            <a:satOff val="21644"/>
            <a:lumOff val="349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noProof="0" dirty="0"/>
            <a:t>ENVI </a:t>
          </a:r>
          <a:r>
            <a:rPr lang="en-GB" sz="1800" b="1" kern="1200" noProof="0" dirty="0"/>
            <a:t>Council</a:t>
          </a:r>
        </a:p>
      </dsp:txBody>
      <dsp:txXfrm>
        <a:off x="5283709" y="1519109"/>
        <a:ext cx="1178366" cy="823922"/>
      </dsp:txXfrm>
    </dsp:sp>
    <dsp:sp modelId="{19AF62FC-A351-4958-9824-6EAB088405ED}">
      <dsp:nvSpPr>
        <dsp:cNvPr id="0" name=""/>
        <dsp:cNvSpPr/>
      </dsp:nvSpPr>
      <dsp:spPr>
        <a:xfrm rot="4955155">
          <a:off x="5901390" y="2433027"/>
          <a:ext cx="75930" cy="17606"/>
        </a:xfrm>
        <a:prstGeom prst="rightArrow">
          <a:avLst>
            <a:gd name="adj1" fmla="val 60000"/>
            <a:gd name="adj2" fmla="val 50000"/>
          </a:avLst>
        </a:prstGeom>
        <a:solidFill>
          <a:schemeClr val="accent1">
            <a:shade val="90000"/>
            <a:hueOff val="320082"/>
            <a:satOff val="3161"/>
            <a:lumOff val="191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903690" y="2433929"/>
        <a:ext cx="70648" cy="10564"/>
      </dsp:txXfrm>
    </dsp:sp>
    <dsp:sp modelId="{1C4CAFBA-C512-4FE4-9251-59DFD0307B20}">
      <dsp:nvSpPr>
        <dsp:cNvPr id="0" name=""/>
        <dsp:cNvSpPr/>
      </dsp:nvSpPr>
      <dsp:spPr>
        <a:xfrm>
          <a:off x="5427787" y="2510733"/>
          <a:ext cx="1166146" cy="961186"/>
        </a:xfrm>
        <a:prstGeom prst="roundRect">
          <a:avLst>
            <a:gd name="adj" fmla="val 10000"/>
          </a:avLst>
        </a:prstGeom>
        <a:solidFill>
          <a:schemeClr val="accent1">
            <a:shade val="50000"/>
            <a:hueOff val="263832"/>
            <a:satOff val="14429"/>
            <a:lumOff val="232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noProof="0" dirty="0"/>
            <a:t>EU+MS position papers</a:t>
          </a:r>
        </a:p>
      </dsp:txBody>
      <dsp:txXfrm>
        <a:off x="5455939" y="2538885"/>
        <a:ext cx="1109842" cy="904882"/>
      </dsp:txXfrm>
    </dsp:sp>
    <dsp:sp modelId="{A3F054FB-A65E-4316-8291-F48C0B9086C5}">
      <dsp:nvSpPr>
        <dsp:cNvPr id="0" name=""/>
        <dsp:cNvSpPr/>
      </dsp:nvSpPr>
      <dsp:spPr>
        <a:xfrm rot="21545538">
          <a:off x="6636844" y="2971884"/>
          <a:ext cx="90993" cy="17606"/>
        </a:xfrm>
        <a:prstGeom prst="rightArrow">
          <a:avLst>
            <a:gd name="adj1" fmla="val 60000"/>
            <a:gd name="adj2" fmla="val 50000"/>
          </a:avLst>
        </a:prstGeom>
        <a:solidFill>
          <a:schemeClr val="accent1">
            <a:shade val="90000"/>
            <a:hueOff val="160041"/>
            <a:satOff val="1580"/>
            <a:lumOff val="95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636844" y="2975447"/>
        <a:ext cx="85711" cy="10564"/>
      </dsp:txXfrm>
    </dsp:sp>
    <dsp:sp modelId="{0D785D26-C61A-4190-9EBE-C1D9FBB9B57C}">
      <dsp:nvSpPr>
        <dsp:cNvPr id="0" name=""/>
        <dsp:cNvSpPr/>
      </dsp:nvSpPr>
      <dsp:spPr>
        <a:xfrm>
          <a:off x="6765597" y="2488761"/>
          <a:ext cx="1264200" cy="961186"/>
        </a:xfrm>
        <a:prstGeom prst="roundRect">
          <a:avLst>
            <a:gd name="adj" fmla="val 10000"/>
          </a:avLst>
        </a:prstGeom>
        <a:solidFill>
          <a:schemeClr val="accent1">
            <a:shade val="50000"/>
            <a:hueOff val="131916"/>
            <a:satOff val="7215"/>
            <a:lumOff val="116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t>WP IEI Biodiversity</a:t>
          </a:r>
        </a:p>
      </dsp:txBody>
      <dsp:txXfrm>
        <a:off x="6793749" y="2516913"/>
        <a:ext cx="1207896" cy="9048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76162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97825" y="1405350"/>
            <a:ext cx="6594600" cy="20526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3" name="Google Shape;13;p2"/>
          <p:cNvSpPr txBox="1">
            <a:spLocks noGrp="1"/>
          </p:cNvSpPr>
          <p:nvPr>
            <p:ph type="subTitle" idx="1"/>
          </p:nvPr>
        </p:nvSpPr>
        <p:spPr>
          <a:xfrm>
            <a:off x="197825" y="2271038"/>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197825" y="160400"/>
            <a:ext cx="3183800" cy="1040026"/>
          </a:xfrm>
          <a:prstGeom prst="rect">
            <a:avLst/>
          </a:prstGeom>
          <a:noFill/>
          <a:ln>
            <a:noFill/>
          </a:ln>
        </p:spPr>
      </p:pic>
      <p:sp>
        <p:nvSpPr>
          <p:cNvPr id="16" name="Google Shape;16;p2"/>
          <p:cNvSpPr/>
          <p:nvPr/>
        </p:nvSpPr>
        <p:spPr>
          <a:xfrm>
            <a:off x="0" y="4576850"/>
            <a:ext cx="1399200" cy="56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p:cNvPicPr preferRelativeResize="0"/>
          <p:nvPr/>
        </p:nvPicPr>
        <p:blipFill>
          <a:blip r:embed="rId3">
            <a:alphaModFix/>
          </a:blip>
          <a:stretch>
            <a:fillRect/>
          </a:stretch>
        </p:blipFill>
        <p:spPr>
          <a:xfrm>
            <a:off x="256149" y="4479675"/>
            <a:ext cx="1781125" cy="373975"/>
          </a:xfrm>
          <a:prstGeom prst="rect">
            <a:avLst/>
          </a:prstGeom>
          <a:noFill/>
          <a:ln>
            <a:noFill/>
          </a:ln>
        </p:spPr>
      </p:pic>
      <p:sp>
        <p:nvSpPr>
          <p:cNvPr id="18" name="Google Shape;18;p2"/>
          <p:cNvSpPr/>
          <p:nvPr/>
        </p:nvSpPr>
        <p:spPr>
          <a:xfrm>
            <a:off x="8595425" y="0"/>
            <a:ext cx="548700" cy="68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p:cNvPicPr preferRelativeResize="0"/>
          <p:nvPr/>
        </p:nvPicPr>
        <p:blipFill rotWithShape="1">
          <a:blip r:embed="rId4">
            <a:alphaModFix/>
          </a:blip>
          <a:srcRect r="10778"/>
          <a:stretch/>
        </p:blipFill>
        <p:spPr>
          <a:xfrm>
            <a:off x="6622100" y="0"/>
            <a:ext cx="2521900" cy="4722550"/>
          </a:xfrm>
          <a:prstGeom prst="rect">
            <a:avLst/>
          </a:prstGeom>
          <a:noFill/>
          <a:ln>
            <a:noFill/>
          </a:ln>
        </p:spPr>
      </p:pic>
      <p:sp>
        <p:nvSpPr>
          <p:cNvPr id="20" name="Google Shape;20;p2"/>
          <p:cNvSpPr txBox="1"/>
          <p:nvPr/>
        </p:nvSpPr>
        <p:spPr>
          <a:xfrm>
            <a:off x="2085875" y="4413200"/>
            <a:ext cx="5435400" cy="61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50">
                <a:solidFill>
                  <a:srgbClr val="666666"/>
                </a:solidFill>
              </a:rPr>
              <a:t>Views and opinions expressed are those of the author(s) only and do not necessarily reflect those of the European Union or the European Commission. Neither the EU nor the EC can be held responsible for them.</a:t>
            </a:r>
            <a:endParaRPr sz="850">
              <a:solidFill>
                <a:srgbClr val="666666"/>
              </a:solidFill>
            </a:endParaRPr>
          </a:p>
          <a:p>
            <a:pPr marL="0" lvl="0" indent="0" algn="l" rtl="0">
              <a:lnSpc>
                <a:spcPct val="115000"/>
              </a:lnSpc>
              <a:spcBef>
                <a:spcPts val="0"/>
              </a:spcBef>
              <a:spcAft>
                <a:spcPts val="0"/>
              </a:spcAft>
              <a:buNone/>
            </a:pPr>
            <a:endParaRPr sz="850">
              <a:solidFill>
                <a:srgbClr val="66666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296800" y="450150"/>
            <a:ext cx="63678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675" y="5295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1E4D"/>
              </a:buClr>
              <a:buSzPts val="2800"/>
              <a:buNone/>
              <a:defRPr sz="2800">
                <a:solidFill>
                  <a:srgbClr val="001E4D"/>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15250" y="712663"/>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434343"/>
              </a:buClr>
              <a:buSzPts val="1600"/>
              <a:buChar char="●"/>
              <a:defRPr sz="16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8" name="Google Shape;8;p1"/>
          <p:cNvSpPr txBox="1">
            <a:spLocks noGrp="1"/>
          </p:cNvSpPr>
          <p:nvPr>
            <p:ph type="sldNum" idx="12"/>
          </p:nvPr>
        </p:nvSpPr>
        <p:spPr>
          <a:xfrm>
            <a:off x="8585590" y="-62114"/>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7">
            <a:alphaModFix/>
          </a:blip>
          <a:stretch>
            <a:fillRect/>
          </a:stretch>
        </p:blipFill>
        <p:spPr>
          <a:xfrm>
            <a:off x="100675" y="4703175"/>
            <a:ext cx="1083075" cy="353801"/>
          </a:xfrm>
          <a:prstGeom prst="rect">
            <a:avLst/>
          </a:prstGeom>
          <a:noFill/>
          <a:ln>
            <a:noFill/>
          </a:ln>
        </p:spPr>
      </p:pic>
      <p:pic>
        <p:nvPicPr>
          <p:cNvPr id="10" name="Google Shape;10;p1"/>
          <p:cNvPicPr preferRelativeResize="0"/>
          <p:nvPr/>
        </p:nvPicPr>
        <p:blipFill rotWithShape="1">
          <a:blip r:embed="rId8">
            <a:alphaModFix amt="20000"/>
          </a:blip>
          <a:srcRect t="35790" r="35654"/>
          <a:stretch/>
        </p:blipFill>
        <p:spPr>
          <a:xfrm>
            <a:off x="8681325" y="0"/>
            <a:ext cx="462676" cy="4679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4"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ctrTitle"/>
          </p:nvPr>
        </p:nvSpPr>
        <p:spPr>
          <a:xfrm>
            <a:off x="154377" y="1680568"/>
            <a:ext cx="6583308" cy="2052600"/>
          </a:xfrm>
          <a:prstGeom prst="rect">
            <a:avLst/>
          </a:prstGeom>
        </p:spPr>
        <p:txBody>
          <a:bodyPr spcFirstLastPara="1" wrap="square" lIns="91425" tIns="91425" rIns="91425" bIns="91425" anchor="t" anchorCtr="0">
            <a:normAutofit/>
          </a:bodyPr>
          <a:lstStyle/>
          <a:p>
            <a:pPr lvl="0"/>
            <a:r>
              <a:rPr lang="en-GB" sz="3200" dirty="0">
                <a:solidFill>
                  <a:srgbClr val="1A42B7"/>
                </a:solidFill>
              </a:rPr>
              <a:t>Preparation for CBD COP </a:t>
            </a:r>
            <a:r>
              <a:rPr lang="en-GB" sz="3200" dirty="0">
                <a:solidFill>
                  <a:srgbClr val="38B5A8"/>
                </a:solidFill>
              </a:rPr>
              <a:t>from the perspective of the EU Presidency</a:t>
            </a:r>
            <a:endParaRPr sz="3200" dirty="0">
              <a:solidFill>
                <a:srgbClr val="38B5A8"/>
              </a:solidFill>
            </a:endParaRPr>
          </a:p>
        </p:txBody>
      </p:sp>
      <p:sp>
        <p:nvSpPr>
          <p:cNvPr id="59" name="Google Shape;59;p11"/>
          <p:cNvSpPr txBox="1">
            <a:spLocks noGrp="1"/>
          </p:cNvSpPr>
          <p:nvPr>
            <p:ph type="subTitle" idx="1"/>
          </p:nvPr>
        </p:nvSpPr>
        <p:spPr>
          <a:xfrm>
            <a:off x="210524" y="3649028"/>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600" dirty="0">
                <a:solidFill>
                  <a:srgbClr val="4BDBA3"/>
                </a:solidFill>
              </a:rPr>
              <a:t>Capacity Building Workshop for Hungarian,</a:t>
            </a:r>
            <a:r>
              <a:rPr lang="hu-HU" sz="1600" dirty="0">
                <a:solidFill>
                  <a:srgbClr val="4BDBA3"/>
                </a:solidFill>
              </a:rPr>
              <a:t> </a:t>
            </a:r>
            <a:r>
              <a:rPr lang="en-GB" sz="1600" dirty="0">
                <a:solidFill>
                  <a:srgbClr val="4BDBA3"/>
                </a:solidFill>
              </a:rPr>
              <a:t>Romanian and Polish </a:t>
            </a:r>
            <a:endParaRPr lang="hu-HU" sz="1600" dirty="0">
              <a:solidFill>
                <a:srgbClr val="4BDBA3"/>
              </a:solidFill>
            </a:endParaRPr>
          </a:p>
          <a:p>
            <a:pPr marL="0" lvl="0" indent="0" algn="l" rtl="0">
              <a:spcBef>
                <a:spcPts val="0"/>
              </a:spcBef>
              <a:spcAft>
                <a:spcPts val="0"/>
              </a:spcAft>
              <a:buNone/>
            </a:pPr>
            <a:r>
              <a:rPr lang="en-GB" sz="1600" dirty="0">
                <a:solidFill>
                  <a:srgbClr val="4BDBA3"/>
                </a:solidFill>
              </a:rPr>
              <a:t>experts and negotiators</a:t>
            </a:r>
            <a:r>
              <a:rPr lang="hu-HU" sz="1600" dirty="0">
                <a:solidFill>
                  <a:srgbClr val="4BDBA3"/>
                </a:solidFill>
              </a:rPr>
              <a:t> / 15-16 </a:t>
            </a:r>
            <a:r>
              <a:rPr lang="hu-HU" sz="1600" dirty="0" err="1">
                <a:solidFill>
                  <a:srgbClr val="4BDBA3"/>
                </a:solidFill>
              </a:rPr>
              <a:t>January</a:t>
            </a:r>
            <a:r>
              <a:rPr lang="hu-HU" sz="1600" dirty="0">
                <a:solidFill>
                  <a:srgbClr val="4BDBA3"/>
                </a:solidFill>
              </a:rPr>
              <a:t> 2024 / Budapest, Hungary</a:t>
            </a:r>
            <a:endParaRPr lang="en-GB" sz="1600" dirty="0">
              <a:solidFill>
                <a:srgbClr val="4BDBA3"/>
              </a:solidFill>
            </a:endParaRPr>
          </a:p>
        </p:txBody>
      </p:sp>
      <p:sp>
        <p:nvSpPr>
          <p:cNvPr id="60" name="Google Shape;60;p11"/>
          <p:cNvSpPr txBox="1">
            <a:spLocks noGrp="1"/>
          </p:cNvSpPr>
          <p:nvPr>
            <p:ph type="subTitle" idx="1"/>
          </p:nvPr>
        </p:nvSpPr>
        <p:spPr>
          <a:xfrm>
            <a:off x="210524" y="2948589"/>
            <a:ext cx="8520600" cy="792600"/>
          </a:xfrm>
          <a:prstGeom prst="rect">
            <a:avLst/>
          </a:prstGeom>
        </p:spPr>
        <p:txBody>
          <a:bodyPr spcFirstLastPara="1" wrap="square" lIns="91425" tIns="91425" rIns="91425" bIns="91425" anchor="t" anchorCtr="0">
            <a:normAutofit/>
          </a:bodyPr>
          <a:lstStyle/>
          <a:p>
            <a:pPr marL="0" lvl="0" indent="0"/>
            <a:r>
              <a:rPr lang="cs-CZ" b="1" dirty="0"/>
              <a:t>Eliška Rolfová</a:t>
            </a:r>
            <a:endParaRPr b="1" dirty="0"/>
          </a:p>
          <a:p>
            <a:pPr marL="0" lvl="0" indent="0"/>
            <a:r>
              <a:rPr lang="en-US" sz="1600" dirty="0"/>
              <a:t>Ministry of</a:t>
            </a:r>
            <a:r>
              <a:rPr lang="cs-CZ" sz="1600" dirty="0"/>
              <a:t> </a:t>
            </a:r>
            <a:r>
              <a:rPr lang="en-US" sz="1600" dirty="0"/>
              <a:t>the Environment, Czech Republic</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321594-DB48-4018-B554-89944DB59C77}"/>
              </a:ext>
            </a:extLst>
          </p:cNvPr>
          <p:cNvSpPr>
            <a:spLocks noGrp="1"/>
          </p:cNvSpPr>
          <p:nvPr>
            <p:ph type="title"/>
          </p:nvPr>
        </p:nvSpPr>
        <p:spPr/>
        <p:txBody>
          <a:bodyPr>
            <a:normAutofit fontScale="90000"/>
          </a:bodyPr>
          <a:lstStyle/>
          <a:p>
            <a:r>
              <a:rPr lang="cs-CZ" dirty="0">
                <a:solidFill>
                  <a:srgbClr val="1A42B7"/>
                </a:solidFill>
              </a:rPr>
              <a:t>At </a:t>
            </a:r>
            <a:r>
              <a:rPr lang="cs-CZ" dirty="0" err="1">
                <a:solidFill>
                  <a:srgbClr val="1A42B7"/>
                </a:solidFill>
              </a:rPr>
              <a:t>the</a:t>
            </a:r>
            <a:r>
              <a:rPr lang="cs-CZ" dirty="0">
                <a:solidFill>
                  <a:srgbClr val="1A42B7"/>
                </a:solidFill>
              </a:rPr>
              <a:t> COP</a:t>
            </a:r>
            <a:endParaRPr lang="en-GB" dirty="0">
              <a:solidFill>
                <a:srgbClr val="1A42B7"/>
              </a:solidFill>
            </a:endParaRPr>
          </a:p>
        </p:txBody>
      </p:sp>
      <p:sp>
        <p:nvSpPr>
          <p:cNvPr id="3" name="Zástupný symbol pro text 2">
            <a:extLst>
              <a:ext uri="{FF2B5EF4-FFF2-40B4-BE49-F238E27FC236}">
                <a16:creationId xmlns:a16="http://schemas.microsoft.com/office/drawing/2014/main" id="{6E074803-D2DB-4706-AB72-0CC578AF7BE1}"/>
              </a:ext>
            </a:extLst>
          </p:cNvPr>
          <p:cNvSpPr>
            <a:spLocks noGrp="1"/>
          </p:cNvSpPr>
          <p:nvPr>
            <p:ph type="body" idx="1"/>
          </p:nvPr>
        </p:nvSpPr>
        <p:spPr/>
        <p:txBody>
          <a:bodyPr>
            <a:normAutofit lnSpcReduction="10000"/>
          </a:bodyPr>
          <a:lstStyle/>
          <a:p>
            <a:pPr marL="139700" indent="0">
              <a:buNone/>
            </a:pPr>
            <a:r>
              <a:rPr lang="en-GB" b="1" dirty="0">
                <a:solidFill>
                  <a:srgbClr val="38B5A8"/>
                </a:solidFill>
              </a:rPr>
              <a:t>Outreach: </a:t>
            </a:r>
            <a:r>
              <a:rPr lang="en-GB" dirty="0">
                <a:solidFill>
                  <a:srgbClr val="38B5A8"/>
                </a:solidFill>
              </a:rPr>
              <a:t>What happens "behind the </a:t>
            </a:r>
            <a:r>
              <a:rPr lang="cs-CZ" dirty="0" err="1">
                <a:solidFill>
                  <a:srgbClr val="38B5A8"/>
                </a:solidFill>
              </a:rPr>
              <a:t>scene</a:t>
            </a:r>
            <a:r>
              <a:rPr lang="en-GB" dirty="0">
                <a:solidFill>
                  <a:srgbClr val="38B5A8"/>
                </a:solidFill>
              </a:rPr>
              <a:t>"?</a:t>
            </a:r>
          </a:p>
          <a:p>
            <a:endParaRPr lang="en-GB" dirty="0"/>
          </a:p>
          <a:p>
            <a:r>
              <a:rPr lang="en-GB" dirty="0"/>
              <a:t>Need to engage in bilateral/outreach discussions</a:t>
            </a:r>
          </a:p>
          <a:p>
            <a:r>
              <a:rPr lang="en-GB" dirty="0"/>
              <a:t>Outreach meetings (Presidency Trio, Commission; report back as appropriate)</a:t>
            </a:r>
          </a:p>
          <a:p>
            <a:r>
              <a:rPr lang="en-GB" dirty="0"/>
              <a:t>Liaising with the UN regions</a:t>
            </a:r>
            <a:r>
              <a:rPr lang="cs-CZ" dirty="0"/>
              <a:t> (EU: WEOG+CEE)</a:t>
            </a:r>
            <a:endParaRPr lang="en-GB" dirty="0"/>
          </a:p>
          <a:p>
            <a:r>
              <a:rPr lang="en-GB" dirty="0"/>
              <a:t>Links to the Secretariat</a:t>
            </a:r>
          </a:p>
          <a:p>
            <a:r>
              <a:rPr lang="cs-CZ" dirty="0" err="1"/>
              <a:t>Observers</a:t>
            </a:r>
            <a:r>
              <a:rPr lang="cs-CZ" dirty="0"/>
              <a:t>, </a:t>
            </a:r>
            <a:r>
              <a:rPr lang="en-GB" dirty="0"/>
              <a:t>NGOs (possible support if agreed by the EU)</a:t>
            </a:r>
          </a:p>
          <a:p>
            <a:r>
              <a:rPr lang="en-GB" dirty="0"/>
              <a:t>Informal networks</a:t>
            </a:r>
          </a:p>
          <a:p>
            <a:r>
              <a:rPr lang="en-GB" dirty="0"/>
              <a:t>Letting others bring forward EU text/position</a:t>
            </a:r>
            <a:r>
              <a:rPr lang="cs-CZ" dirty="0"/>
              <a:t>s</a:t>
            </a:r>
            <a:endParaRPr lang="en-GB" dirty="0"/>
          </a:p>
        </p:txBody>
      </p:sp>
      <p:pic>
        <p:nvPicPr>
          <p:cNvPr id="6" name="Obrázek 5">
            <a:extLst>
              <a:ext uri="{FF2B5EF4-FFF2-40B4-BE49-F238E27FC236}">
                <a16:creationId xmlns:a16="http://schemas.microsoft.com/office/drawing/2014/main" id="{77D633B8-23BD-44CC-B526-8D17E8377FE1}"/>
              </a:ext>
            </a:extLst>
          </p:cNvPr>
          <p:cNvPicPr>
            <a:picLocks noChangeAspect="1"/>
          </p:cNvPicPr>
          <p:nvPr/>
        </p:nvPicPr>
        <p:blipFill rotWithShape="1">
          <a:blip r:embed="rId2"/>
          <a:srcRect l="13419" r="26645"/>
          <a:stretch/>
        </p:blipFill>
        <p:spPr>
          <a:xfrm>
            <a:off x="4831959" y="1221164"/>
            <a:ext cx="3789316" cy="29179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2900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321594-DB48-4018-B554-89944DB59C77}"/>
              </a:ext>
            </a:extLst>
          </p:cNvPr>
          <p:cNvSpPr>
            <a:spLocks noGrp="1"/>
          </p:cNvSpPr>
          <p:nvPr>
            <p:ph type="title"/>
          </p:nvPr>
        </p:nvSpPr>
        <p:spPr/>
        <p:txBody>
          <a:bodyPr>
            <a:normAutofit fontScale="90000"/>
          </a:bodyPr>
          <a:lstStyle/>
          <a:p>
            <a:r>
              <a:rPr lang="cs-CZ" dirty="0">
                <a:solidFill>
                  <a:srgbClr val="1A42B7"/>
                </a:solidFill>
              </a:rPr>
              <a:t>At </a:t>
            </a:r>
            <a:r>
              <a:rPr lang="cs-CZ" dirty="0" err="1">
                <a:solidFill>
                  <a:srgbClr val="1A42B7"/>
                </a:solidFill>
              </a:rPr>
              <a:t>the</a:t>
            </a:r>
            <a:r>
              <a:rPr lang="cs-CZ" dirty="0">
                <a:solidFill>
                  <a:srgbClr val="1A42B7"/>
                </a:solidFill>
              </a:rPr>
              <a:t> COP</a:t>
            </a:r>
            <a:endParaRPr lang="en-GB" dirty="0">
              <a:solidFill>
                <a:srgbClr val="1A42B7"/>
              </a:solidFill>
            </a:endParaRPr>
          </a:p>
        </p:txBody>
      </p:sp>
      <p:sp>
        <p:nvSpPr>
          <p:cNvPr id="4" name="Zástupný symbol pro text 3">
            <a:extLst>
              <a:ext uri="{FF2B5EF4-FFF2-40B4-BE49-F238E27FC236}">
                <a16:creationId xmlns:a16="http://schemas.microsoft.com/office/drawing/2014/main" id="{CBCB5192-70C8-415E-B50B-029173703168}"/>
              </a:ext>
            </a:extLst>
          </p:cNvPr>
          <p:cNvSpPr>
            <a:spLocks noGrp="1"/>
          </p:cNvSpPr>
          <p:nvPr>
            <p:ph type="body" idx="2"/>
          </p:nvPr>
        </p:nvSpPr>
        <p:spPr/>
        <p:txBody>
          <a:bodyPr/>
          <a:lstStyle/>
          <a:p>
            <a:pPr marL="139700" indent="0">
              <a:buNone/>
            </a:pPr>
            <a:r>
              <a:rPr lang="en-GB" b="1" dirty="0">
                <a:solidFill>
                  <a:srgbClr val="38B5A8"/>
                </a:solidFill>
              </a:rPr>
              <a:t>Team:</a:t>
            </a:r>
            <a:endParaRPr lang="en-GB" dirty="0">
              <a:solidFill>
                <a:srgbClr val="38B5A8"/>
              </a:solidFill>
            </a:endParaRPr>
          </a:p>
          <a:p>
            <a:endParaRPr lang="en-GB" dirty="0"/>
          </a:p>
          <a:p>
            <a:r>
              <a:rPr lang="en-GB" dirty="0"/>
              <a:t>High-Level Segment participants (Head of Delegation)</a:t>
            </a:r>
          </a:p>
          <a:p>
            <a:r>
              <a:rPr lang="en-GB" dirty="0"/>
              <a:t>Chairs for EU coordination meetings</a:t>
            </a:r>
          </a:p>
          <a:p>
            <a:r>
              <a:rPr lang="en-GB" dirty="0"/>
              <a:t>Assistants</a:t>
            </a:r>
          </a:p>
          <a:p>
            <a:r>
              <a:rPr lang="en-GB" dirty="0"/>
              <a:t>Lead Authors / Negotiators</a:t>
            </a:r>
          </a:p>
          <a:p>
            <a:r>
              <a:rPr lang="en-GB" dirty="0"/>
              <a:t>Coordinators (general </a:t>
            </a:r>
            <a:r>
              <a:rPr lang="cs-CZ" dirty="0"/>
              <a:t>/ </a:t>
            </a:r>
            <a:r>
              <a:rPr lang="cs-CZ" dirty="0" err="1"/>
              <a:t>for</a:t>
            </a:r>
            <a:r>
              <a:rPr lang="en-GB" dirty="0"/>
              <a:t> specific PP</a:t>
            </a:r>
            <a:r>
              <a:rPr lang="cs-CZ" dirty="0"/>
              <a:t>s</a:t>
            </a:r>
            <a:r>
              <a:rPr lang="en-GB" dirty="0"/>
              <a:t>)</a:t>
            </a:r>
          </a:p>
          <a:p>
            <a:r>
              <a:rPr lang="en-GB" dirty="0"/>
              <a:t>Outreach</a:t>
            </a:r>
          </a:p>
          <a:p>
            <a:r>
              <a:rPr lang="en-GB" dirty="0"/>
              <a:t>Logistics</a:t>
            </a:r>
            <a:endParaRPr lang="cs-CZ" dirty="0"/>
          </a:p>
          <a:p>
            <a:r>
              <a:rPr lang="cs-CZ" dirty="0"/>
              <a:t>IT support</a:t>
            </a:r>
            <a:endParaRPr lang="en-GB" dirty="0"/>
          </a:p>
          <a:p>
            <a:r>
              <a:rPr lang="en-GB" dirty="0"/>
              <a:t>Permanent Representation</a:t>
            </a:r>
          </a:p>
        </p:txBody>
      </p:sp>
      <p:pic>
        <p:nvPicPr>
          <p:cNvPr id="6" name="Obrázek 5">
            <a:extLst>
              <a:ext uri="{FF2B5EF4-FFF2-40B4-BE49-F238E27FC236}">
                <a16:creationId xmlns:a16="http://schemas.microsoft.com/office/drawing/2014/main" id="{FFF0E102-234F-4D3E-9D6C-64FB66583FBF}"/>
              </a:ext>
            </a:extLst>
          </p:cNvPr>
          <p:cNvPicPr>
            <a:picLocks noChangeAspect="1"/>
          </p:cNvPicPr>
          <p:nvPr/>
        </p:nvPicPr>
        <p:blipFill>
          <a:blip r:embed="rId2"/>
          <a:stretch>
            <a:fillRect/>
          </a:stretch>
        </p:blipFill>
        <p:spPr>
          <a:xfrm>
            <a:off x="311700" y="1224678"/>
            <a:ext cx="4457857" cy="3344197"/>
          </a:xfrm>
          <a:prstGeom prst="rect">
            <a:avLst/>
          </a:prstGeom>
          <a:ln>
            <a:noFill/>
          </a:ln>
          <a:effectLst>
            <a:outerShdw blurRad="292100" dist="139700" dir="2700000" algn="tl" rotWithShape="0">
              <a:srgbClr val="333333">
                <a:alpha val="65000"/>
              </a:srgbClr>
            </a:outerShdw>
          </a:effectLst>
        </p:spPr>
      </p:pic>
      <p:pic>
        <p:nvPicPr>
          <p:cNvPr id="7" name="Grafický objekt 6" descr="Skupina lidí">
            <a:extLst>
              <a:ext uri="{FF2B5EF4-FFF2-40B4-BE49-F238E27FC236}">
                <a16:creationId xmlns:a16="http://schemas.microsoft.com/office/drawing/2014/main" id="{99A3F4B9-CCC0-42E1-B5EA-2D3A5B25E5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2350" y="574625"/>
            <a:ext cx="914400" cy="914400"/>
          </a:xfrm>
          <a:prstGeom prst="rect">
            <a:avLst/>
          </a:prstGeom>
        </p:spPr>
      </p:pic>
    </p:spTree>
    <p:extLst>
      <p:ext uri="{BB962C8B-B14F-4D97-AF65-F5344CB8AC3E}">
        <p14:creationId xmlns:p14="http://schemas.microsoft.com/office/powerpoint/2010/main" val="100913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EC82A2D-8AEE-4803-B104-175F4EC2417E}"/>
              </a:ext>
            </a:extLst>
          </p:cNvPr>
          <p:cNvSpPr>
            <a:spLocks noGrp="1"/>
          </p:cNvSpPr>
          <p:nvPr>
            <p:ph type="title"/>
          </p:nvPr>
        </p:nvSpPr>
        <p:spPr>
          <a:xfrm>
            <a:off x="230075" y="3294455"/>
            <a:ext cx="6367800" cy="1330639"/>
          </a:xfrm>
        </p:spPr>
        <p:txBody>
          <a:bodyPr anchor="b">
            <a:normAutofit/>
          </a:bodyPr>
          <a:lstStyle/>
          <a:p>
            <a:pPr algn="l"/>
            <a:r>
              <a:rPr lang="en-GB" sz="1800" dirty="0"/>
              <a:t>Eliška Rolfová</a:t>
            </a:r>
            <a:br>
              <a:rPr lang="en-GB" sz="1800" dirty="0"/>
            </a:br>
            <a:r>
              <a:rPr lang="en-GB" sz="1800" dirty="0"/>
              <a:t>Ministry of the Environment of the Czech Republic</a:t>
            </a:r>
            <a:br>
              <a:rPr lang="en-GB" sz="1800" dirty="0"/>
            </a:br>
            <a:r>
              <a:rPr lang="en-GB" sz="1800" dirty="0"/>
              <a:t>e-mail: eliska.rolfova@mzp.cz</a:t>
            </a:r>
          </a:p>
        </p:txBody>
      </p:sp>
      <p:sp>
        <p:nvSpPr>
          <p:cNvPr id="3" name="Nadpis 4">
            <a:extLst>
              <a:ext uri="{FF2B5EF4-FFF2-40B4-BE49-F238E27FC236}">
                <a16:creationId xmlns:a16="http://schemas.microsoft.com/office/drawing/2014/main" id="{72513EEA-5651-4164-9F48-F59C9475B621}"/>
              </a:ext>
            </a:extLst>
          </p:cNvPr>
          <p:cNvSpPr txBox="1">
            <a:spLocks/>
          </p:cNvSpPr>
          <p:nvPr/>
        </p:nvSpPr>
        <p:spPr>
          <a:xfrm>
            <a:off x="1219125" y="378374"/>
            <a:ext cx="6367800" cy="3078187"/>
          </a:xfrm>
          <a:prstGeom prst="rect">
            <a:avLst/>
          </a:prstGeom>
          <a:noFill/>
          <a:ln>
            <a:noFill/>
          </a:ln>
        </p:spPr>
        <p:txBody>
          <a:bodyPr spcFirstLastPara="1" wrap="square" lIns="91425" tIns="91425" rIns="91425" bIns="91425" anchor="b" anchorCtr="0">
            <a:normAutofit fontScale="9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1E4D"/>
              </a:buClr>
              <a:buSzPts val="4800"/>
              <a:buFont typeface="Arial"/>
              <a:buNone/>
              <a:defRPr sz="4800" b="0" i="0" u="none" strike="noStrike" cap="none">
                <a:solidFill>
                  <a:srgbClr val="001E4D"/>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a:lnSpc>
                <a:spcPct val="110000"/>
              </a:lnSpc>
            </a:pPr>
            <a:r>
              <a:rPr lang="en-GB" sz="3600" dirty="0">
                <a:solidFill>
                  <a:srgbClr val="1A42B7"/>
                </a:solidFill>
              </a:rPr>
              <a:t>Thank you for your attention.</a:t>
            </a:r>
            <a:br>
              <a:rPr lang="en-GB" sz="3600" dirty="0">
                <a:solidFill>
                  <a:srgbClr val="1A42B7"/>
                </a:solidFill>
              </a:rPr>
            </a:br>
            <a:br>
              <a:rPr lang="en-GB" sz="3600" dirty="0">
                <a:solidFill>
                  <a:srgbClr val="1A42B7"/>
                </a:solidFill>
              </a:rPr>
            </a:br>
            <a:r>
              <a:rPr lang="en-GB" sz="3600" dirty="0">
                <a:solidFill>
                  <a:srgbClr val="1A42B7"/>
                </a:solidFill>
              </a:rPr>
              <a:t>Wishing you all the best for the upcoming Hungarian EU Presidency (and to the whole presidency Trio)!</a:t>
            </a:r>
          </a:p>
        </p:txBody>
      </p:sp>
    </p:spTree>
    <p:extLst>
      <p:ext uri="{BB962C8B-B14F-4D97-AF65-F5344CB8AC3E}">
        <p14:creationId xmlns:p14="http://schemas.microsoft.com/office/powerpoint/2010/main" val="91016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9582D1-86C0-40C5-9F21-A8B91DD57C1E}"/>
              </a:ext>
            </a:extLst>
          </p:cNvPr>
          <p:cNvSpPr>
            <a:spLocks noGrp="1"/>
          </p:cNvSpPr>
          <p:nvPr>
            <p:ph type="title"/>
          </p:nvPr>
        </p:nvSpPr>
        <p:spPr/>
        <p:txBody>
          <a:bodyPr>
            <a:normAutofit fontScale="90000"/>
          </a:bodyPr>
          <a:lstStyle/>
          <a:p>
            <a:r>
              <a:rPr lang="en-US" dirty="0">
                <a:solidFill>
                  <a:srgbClr val="1A42B7"/>
                </a:solidFill>
              </a:rPr>
              <a:t>Preparation for CBD COP from</a:t>
            </a:r>
            <a:r>
              <a:rPr lang="cs-CZ" dirty="0">
                <a:solidFill>
                  <a:srgbClr val="1A42B7"/>
                </a:solidFill>
              </a:rPr>
              <a:t> </a:t>
            </a:r>
            <a:r>
              <a:rPr lang="en-US" dirty="0">
                <a:solidFill>
                  <a:srgbClr val="1A42B7"/>
                </a:solidFill>
              </a:rPr>
              <a:t>the perspective of the EU</a:t>
            </a:r>
            <a:r>
              <a:rPr lang="cs-CZ" dirty="0">
                <a:solidFill>
                  <a:srgbClr val="1A42B7"/>
                </a:solidFill>
              </a:rPr>
              <a:t> </a:t>
            </a:r>
            <a:r>
              <a:rPr lang="en-US" dirty="0">
                <a:solidFill>
                  <a:srgbClr val="1A42B7"/>
                </a:solidFill>
              </a:rPr>
              <a:t>Presidency</a:t>
            </a:r>
            <a:endParaRPr lang="cs-CZ" dirty="0">
              <a:solidFill>
                <a:srgbClr val="1A42B7"/>
              </a:solidFill>
            </a:endParaRPr>
          </a:p>
        </p:txBody>
      </p:sp>
      <p:pic>
        <p:nvPicPr>
          <p:cNvPr id="5" name="Obrázek 4">
            <a:extLst>
              <a:ext uri="{FF2B5EF4-FFF2-40B4-BE49-F238E27FC236}">
                <a16:creationId xmlns:a16="http://schemas.microsoft.com/office/drawing/2014/main" id="{F9A6EDB9-A764-45AE-AEA1-5C9419CD83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1943" y="1105463"/>
            <a:ext cx="6280115" cy="35587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318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62ADC8-E930-4FD5-BC91-9F740FCE57D8}"/>
              </a:ext>
            </a:extLst>
          </p:cNvPr>
          <p:cNvSpPr>
            <a:spLocks noGrp="1"/>
          </p:cNvSpPr>
          <p:nvPr>
            <p:ph type="title"/>
          </p:nvPr>
        </p:nvSpPr>
        <p:spPr/>
        <p:txBody>
          <a:bodyPr>
            <a:normAutofit fontScale="90000"/>
          </a:bodyPr>
          <a:lstStyle/>
          <a:p>
            <a:r>
              <a:rPr lang="en-GB" dirty="0">
                <a:solidFill>
                  <a:srgbClr val="1A42B7"/>
                </a:solidFill>
              </a:rPr>
              <a:t>Preparation for CBD COP from the perspective of the EU Presidency</a:t>
            </a:r>
          </a:p>
        </p:txBody>
      </p:sp>
      <p:sp>
        <p:nvSpPr>
          <p:cNvPr id="3" name="Zástupný symbol pro text 2">
            <a:extLst>
              <a:ext uri="{FF2B5EF4-FFF2-40B4-BE49-F238E27FC236}">
                <a16:creationId xmlns:a16="http://schemas.microsoft.com/office/drawing/2014/main" id="{1ADF7DF9-4077-4E76-8CEE-605307E67292}"/>
              </a:ext>
            </a:extLst>
          </p:cNvPr>
          <p:cNvSpPr>
            <a:spLocks noGrp="1"/>
          </p:cNvSpPr>
          <p:nvPr>
            <p:ph type="body" idx="1"/>
          </p:nvPr>
        </p:nvSpPr>
        <p:spPr/>
        <p:txBody>
          <a:bodyPr/>
          <a:lstStyle/>
          <a:p>
            <a:pPr marL="139700" indent="0">
              <a:spcAft>
                <a:spcPts val="1200"/>
              </a:spcAft>
              <a:buNone/>
            </a:pPr>
            <a:r>
              <a:rPr lang="en-GB" b="1" dirty="0">
                <a:solidFill>
                  <a:srgbClr val="38B5A8"/>
                </a:solidFill>
              </a:rPr>
              <a:t>Internal</a:t>
            </a:r>
            <a:r>
              <a:rPr lang="cs-CZ" b="1" dirty="0">
                <a:solidFill>
                  <a:srgbClr val="38B5A8"/>
                </a:solidFill>
              </a:rPr>
              <a:t> (</a:t>
            </a:r>
            <a:r>
              <a:rPr lang="cs-CZ" b="1" dirty="0" err="1">
                <a:solidFill>
                  <a:srgbClr val="38B5A8"/>
                </a:solidFill>
              </a:rPr>
              <a:t>Presidency</a:t>
            </a:r>
            <a:r>
              <a:rPr lang="cs-CZ" b="1" dirty="0">
                <a:solidFill>
                  <a:srgbClr val="38B5A8"/>
                </a:solidFill>
              </a:rPr>
              <a:t>)</a:t>
            </a:r>
            <a:r>
              <a:rPr lang="en-GB" b="1" dirty="0">
                <a:solidFill>
                  <a:srgbClr val="38B5A8"/>
                </a:solidFill>
              </a:rPr>
              <a:t>:</a:t>
            </a:r>
          </a:p>
          <a:p>
            <a:pPr marL="139700" indent="0">
              <a:spcAft>
                <a:spcPts val="1200"/>
              </a:spcAft>
              <a:buNone/>
            </a:pPr>
            <a:endParaRPr lang="en-GB" b="1" dirty="0"/>
          </a:p>
          <a:p>
            <a:pPr>
              <a:spcAft>
                <a:spcPts val="1200"/>
              </a:spcAft>
            </a:pPr>
            <a:r>
              <a:rPr lang="en-GB" dirty="0"/>
              <a:t>Securing resources</a:t>
            </a:r>
          </a:p>
          <a:p>
            <a:pPr>
              <a:spcAft>
                <a:spcPts val="1200"/>
              </a:spcAft>
            </a:pPr>
            <a:r>
              <a:rPr lang="en-GB" dirty="0"/>
              <a:t>Building the team</a:t>
            </a:r>
            <a:r>
              <a:rPr lang="cs-CZ" dirty="0"/>
              <a:t> (</a:t>
            </a:r>
            <a:r>
              <a:rPr lang="cs-CZ" dirty="0" err="1"/>
              <a:t>around</a:t>
            </a:r>
            <a:r>
              <a:rPr lang="cs-CZ" dirty="0"/>
              <a:t> 40 </a:t>
            </a:r>
            <a:r>
              <a:rPr lang="cs-CZ" dirty="0" err="1"/>
              <a:t>members</a:t>
            </a:r>
            <a:r>
              <a:rPr lang="cs-CZ" dirty="0"/>
              <a:t>)</a:t>
            </a:r>
            <a:endParaRPr lang="en-GB" dirty="0"/>
          </a:p>
          <a:p>
            <a:pPr>
              <a:spcAft>
                <a:spcPts val="1200"/>
              </a:spcAft>
            </a:pPr>
            <a:r>
              <a:rPr lang="en-GB" dirty="0"/>
              <a:t>Timeline</a:t>
            </a:r>
            <a:r>
              <a:rPr lang="cs-CZ" dirty="0"/>
              <a:t> </a:t>
            </a:r>
            <a:r>
              <a:rPr lang="en-GB" dirty="0"/>
              <a:t>&amp; </a:t>
            </a:r>
            <a:r>
              <a:rPr lang="cs-CZ" dirty="0" err="1"/>
              <a:t>workflow</a:t>
            </a:r>
            <a:endParaRPr lang="en-GB" dirty="0"/>
          </a:p>
          <a:p>
            <a:pPr>
              <a:spcAft>
                <a:spcPts val="1200"/>
              </a:spcAft>
            </a:pPr>
            <a:r>
              <a:rPr lang="en-GB" dirty="0"/>
              <a:t>Logistics</a:t>
            </a:r>
          </a:p>
        </p:txBody>
      </p:sp>
      <p:sp>
        <p:nvSpPr>
          <p:cNvPr id="4" name="Zástupný symbol pro text 3">
            <a:extLst>
              <a:ext uri="{FF2B5EF4-FFF2-40B4-BE49-F238E27FC236}">
                <a16:creationId xmlns:a16="http://schemas.microsoft.com/office/drawing/2014/main" id="{FA1A1127-C258-48E0-83D7-CABA95B9829A}"/>
              </a:ext>
            </a:extLst>
          </p:cNvPr>
          <p:cNvSpPr>
            <a:spLocks noGrp="1"/>
          </p:cNvSpPr>
          <p:nvPr>
            <p:ph type="body" idx="2"/>
          </p:nvPr>
        </p:nvSpPr>
        <p:spPr/>
        <p:txBody>
          <a:bodyPr/>
          <a:lstStyle/>
          <a:p>
            <a:pPr marL="139700" indent="0">
              <a:spcAft>
                <a:spcPts val="1200"/>
              </a:spcAft>
              <a:buNone/>
            </a:pPr>
            <a:r>
              <a:rPr lang="en-GB" b="1" dirty="0">
                <a:solidFill>
                  <a:srgbClr val="38B5A8"/>
                </a:solidFill>
              </a:rPr>
              <a:t>EU level:</a:t>
            </a:r>
          </a:p>
          <a:p>
            <a:pPr marL="139700" indent="0">
              <a:spcAft>
                <a:spcPts val="1200"/>
              </a:spcAft>
              <a:buNone/>
            </a:pPr>
            <a:endParaRPr lang="en-GB" dirty="0"/>
          </a:p>
          <a:p>
            <a:pPr>
              <a:spcAft>
                <a:spcPts val="1200"/>
              </a:spcAft>
            </a:pPr>
            <a:r>
              <a:rPr lang="en-GB" dirty="0"/>
              <a:t>Coordination &amp; communication</a:t>
            </a:r>
          </a:p>
          <a:p>
            <a:pPr>
              <a:spcAft>
                <a:spcPts val="1200"/>
              </a:spcAft>
            </a:pPr>
            <a:r>
              <a:rPr lang="en-GB" dirty="0"/>
              <a:t>Council Conclusions</a:t>
            </a:r>
          </a:p>
          <a:p>
            <a:pPr>
              <a:spcAft>
                <a:spcPts val="1200"/>
              </a:spcAft>
            </a:pPr>
            <a:r>
              <a:rPr lang="en-GB" dirty="0"/>
              <a:t>EU+MS position papers for most of the agenda items</a:t>
            </a:r>
          </a:p>
          <a:p>
            <a:pPr>
              <a:spcAft>
                <a:spcPts val="1200"/>
              </a:spcAft>
            </a:pPr>
            <a:r>
              <a:rPr lang="cs-CZ" dirty="0" err="1"/>
              <a:t>Workshare</a:t>
            </a:r>
            <a:endParaRPr lang="en-GB" dirty="0"/>
          </a:p>
        </p:txBody>
      </p:sp>
      <p:pic>
        <p:nvPicPr>
          <p:cNvPr id="5" name="Zástupný symbol pro obsah 2">
            <a:extLst>
              <a:ext uri="{FF2B5EF4-FFF2-40B4-BE49-F238E27FC236}">
                <a16:creationId xmlns:a16="http://schemas.microsoft.com/office/drawing/2014/main" id="{7D457CC3-7E95-4EDE-A0D8-3871A77D5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218" y="3619365"/>
            <a:ext cx="2433514" cy="949510"/>
          </a:xfrm>
          <a:prstGeom prst="rect">
            <a:avLst/>
          </a:prstGeom>
        </p:spPr>
      </p:pic>
    </p:spTree>
    <p:extLst>
      <p:ext uri="{BB962C8B-B14F-4D97-AF65-F5344CB8AC3E}">
        <p14:creationId xmlns:p14="http://schemas.microsoft.com/office/powerpoint/2010/main" val="367472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2A08BF19-CBCB-4267-9A97-8396BD1F54C6}"/>
              </a:ext>
            </a:extLst>
          </p:cNvPr>
          <p:cNvSpPr>
            <a:spLocks noGrp="1"/>
          </p:cNvSpPr>
          <p:nvPr>
            <p:ph type="title"/>
          </p:nvPr>
        </p:nvSpPr>
        <p:spPr/>
        <p:txBody>
          <a:bodyPr>
            <a:normAutofit fontScale="90000"/>
          </a:bodyPr>
          <a:lstStyle/>
          <a:p>
            <a:r>
              <a:rPr lang="cs-CZ" dirty="0">
                <a:solidFill>
                  <a:srgbClr val="1A42B7"/>
                </a:solidFill>
              </a:rPr>
              <a:t>EU </a:t>
            </a:r>
            <a:r>
              <a:rPr lang="cs-CZ" dirty="0" err="1">
                <a:solidFill>
                  <a:srgbClr val="1A42B7"/>
                </a:solidFill>
              </a:rPr>
              <a:t>Preparatory</a:t>
            </a:r>
            <a:r>
              <a:rPr lang="cs-CZ" dirty="0">
                <a:solidFill>
                  <a:srgbClr val="1A42B7"/>
                </a:solidFill>
              </a:rPr>
              <a:t> </a:t>
            </a:r>
            <a:r>
              <a:rPr lang="cs-CZ" dirty="0" err="1">
                <a:solidFill>
                  <a:srgbClr val="1A42B7"/>
                </a:solidFill>
              </a:rPr>
              <a:t>process</a:t>
            </a:r>
            <a:endParaRPr lang="en-GB" dirty="0">
              <a:solidFill>
                <a:srgbClr val="1A42B7"/>
              </a:solidFill>
            </a:endParaRPr>
          </a:p>
        </p:txBody>
      </p:sp>
      <p:graphicFrame>
        <p:nvGraphicFramePr>
          <p:cNvPr id="6" name="Diagram 5">
            <a:extLst>
              <a:ext uri="{FF2B5EF4-FFF2-40B4-BE49-F238E27FC236}">
                <a16:creationId xmlns:a16="http://schemas.microsoft.com/office/drawing/2014/main" id="{211D4BAD-66BC-481A-A67A-97A2B1D66FB5}"/>
              </a:ext>
            </a:extLst>
          </p:cNvPr>
          <p:cNvGraphicFramePr/>
          <p:nvPr>
            <p:extLst>
              <p:ext uri="{D42A27DB-BD31-4B8C-83A1-F6EECF244321}">
                <p14:modId xmlns:p14="http://schemas.microsoft.com/office/powerpoint/2010/main" val="3921653549"/>
              </p:ext>
            </p:extLst>
          </p:nvPr>
        </p:nvGraphicFramePr>
        <p:xfrm>
          <a:off x="304799" y="625650"/>
          <a:ext cx="8316475" cy="397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fický objekt 3" descr="Přesýpací hodiny">
            <a:extLst>
              <a:ext uri="{FF2B5EF4-FFF2-40B4-BE49-F238E27FC236}">
                <a16:creationId xmlns:a16="http://schemas.microsoft.com/office/drawing/2014/main" id="{6E3E19D3-E2AA-46BC-9493-44BBA0E194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68591" y="3211829"/>
            <a:ext cx="914400" cy="914400"/>
          </a:xfrm>
          <a:prstGeom prst="rect">
            <a:avLst/>
          </a:prstGeom>
        </p:spPr>
      </p:pic>
    </p:spTree>
    <p:extLst>
      <p:ext uri="{BB962C8B-B14F-4D97-AF65-F5344CB8AC3E}">
        <p14:creationId xmlns:p14="http://schemas.microsoft.com/office/powerpoint/2010/main" val="129568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A1D1A1-8CBB-4807-9D44-80E8C49ABB6F}"/>
              </a:ext>
            </a:extLst>
          </p:cNvPr>
          <p:cNvSpPr>
            <a:spLocks noGrp="1"/>
          </p:cNvSpPr>
          <p:nvPr>
            <p:ph type="title"/>
          </p:nvPr>
        </p:nvSpPr>
        <p:spPr/>
        <p:txBody>
          <a:bodyPr>
            <a:normAutofit fontScale="90000"/>
          </a:bodyPr>
          <a:lstStyle/>
          <a:p>
            <a:r>
              <a:rPr lang="cs-CZ" dirty="0">
                <a:solidFill>
                  <a:srgbClr val="1A42B7"/>
                </a:solidFill>
              </a:rPr>
              <a:t>EU+MS </a:t>
            </a:r>
            <a:r>
              <a:rPr lang="cs-CZ" dirty="0" err="1">
                <a:solidFill>
                  <a:srgbClr val="1A42B7"/>
                </a:solidFill>
              </a:rPr>
              <a:t>position</a:t>
            </a:r>
            <a:r>
              <a:rPr lang="cs-CZ" dirty="0">
                <a:solidFill>
                  <a:srgbClr val="1A42B7"/>
                </a:solidFill>
              </a:rPr>
              <a:t> </a:t>
            </a:r>
            <a:r>
              <a:rPr lang="cs-CZ" dirty="0" err="1">
                <a:solidFill>
                  <a:srgbClr val="1A42B7"/>
                </a:solidFill>
              </a:rPr>
              <a:t>papers</a:t>
            </a:r>
            <a:endParaRPr lang="en-GB" dirty="0">
              <a:solidFill>
                <a:srgbClr val="1A42B7"/>
              </a:solidFill>
            </a:endParaRPr>
          </a:p>
        </p:txBody>
      </p:sp>
      <p:sp>
        <p:nvSpPr>
          <p:cNvPr id="3" name="Zástupný symbol pro text 2">
            <a:extLst>
              <a:ext uri="{FF2B5EF4-FFF2-40B4-BE49-F238E27FC236}">
                <a16:creationId xmlns:a16="http://schemas.microsoft.com/office/drawing/2014/main" id="{21FD5088-4026-48E8-B09A-06332D188972}"/>
              </a:ext>
            </a:extLst>
          </p:cNvPr>
          <p:cNvSpPr>
            <a:spLocks noGrp="1"/>
          </p:cNvSpPr>
          <p:nvPr>
            <p:ph type="body" idx="1"/>
          </p:nvPr>
        </p:nvSpPr>
        <p:spPr/>
        <p:txBody>
          <a:bodyPr>
            <a:normAutofit fontScale="92500" lnSpcReduction="20000"/>
          </a:bodyPr>
          <a:lstStyle/>
          <a:p>
            <a:pPr marL="139700" indent="0">
              <a:spcAft>
                <a:spcPts val="600"/>
              </a:spcAft>
              <a:buNone/>
            </a:pPr>
            <a:r>
              <a:rPr lang="en-GB" b="1" dirty="0">
                <a:solidFill>
                  <a:srgbClr val="38B5A8"/>
                </a:solidFill>
              </a:rPr>
              <a:t>Structure:</a:t>
            </a:r>
          </a:p>
          <a:p>
            <a:pPr marL="139700" indent="0">
              <a:spcAft>
                <a:spcPts val="600"/>
              </a:spcAft>
              <a:buNone/>
            </a:pPr>
            <a:endParaRPr lang="en-GB" b="1" dirty="0">
              <a:solidFill>
                <a:srgbClr val="38B5A8"/>
              </a:solidFill>
            </a:endParaRPr>
          </a:p>
          <a:p>
            <a:pPr>
              <a:spcAft>
                <a:spcPts val="600"/>
              </a:spcAft>
            </a:pPr>
            <a:r>
              <a:rPr lang="en-GB" dirty="0"/>
              <a:t>Team (lead authors, drafting/expert group members)</a:t>
            </a:r>
          </a:p>
          <a:p>
            <a:pPr>
              <a:spcAft>
                <a:spcPts val="600"/>
              </a:spcAft>
            </a:pPr>
            <a:r>
              <a:rPr lang="en-GB" dirty="0"/>
              <a:t>Links to relevant documents (published by CBD Secretariat)</a:t>
            </a:r>
          </a:p>
          <a:p>
            <a:pPr>
              <a:spcAft>
                <a:spcPts val="600"/>
              </a:spcAft>
            </a:pPr>
            <a:r>
              <a:rPr lang="en-GB" dirty="0"/>
              <a:t>Background information</a:t>
            </a:r>
          </a:p>
          <a:p>
            <a:pPr>
              <a:spcAft>
                <a:spcPts val="600"/>
              </a:spcAft>
            </a:pPr>
            <a:r>
              <a:rPr lang="en-GB" dirty="0"/>
              <a:t>EU+MS position</a:t>
            </a:r>
          </a:p>
          <a:p>
            <a:pPr>
              <a:spcAft>
                <a:spcPts val="600"/>
              </a:spcAft>
            </a:pPr>
            <a:r>
              <a:rPr lang="en-GB" dirty="0"/>
              <a:t>Speaking notes (summarising key issues in amendments; latest part)</a:t>
            </a:r>
          </a:p>
          <a:p>
            <a:pPr>
              <a:spcAft>
                <a:spcPts val="600"/>
              </a:spcAft>
            </a:pPr>
            <a:r>
              <a:rPr lang="en-GB" dirty="0"/>
              <a:t>Draft decision (to be adopted at the COP), including amendments proposed by the EU+MS</a:t>
            </a:r>
          </a:p>
        </p:txBody>
      </p:sp>
      <p:sp>
        <p:nvSpPr>
          <p:cNvPr id="4" name="Zástupný symbol pro text 3">
            <a:extLst>
              <a:ext uri="{FF2B5EF4-FFF2-40B4-BE49-F238E27FC236}">
                <a16:creationId xmlns:a16="http://schemas.microsoft.com/office/drawing/2014/main" id="{F1AEB11A-519F-4693-904E-56D4B598B860}"/>
              </a:ext>
            </a:extLst>
          </p:cNvPr>
          <p:cNvSpPr>
            <a:spLocks noGrp="1"/>
          </p:cNvSpPr>
          <p:nvPr>
            <p:ph type="body" idx="2"/>
          </p:nvPr>
        </p:nvSpPr>
        <p:spPr/>
        <p:txBody>
          <a:bodyPr/>
          <a:lstStyle/>
          <a:p>
            <a:pPr>
              <a:spcAft>
                <a:spcPts val="600"/>
              </a:spcAft>
              <a:buFont typeface="Arial" panose="020B0604020202020204" pitchFamily="34" charset="0"/>
              <a:buChar char="→"/>
            </a:pPr>
            <a:r>
              <a:rPr lang="en-GB" dirty="0"/>
              <a:t>Drafts based on EU+MS position papers / orientation lines from preparatory meetings (SBSTTA, SBI recommendations) or from previous COPs</a:t>
            </a:r>
          </a:p>
          <a:p>
            <a:pPr>
              <a:spcAft>
                <a:spcPts val="600"/>
              </a:spcAft>
              <a:buFont typeface="Arial" panose="020B0604020202020204" pitchFamily="34" charset="0"/>
              <a:buChar char="→"/>
            </a:pPr>
            <a:r>
              <a:rPr lang="en-GB" dirty="0"/>
              <a:t>Need to ensure coherence across cross-cutting issues and align joint statements for corresponding items under CBD/CP/NP (such as capacity building)</a:t>
            </a:r>
          </a:p>
          <a:p>
            <a:pPr>
              <a:spcAft>
                <a:spcPts val="600"/>
              </a:spcAft>
              <a:buFont typeface="Arial" panose="020B0604020202020204" pitchFamily="34" charset="0"/>
              <a:buChar char="→"/>
            </a:pPr>
            <a:r>
              <a:rPr lang="en-GB" dirty="0"/>
              <a:t>EU statement (speaking notes) + amendments will be submitted to the CBD Secretariat</a:t>
            </a:r>
          </a:p>
        </p:txBody>
      </p:sp>
    </p:spTree>
    <p:extLst>
      <p:ext uri="{BB962C8B-B14F-4D97-AF65-F5344CB8AC3E}">
        <p14:creationId xmlns:p14="http://schemas.microsoft.com/office/powerpoint/2010/main" val="3210244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0D9ECCCA-EE7D-4A1D-A42C-9A8FF983539F}"/>
              </a:ext>
            </a:extLst>
          </p:cNvPr>
          <p:cNvPicPr>
            <a:picLocks noChangeAspect="1"/>
          </p:cNvPicPr>
          <p:nvPr/>
        </p:nvPicPr>
        <p:blipFill>
          <a:blip r:embed="rId2"/>
          <a:stretch>
            <a:fillRect/>
          </a:stretch>
        </p:blipFill>
        <p:spPr>
          <a:xfrm>
            <a:off x="1327263" y="301394"/>
            <a:ext cx="6489474" cy="45407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739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62ADC8-E930-4FD5-BC91-9F740FCE57D8}"/>
              </a:ext>
            </a:extLst>
          </p:cNvPr>
          <p:cNvSpPr>
            <a:spLocks noGrp="1"/>
          </p:cNvSpPr>
          <p:nvPr>
            <p:ph type="title"/>
          </p:nvPr>
        </p:nvSpPr>
        <p:spPr/>
        <p:txBody>
          <a:bodyPr>
            <a:normAutofit fontScale="90000"/>
          </a:bodyPr>
          <a:lstStyle/>
          <a:p>
            <a:r>
              <a:rPr lang="cs-CZ" dirty="0">
                <a:solidFill>
                  <a:srgbClr val="1A42B7"/>
                </a:solidFill>
              </a:rPr>
              <a:t>EU </a:t>
            </a:r>
            <a:r>
              <a:rPr lang="cs-CZ" dirty="0" err="1">
                <a:solidFill>
                  <a:srgbClr val="1A42B7"/>
                </a:solidFill>
              </a:rPr>
              <a:t>Preparatory</a:t>
            </a:r>
            <a:r>
              <a:rPr lang="cs-CZ" dirty="0">
                <a:solidFill>
                  <a:srgbClr val="1A42B7"/>
                </a:solidFill>
              </a:rPr>
              <a:t> </a:t>
            </a:r>
            <a:r>
              <a:rPr lang="cs-CZ" dirty="0" err="1">
                <a:solidFill>
                  <a:srgbClr val="1A42B7"/>
                </a:solidFill>
              </a:rPr>
              <a:t>process</a:t>
            </a:r>
            <a:endParaRPr lang="cs-CZ" dirty="0">
              <a:solidFill>
                <a:srgbClr val="1A42B7"/>
              </a:solidFill>
            </a:endParaRPr>
          </a:p>
        </p:txBody>
      </p:sp>
      <p:sp>
        <p:nvSpPr>
          <p:cNvPr id="3" name="Zástupný symbol pro text 2">
            <a:extLst>
              <a:ext uri="{FF2B5EF4-FFF2-40B4-BE49-F238E27FC236}">
                <a16:creationId xmlns:a16="http://schemas.microsoft.com/office/drawing/2014/main" id="{1ADF7DF9-4077-4E76-8CEE-605307E67292}"/>
              </a:ext>
            </a:extLst>
          </p:cNvPr>
          <p:cNvSpPr>
            <a:spLocks noGrp="1"/>
          </p:cNvSpPr>
          <p:nvPr>
            <p:ph type="body" idx="1"/>
          </p:nvPr>
        </p:nvSpPr>
        <p:spPr>
          <a:xfrm>
            <a:off x="311700" y="1152475"/>
            <a:ext cx="8151364" cy="3416400"/>
          </a:xfrm>
        </p:spPr>
        <p:txBody>
          <a:bodyPr>
            <a:normAutofit fontScale="92500" lnSpcReduction="10000"/>
          </a:bodyPr>
          <a:lstStyle/>
          <a:p>
            <a:pPr>
              <a:spcAft>
                <a:spcPts val="1200"/>
              </a:spcAft>
            </a:pPr>
            <a:r>
              <a:rPr lang="en-GB" dirty="0"/>
              <a:t>Author teams: 1-2 Lead Authors (consideration of workload), coordinators, other EU</a:t>
            </a:r>
            <a:r>
              <a:rPr lang="cs-CZ" dirty="0"/>
              <a:t>/COM</a:t>
            </a:r>
            <a:r>
              <a:rPr lang="en-GB" dirty="0"/>
              <a:t> experts</a:t>
            </a:r>
          </a:p>
          <a:p>
            <a:pPr>
              <a:spcAft>
                <a:spcPts val="1200"/>
              </a:spcAft>
            </a:pPr>
            <a:r>
              <a:rPr lang="en-GB" dirty="0"/>
              <a:t>EU (MS/COM) experts as Lead Authors (capitalising on long-term expertise) x Presidency maintains the responsibility for the overall process of decision-making at WP IEI (oversight by coordinators) </a:t>
            </a:r>
          </a:p>
          <a:p>
            <a:pPr>
              <a:spcAft>
                <a:spcPts val="1200"/>
              </a:spcAft>
            </a:pPr>
            <a:r>
              <a:rPr lang="en-GB" dirty="0"/>
              <a:t>First draft → drafting/expert group (informal meetings) → WP IEI Biodiversity (Delegates Portal / meeting / informal silence procedure)</a:t>
            </a:r>
          </a:p>
          <a:p>
            <a:pPr>
              <a:spcAft>
                <a:spcPts val="1200"/>
              </a:spcAft>
            </a:pPr>
            <a:r>
              <a:rPr lang="en-GB" dirty="0"/>
              <a:t>Collecting and integrating comments (technical expertise x political issues → translating scientific expertise into political decisions)</a:t>
            </a:r>
          </a:p>
          <a:p>
            <a:pPr>
              <a:spcAft>
                <a:spcPts val="1200"/>
              </a:spcAft>
            </a:pPr>
            <a:r>
              <a:rPr lang="en-GB" dirty="0"/>
              <a:t>Need to distinguish expert and formal discussions</a:t>
            </a:r>
          </a:p>
          <a:p>
            <a:pPr>
              <a:spcAft>
                <a:spcPts val="1200"/>
              </a:spcAft>
            </a:pPr>
            <a:r>
              <a:rPr lang="en-GB" dirty="0"/>
              <a:t>Presidency as an honest broker, ensuring transparency, integrity and inclusivity</a:t>
            </a:r>
          </a:p>
          <a:p>
            <a:pPr>
              <a:spcAft>
                <a:spcPts val="1200"/>
              </a:spcAft>
            </a:pPr>
            <a:r>
              <a:rPr lang="en-GB" dirty="0"/>
              <a:t>"Retro-planning" (from the moment documents are published to final adoption of EU+MS PP)</a:t>
            </a:r>
          </a:p>
        </p:txBody>
      </p:sp>
    </p:spTree>
    <p:extLst>
      <p:ext uri="{BB962C8B-B14F-4D97-AF65-F5344CB8AC3E}">
        <p14:creationId xmlns:p14="http://schemas.microsoft.com/office/powerpoint/2010/main" val="4073159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22513E-ABE5-47A8-9132-A6B1BF4C3417}"/>
              </a:ext>
            </a:extLst>
          </p:cNvPr>
          <p:cNvSpPr>
            <a:spLocks noGrp="1"/>
          </p:cNvSpPr>
          <p:nvPr>
            <p:ph type="title"/>
          </p:nvPr>
        </p:nvSpPr>
        <p:spPr/>
        <p:txBody>
          <a:bodyPr>
            <a:normAutofit fontScale="90000"/>
          </a:bodyPr>
          <a:lstStyle/>
          <a:p>
            <a:r>
              <a:rPr lang="cs-CZ" dirty="0">
                <a:solidFill>
                  <a:srgbClr val="1A42B7"/>
                </a:solidFill>
              </a:rPr>
              <a:t>At </a:t>
            </a:r>
            <a:r>
              <a:rPr lang="cs-CZ" dirty="0" err="1">
                <a:solidFill>
                  <a:srgbClr val="1A42B7"/>
                </a:solidFill>
              </a:rPr>
              <a:t>the</a:t>
            </a:r>
            <a:r>
              <a:rPr lang="cs-CZ" dirty="0">
                <a:solidFill>
                  <a:srgbClr val="1A42B7"/>
                </a:solidFill>
              </a:rPr>
              <a:t> COP</a:t>
            </a:r>
            <a:endParaRPr lang="en-GB" dirty="0">
              <a:solidFill>
                <a:srgbClr val="1A42B7"/>
              </a:solidFill>
            </a:endParaRPr>
          </a:p>
        </p:txBody>
      </p:sp>
      <p:sp>
        <p:nvSpPr>
          <p:cNvPr id="3" name="Zástupný symbol pro text 2">
            <a:extLst>
              <a:ext uri="{FF2B5EF4-FFF2-40B4-BE49-F238E27FC236}">
                <a16:creationId xmlns:a16="http://schemas.microsoft.com/office/drawing/2014/main" id="{D0DB02A6-12BB-4C55-920F-BF7F0598347E}"/>
              </a:ext>
            </a:extLst>
          </p:cNvPr>
          <p:cNvSpPr>
            <a:spLocks noGrp="1"/>
          </p:cNvSpPr>
          <p:nvPr>
            <p:ph type="body" idx="1"/>
          </p:nvPr>
        </p:nvSpPr>
        <p:spPr/>
        <p:txBody>
          <a:bodyPr/>
          <a:lstStyle/>
          <a:p>
            <a:pPr marL="139700" indent="0">
              <a:spcAft>
                <a:spcPts val="600"/>
              </a:spcAft>
              <a:buNone/>
            </a:pPr>
            <a:r>
              <a:rPr lang="en-GB" b="1" dirty="0">
                <a:solidFill>
                  <a:srgbClr val="38B5A8"/>
                </a:solidFill>
              </a:rPr>
              <a:t>Negotiating process:</a:t>
            </a:r>
          </a:p>
          <a:p>
            <a:pPr>
              <a:spcAft>
                <a:spcPts val="600"/>
              </a:spcAft>
            </a:pPr>
            <a:endParaRPr lang="en-GB" dirty="0"/>
          </a:p>
          <a:p>
            <a:pPr>
              <a:spcAft>
                <a:spcPts val="600"/>
              </a:spcAft>
            </a:pPr>
            <a:r>
              <a:rPr lang="en-GB" dirty="0"/>
              <a:t>First reading</a:t>
            </a:r>
            <a:r>
              <a:rPr lang="cs-CZ" dirty="0"/>
              <a:t> (EU </a:t>
            </a:r>
            <a:r>
              <a:rPr lang="cs-CZ" dirty="0" err="1"/>
              <a:t>statement</a:t>
            </a:r>
            <a:r>
              <a:rPr lang="cs-CZ" dirty="0"/>
              <a:t>)</a:t>
            </a:r>
            <a:endParaRPr lang="en-GB" dirty="0"/>
          </a:p>
          <a:p>
            <a:pPr>
              <a:spcAft>
                <a:spcPts val="600"/>
              </a:spcAft>
            </a:pPr>
            <a:r>
              <a:rPr lang="en-GB" dirty="0"/>
              <a:t>Contact Group</a:t>
            </a:r>
            <a:r>
              <a:rPr lang="cs-CZ" dirty="0"/>
              <a:t> / </a:t>
            </a:r>
            <a:r>
              <a:rPr lang="cs-CZ" dirty="0" err="1"/>
              <a:t>FoC</a:t>
            </a:r>
            <a:r>
              <a:rPr lang="en-GB" dirty="0"/>
              <a:t> → non-paper</a:t>
            </a:r>
          </a:p>
          <a:p>
            <a:pPr>
              <a:spcAft>
                <a:spcPts val="600"/>
              </a:spcAft>
            </a:pPr>
            <a:r>
              <a:rPr lang="en-GB" dirty="0"/>
              <a:t>Conference Room Paper</a:t>
            </a:r>
          </a:p>
          <a:p>
            <a:pPr>
              <a:spcAft>
                <a:spcPts val="600"/>
              </a:spcAft>
            </a:pPr>
            <a:r>
              <a:rPr lang="en-GB" dirty="0"/>
              <a:t>L-document</a:t>
            </a:r>
          </a:p>
          <a:p>
            <a:pPr>
              <a:spcAft>
                <a:spcPts val="600"/>
              </a:spcAft>
            </a:pPr>
            <a:r>
              <a:rPr lang="en-GB" dirty="0"/>
              <a:t>Adoption by the Plenary</a:t>
            </a:r>
          </a:p>
        </p:txBody>
      </p:sp>
      <p:sp>
        <p:nvSpPr>
          <p:cNvPr id="4" name="Zástupný symbol pro text 3">
            <a:extLst>
              <a:ext uri="{FF2B5EF4-FFF2-40B4-BE49-F238E27FC236}">
                <a16:creationId xmlns:a16="http://schemas.microsoft.com/office/drawing/2014/main" id="{4F9F45D4-B706-4177-A108-0DDD51A3A793}"/>
              </a:ext>
            </a:extLst>
          </p:cNvPr>
          <p:cNvSpPr>
            <a:spLocks noGrp="1"/>
          </p:cNvSpPr>
          <p:nvPr>
            <p:ph type="body" idx="2"/>
          </p:nvPr>
        </p:nvSpPr>
        <p:spPr/>
        <p:txBody>
          <a:bodyPr/>
          <a:lstStyle/>
          <a:p>
            <a:pPr>
              <a:spcAft>
                <a:spcPts val="600"/>
              </a:spcAft>
              <a:buFont typeface="Arial" panose="020B0604020202020204" pitchFamily="34" charset="0"/>
              <a:buChar char="→"/>
            </a:pPr>
            <a:r>
              <a:rPr lang="en-GB" dirty="0"/>
              <a:t>Presidency/Commission negotiators speak on behalf of EU+MS – EU speaks with one voice</a:t>
            </a:r>
          </a:p>
          <a:p>
            <a:pPr>
              <a:spcAft>
                <a:spcPts val="600"/>
              </a:spcAft>
              <a:buFont typeface="Arial" panose="020B0604020202020204" pitchFamily="34" charset="0"/>
              <a:buChar char="→"/>
            </a:pPr>
            <a:r>
              <a:rPr lang="en-GB" dirty="0"/>
              <a:t>Need to check all changes in the documents along the process against the agreed EU+MS position – EU cannot react if there is no agreed position</a:t>
            </a:r>
          </a:p>
          <a:p>
            <a:pPr>
              <a:spcAft>
                <a:spcPts val="600"/>
              </a:spcAft>
              <a:buFont typeface="Arial" panose="020B0604020202020204" pitchFamily="34" charset="0"/>
              <a:buChar char="→"/>
            </a:pPr>
            <a:r>
              <a:rPr lang="en-GB" dirty="0"/>
              <a:t>Discussion at EU expert meetings / EU coordination meetings</a:t>
            </a:r>
          </a:p>
        </p:txBody>
      </p:sp>
      <p:pic>
        <p:nvPicPr>
          <p:cNvPr id="8" name="Grafický objekt 7" descr="Dokument">
            <a:extLst>
              <a:ext uri="{FF2B5EF4-FFF2-40B4-BE49-F238E27FC236}">
                <a16:creationId xmlns:a16="http://schemas.microsoft.com/office/drawing/2014/main" id="{6F588948-DC7A-4135-BC6F-3F2912186B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54400" y="3654475"/>
            <a:ext cx="914400" cy="914400"/>
          </a:xfrm>
          <a:prstGeom prst="rect">
            <a:avLst/>
          </a:prstGeom>
        </p:spPr>
      </p:pic>
    </p:spTree>
    <p:extLst>
      <p:ext uri="{BB962C8B-B14F-4D97-AF65-F5344CB8AC3E}">
        <p14:creationId xmlns:p14="http://schemas.microsoft.com/office/powerpoint/2010/main" val="2474700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19E97-D590-471C-8E12-E82262BFD240}"/>
              </a:ext>
            </a:extLst>
          </p:cNvPr>
          <p:cNvSpPr>
            <a:spLocks noGrp="1"/>
          </p:cNvSpPr>
          <p:nvPr>
            <p:ph type="title"/>
          </p:nvPr>
        </p:nvSpPr>
        <p:spPr/>
        <p:txBody>
          <a:bodyPr>
            <a:normAutofit fontScale="90000"/>
          </a:bodyPr>
          <a:lstStyle/>
          <a:p>
            <a:r>
              <a:rPr lang="cs-CZ" dirty="0">
                <a:solidFill>
                  <a:srgbClr val="1A42B7"/>
                </a:solidFill>
              </a:rPr>
              <a:t>At </a:t>
            </a:r>
            <a:r>
              <a:rPr lang="cs-CZ" dirty="0" err="1">
                <a:solidFill>
                  <a:srgbClr val="1A42B7"/>
                </a:solidFill>
              </a:rPr>
              <a:t>the</a:t>
            </a:r>
            <a:r>
              <a:rPr lang="cs-CZ" dirty="0">
                <a:solidFill>
                  <a:srgbClr val="1A42B7"/>
                </a:solidFill>
              </a:rPr>
              <a:t> COP</a:t>
            </a:r>
            <a:endParaRPr lang="en-GB" dirty="0">
              <a:solidFill>
                <a:srgbClr val="1A42B7"/>
              </a:solidFill>
            </a:endParaRPr>
          </a:p>
        </p:txBody>
      </p:sp>
      <p:sp>
        <p:nvSpPr>
          <p:cNvPr id="3" name="Zástupný symbol pro text 2">
            <a:extLst>
              <a:ext uri="{FF2B5EF4-FFF2-40B4-BE49-F238E27FC236}">
                <a16:creationId xmlns:a16="http://schemas.microsoft.com/office/drawing/2014/main" id="{CF739E91-59F9-43B9-A0F8-08D66623E694}"/>
              </a:ext>
            </a:extLst>
          </p:cNvPr>
          <p:cNvSpPr>
            <a:spLocks noGrp="1"/>
          </p:cNvSpPr>
          <p:nvPr>
            <p:ph type="body" idx="1"/>
          </p:nvPr>
        </p:nvSpPr>
        <p:spPr/>
        <p:txBody>
          <a:bodyPr>
            <a:normAutofit fontScale="92500"/>
          </a:bodyPr>
          <a:lstStyle/>
          <a:p>
            <a:pPr>
              <a:spcAft>
                <a:spcPts val="600"/>
              </a:spcAft>
            </a:pPr>
            <a:r>
              <a:rPr lang="en-GB" dirty="0"/>
              <a:t>Concurrent meetings (COP + COP-MOPs) – 2 working groups / several contact groups / Friends of the Chair groups / „huddles“ → Presidency has to be present </a:t>
            </a:r>
            <a:r>
              <a:rPr lang="en-GB" u="sng" dirty="0"/>
              <a:t>always</a:t>
            </a:r>
          </a:p>
          <a:p>
            <a:pPr>
              <a:spcAft>
                <a:spcPts val="600"/>
              </a:spcAft>
            </a:pPr>
            <a:r>
              <a:rPr lang="en-GB" dirty="0"/>
              <a:t>To negotiate, track progress, report back to the EU (and coordinate as needed)</a:t>
            </a:r>
          </a:p>
          <a:p>
            <a:pPr>
              <a:spcAft>
                <a:spcPts val="600"/>
              </a:spcAft>
            </a:pPr>
            <a:r>
              <a:rPr lang="en-GB" dirty="0"/>
              <a:t>Need to keep the EU colleagues properly informed (progress, agenda, what is happening when and where, documents published, etc.) – role of coordinators</a:t>
            </a:r>
          </a:p>
          <a:p>
            <a:pPr>
              <a:spcAft>
                <a:spcPts val="600"/>
              </a:spcAft>
            </a:pPr>
            <a:r>
              <a:rPr lang="en-GB" dirty="0"/>
              <a:t>Inclusive approach appreciated especially by small delegations (use of e-mail, WhatsApp)</a:t>
            </a:r>
          </a:p>
        </p:txBody>
      </p:sp>
      <p:sp>
        <p:nvSpPr>
          <p:cNvPr id="4" name="Zástupný symbol pro text 3">
            <a:extLst>
              <a:ext uri="{FF2B5EF4-FFF2-40B4-BE49-F238E27FC236}">
                <a16:creationId xmlns:a16="http://schemas.microsoft.com/office/drawing/2014/main" id="{35114DF5-632E-4AD9-899B-445A091F8CE1}"/>
              </a:ext>
            </a:extLst>
          </p:cNvPr>
          <p:cNvSpPr>
            <a:spLocks noGrp="1"/>
          </p:cNvSpPr>
          <p:nvPr>
            <p:ph type="body" idx="2"/>
          </p:nvPr>
        </p:nvSpPr>
        <p:spPr/>
        <p:txBody>
          <a:bodyPr>
            <a:normAutofit lnSpcReduction="10000"/>
          </a:bodyPr>
          <a:lstStyle/>
          <a:p>
            <a:pPr marL="139700" indent="0">
              <a:spcAft>
                <a:spcPts val="600"/>
              </a:spcAft>
              <a:buNone/>
            </a:pPr>
            <a:r>
              <a:rPr lang="en-GB" b="1" dirty="0">
                <a:solidFill>
                  <a:srgbClr val="38B5A8"/>
                </a:solidFill>
              </a:rPr>
              <a:t>EU:</a:t>
            </a:r>
          </a:p>
          <a:p>
            <a:pPr>
              <a:spcAft>
                <a:spcPts val="600"/>
              </a:spcAft>
            </a:pPr>
            <a:endParaRPr lang="en-GB" dirty="0"/>
          </a:p>
          <a:p>
            <a:pPr>
              <a:spcAft>
                <a:spcPts val="600"/>
              </a:spcAft>
            </a:pPr>
            <a:r>
              <a:rPr lang="en-GB" dirty="0"/>
              <a:t>EU coordination meetings:</a:t>
            </a:r>
          </a:p>
          <a:p>
            <a:pPr lvl="1">
              <a:spcAft>
                <a:spcPts val="600"/>
              </a:spcAft>
              <a:buFont typeface="Wingdings" panose="05000000000000000000" pitchFamily="2" charset="2"/>
              <a:buChar char="§"/>
            </a:pPr>
            <a:r>
              <a:rPr lang="en-GB" sz="1400" dirty="0"/>
              <a:t>in the morning (or as necessary)</a:t>
            </a:r>
          </a:p>
          <a:p>
            <a:pPr lvl="1">
              <a:spcAft>
                <a:spcPts val="600"/>
              </a:spcAft>
              <a:buFont typeface="Wingdings" panose="05000000000000000000" pitchFamily="2" charset="2"/>
              <a:buChar char="§"/>
            </a:pPr>
            <a:r>
              <a:rPr lang="en-GB" sz="1400" dirty="0"/>
              <a:t>need to avoid overlap</a:t>
            </a:r>
          </a:p>
          <a:p>
            <a:pPr lvl="1">
              <a:spcAft>
                <a:spcPts val="600"/>
              </a:spcAft>
              <a:buFont typeface="Wingdings" panose="05000000000000000000" pitchFamily="2" charset="2"/>
              <a:buChar char="§"/>
            </a:pPr>
            <a:r>
              <a:rPr lang="en-GB" sz="1400" dirty="0"/>
              <a:t>report from the Bureau</a:t>
            </a:r>
          </a:p>
          <a:p>
            <a:pPr lvl="1">
              <a:spcAft>
                <a:spcPts val="600"/>
              </a:spcAft>
              <a:buFont typeface="Wingdings" panose="05000000000000000000" pitchFamily="2" charset="2"/>
              <a:buChar char="§"/>
            </a:pPr>
            <a:r>
              <a:rPr lang="en-GB" sz="1400" dirty="0"/>
              <a:t>agenda needs to reflect the urgency of the issues</a:t>
            </a:r>
            <a:r>
              <a:rPr lang="cs-CZ" sz="1400" dirty="0"/>
              <a:t> </a:t>
            </a:r>
            <a:r>
              <a:rPr lang="en-GB" sz="1400" dirty="0"/>
              <a:t>discussed </a:t>
            </a:r>
          </a:p>
          <a:p>
            <a:pPr lvl="1">
              <a:spcAft>
                <a:spcPts val="600"/>
              </a:spcAft>
              <a:buFont typeface="Wingdings" panose="05000000000000000000" pitchFamily="2" charset="2"/>
              <a:buChar char="§"/>
            </a:pPr>
            <a:r>
              <a:rPr lang="en-GB" sz="1400" dirty="0"/>
              <a:t>only for EU delegates; </a:t>
            </a:r>
          </a:p>
          <a:p>
            <a:pPr>
              <a:spcAft>
                <a:spcPts val="600"/>
              </a:spcAft>
            </a:pPr>
            <a:r>
              <a:rPr lang="en-GB" dirty="0"/>
              <a:t>Expert group meetings as needed (informal)</a:t>
            </a:r>
          </a:p>
        </p:txBody>
      </p:sp>
      <p:pic>
        <p:nvPicPr>
          <p:cNvPr id="7" name="Grafický objekt 6" descr="Zákaznická rezence (zprava doleva)">
            <a:extLst>
              <a:ext uri="{FF2B5EF4-FFF2-40B4-BE49-F238E27FC236}">
                <a16:creationId xmlns:a16="http://schemas.microsoft.com/office/drawing/2014/main" id="{E18C169F-F707-48BC-9AFD-24E6087453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01378" y="574625"/>
            <a:ext cx="914400" cy="914400"/>
          </a:xfrm>
          <a:prstGeom prst="rect">
            <a:avLst/>
          </a:prstGeom>
        </p:spPr>
      </p:pic>
    </p:spTree>
    <p:extLst>
      <p:ext uri="{BB962C8B-B14F-4D97-AF65-F5344CB8AC3E}">
        <p14:creationId xmlns:p14="http://schemas.microsoft.com/office/powerpoint/2010/main" val="101096367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e63f5c-9afc-489e-80cb-6bc0d225116d" xsi:nil="true"/>
    <lcf76f155ced4ddcb4097134ff3c332f xmlns="2c866eba-0e85-40b8-9134-af41379355d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61F419D0D93B4481421D102C554BF1" ma:contentTypeVersion="14" ma:contentTypeDescription="Create a new document." ma:contentTypeScope="" ma:versionID="0a147aac4d1cc10fa93320a8d00db083">
  <xsd:schema xmlns:xsd="http://www.w3.org/2001/XMLSchema" xmlns:xs="http://www.w3.org/2001/XMLSchema" xmlns:p="http://schemas.microsoft.com/office/2006/metadata/properties" xmlns:ns2="2c866eba-0e85-40b8-9134-af41379355db" xmlns:ns3="5fe63f5c-9afc-489e-80cb-6bc0d225116d" targetNamespace="http://schemas.microsoft.com/office/2006/metadata/properties" ma:root="true" ma:fieldsID="be4dd3a7e5a6c52e393a2f005911f188" ns2:_="" ns3:_="">
    <xsd:import namespace="2c866eba-0e85-40b8-9134-af41379355db"/>
    <xsd:import namespace="5fe63f5c-9afc-489e-80cb-6bc0d225116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66eba-0e85-40b8-9134-af41379355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8a7ca8c-54c8-401e-a267-c438f41c72f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e63f5c-9afc-489e-80cb-6bc0d225116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f2bf45-9394-4c42-9859-7f5461d66812}" ma:internalName="TaxCatchAll" ma:showField="CatchAllData" ma:web="5fe63f5c-9afc-489e-80cb-6bc0d225116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2A5180-B780-4B29-AF64-EDDACD702F73}">
  <ds:schemaRefs>
    <ds:schemaRef ds:uri="http://www.w3.org/XML/1998/namespace"/>
    <ds:schemaRef ds:uri="2c866eba-0e85-40b8-9134-af41379355db"/>
    <ds:schemaRef ds:uri="http://purl.org/dc/elements/1.1/"/>
    <ds:schemaRef ds:uri="http://purl.org/dc/dcmitype/"/>
    <ds:schemaRef ds:uri="5fe63f5c-9afc-489e-80cb-6bc0d225116d"/>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4E62AE4-E133-4E33-BC7A-DB8EAFE35EA2}">
  <ds:schemaRefs>
    <ds:schemaRef ds:uri="http://schemas.microsoft.com/sharepoint/v3/contenttype/forms"/>
  </ds:schemaRefs>
</ds:datastoreItem>
</file>

<file path=customXml/itemProps3.xml><?xml version="1.0" encoding="utf-8"?>
<ds:datastoreItem xmlns:ds="http://schemas.openxmlformats.org/officeDocument/2006/customXml" ds:itemID="{92544259-DBFA-43A9-8870-898D36FEB7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866eba-0e85-40b8-9134-af41379355db"/>
    <ds:schemaRef ds:uri="5fe63f5c-9afc-489e-80cb-6bc0d22511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540</TotalTime>
  <Words>768</Words>
  <Application>Microsoft Office PowerPoint</Application>
  <PresentationFormat>Předvádění na obrazovce (16:9)</PresentationFormat>
  <Paragraphs>96</Paragraphs>
  <Slides>12</Slides>
  <Notes>2</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12</vt:i4>
      </vt:variant>
    </vt:vector>
  </HeadingPairs>
  <TitlesOfParts>
    <vt:vector size="15" baseType="lpstr">
      <vt:lpstr>Arial</vt:lpstr>
      <vt:lpstr>Wingdings</vt:lpstr>
      <vt:lpstr>Simple Light</vt:lpstr>
      <vt:lpstr>Preparation for CBD COP from the perspective of the EU Presidency</vt:lpstr>
      <vt:lpstr>Preparation for CBD COP from the perspective of the EU Presidency</vt:lpstr>
      <vt:lpstr>Preparation for CBD COP from the perspective of the EU Presidency</vt:lpstr>
      <vt:lpstr>EU Preparatory process</vt:lpstr>
      <vt:lpstr>EU+MS position papers</vt:lpstr>
      <vt:lpstr>Prezentace aplikace PowerPoint</vt:lpstr>
      <vt:lpstr>EU Preparatory process</vt:lpstr>
      <vt:lpstr>At the COP</vt:lpstr>
      <vt:lpstr>At the COP</vt:lpstr>
      <vt:lpstr>At the COP</vt:lpstr>
      <vt:lpstr>At the COP</vt:lpstr>
      <vt:lpstr>Eliška Rolfová Ministry of the Environment of the Czech Republic e-mail: eliska.rolfova@mzp.cz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Co-operation for the Convention on Biological Diversity: Introducing the CO-OP4CBD project</dc:title>
  <cp:lastModifiedBy>ER</cp:lastModifiedBy>
  <cp:revision>108</cp:revision>
  <dcterms:modified xsi:type="dcterms:W3CDTF">2024-01-15T15:53:24Z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0x0101002D61F419D0D93B4481421D102C554BF1</vt:lpwstr>
  </property>
  <property fmtid="{D5CDD505-2E9C-101B-9397-08002B2CF9AE}" pid="3" name="MediaServiceImageTags">
    <vt:lpwstr/>
  </property>
</Properties>
</file>