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40" roundtripDataSignature="AMtx7mjgihqOHhTHRQVGSNAJaHdOzbvZn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customschemas.google.com/relationships/presentationmetadata" Target="meta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 name="Shape 34"/>
        <p:cNvGrpSpPr/>
        <p:nvPr/>
      </p:nvGrpSpPr>
      <p:grpSpPr>
        <a:xfrm>
          <a:off x="0" y="0"/>
          <a:ext cx="0" cy="0"/>
          <a:chOff x="0" y="0"/>
          <a:chExt cx="0" cy="0"/>
        </a:xfrm>
      </p:grpSpPr>
      <p:sp>
        <p:nvSpPr>
          <p:cNvPr id="35" name="Google Shape;35;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 name="Google Shape;3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 name="Shape 41"/>
        <p:cNvGrpSpPr/>
        <p:nvPr/>
      </p:nvGrpSpPr>
      <p:grpSpPr>
        <a:xfrm>
          <a:off x="0" y="0"/>
          <a:ext cx="0" cy="0"/>
          <a:chOff x="0" y="0"/>
          <a:chExt cx="0" cy="0"/>
        </a:xfrm>
      </p:grpSpPr>
      <p:sp>
        <p:nvSpPr>
          <p:cNvPr id="42" name="Google Shape;4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 name="Google Shape;179;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br>
              <a:rPr lang="hu-HU"/>
            </a:br>
            <a:endParaRPr/>
          </a:p>
        </p:txBody>
      </p:sp>
      <p:sp>
        <p:nvSpPr>
          <p:cNvPr id="180" name="Google Shape;180;p2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 name="Shape 46"/>
        <p:cNvGrpSpPr/>
        <p:nvPr/>
      </p:nvGrpSpPr>
      <p:grpSpPr>
        <a:xfrm>
          <a:off x="0" y="0"/>
          <a:ext cx="0" cy="0"/>
          <a:chOff x="0" y="0"/>
          <a:chExt cx="0" cy="0"/>
        </a:xfrm>
      </p:grpSpPr>
      <p:sp>
        <p:nvSpPr>
          <p:cNvPr id="47" name="Google Shape;4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3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3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3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3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5.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36"/>
          <p:cNvSpPr txBox="1"/>
          <p:nvPr>
            <p:ph type="ctrTitle"/>
          </p:nvPr>
        </p:nvSpPr>
        <p:spPr>
          <a:xfrm>
            <a:off x="197825" y="1405350"/>
            <a:ext cx="6594600" cy="2052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p:txBody>
      </p:sp>
      <p:sp>
        <p:nvSpPr>
          <p:cNvPr id="13" name="Google Shape;13;p36"/>
          <p:cNvSpPr txBox="1"/>
          <p:nvPr>
            <p:ph idx="1" type="subTitle"/>
          </p:nvPr>
        </p:nvSpPr>
        <p:spPr>
          <a:xfrm>
            <a:off x="197825" y="2271038"/>
            <a:ext cx="8520600" cy="792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000"/>
              <a:buNone/>
              <a:defRPr sz="20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 name="Google Shape;14;p36"/>
          <p:cNvSpPr txBox="1"/>
          <p:nvPr>
            <p:ph idx="12" type="sldNum"/>
          </p:nvPr>
        </p:nvSpPr>
        <p:spPr>
          <a:xfrm>
            <a:off x="8585590" y="-62114"/>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hu-HU"/>
              <a:t>‹#›</a:t>
            </a:fld>
            <a:endParaRPr/>
          </a:p>
        </p:txBody>
      </p:sp>
      <p:pic>
        <p:nvPicPr>
          <p:cNvPr id="15" name="Google Shape;15;p36"/>
          <p:cNvPicPr preferRelativeResize="0"/>
          <p:nvPr/>
        </p:nvPicPr>
        <p:blipFill rotWithShape="1">
          <a:blip r:embed="rId2">
            <a:alphaModFix/>
          </a:blip>
          <a:srcRect b="0" l="0" r="0" t="0"/>
          <a:stretch/>
        </p:blipFill>
        <p:spPr>
          <a:xfrm>
            <a:off x="197825" y="160400"/>
            <a:ext cx="3183800" cy="1040026"/>
          </a:xfrm>
          <a:prstGeom prst="rect">
            <a:avLst/>
          </a:prstGeom>
          <a:noFill/>
          <a:ln>
            <a:noFill/>
          </a:ln>
        </p:spPr>
      </p:pic>
      <p:sp>
        <p:nvSpPr>
          <p:cNvPr id="16" name="Google Shape;16;p36"/>
          <p:cNvSpPr/>
          <p:nvPr/>
        </p:nvSpPr>
        <p:spPr>
          <a:xfrm>
            <a:off x="0" y="4576850"/>
            <a:ext cx="1399200" cy="56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 name="Google Shape;17;p36"/>
          <p:cNvPicPr preferRelativeResize="0"/>
          <p:nvPr/>
        </p:nvPicPr>
        <p:blipFill rotWithShape="1">
          <a:blip r:embed="rId3">
            <a:alphaModFix/>
          </a:blip>
          <a:srcRect b="0" l="0" r="0" t="0"/>
          <a:stretch/>
        </p:blipFill>
        <p:spPr>
          <a:xfrm>
            <a:off x="256149" y="4479675"/>
            <a:ext cx="1781125" cy="373975"/>
          </a:xfrm>
          <a:prstGeom prst="rect">
            <a:avLst/>
          </a:prstGeom>
          <a:noFill/>
          <a:ln>
            <a:noFill/>
          </a:ln>
        </p:spPr>
      </p:pic>
      <p:sp>
        <p:nvSpPr>
          <p:cNvPr id="18" name="Google Shape;18;p36"/>
          <p:cNvSpPr/>
          <p:nvPr/>
        </p:nvSpPr>
        <p:spPr>
          <a:xfrm>
            <a:off x="8595425" y="0"/>
            <a:ext cx="548700" cy="680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 name="Google Shape;19;p36"/>
          <p:cNvPicPr preferRelativeResize="0"/>
          <p:nvPr/>
        </p:nvPicPr>
        <p:blipFill rotWithShape="1">
          <a:blip r:embed="rId4">
            <a:alphaModFix/>
          </a:blip>
          <a:srcRect b="0" l="0" r="10777" t="0"/>
          <a:stretch/>
        </p:blipFill>
        <p:spPr>
          <a:xfrm>
            <a:off x="6622100" y="0"/>
            <a:ext cx="2521900" cy="4722550"/>
          </a:xfrm>
          <a:prstGeom prst="rect">
            <a:avLst/>
          </a:prstGeom>
          <a:noFill/>
          <a:ln>
            <a:noFill/>
          </a:ln>
        </p:spPr>
      </p:pic>
      <p:sp>
        <p:nvSpPr>
          <p:cNvPr id="20" name="Google Shape;20;p36"/>
          <p:cNvSpPr txBox="1"/>
          <p:nvPr/>
        </p:nvSpPr>
        <p:spPr>
          <a:xfrm>
            <a:off x="2085875" y="4413200"/>
            <a:ext cx="5435400" cy="616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850"/>
              <a:buFont typeface="Arial"/>
              <a:buNone/>
            </a:pPr>
            <a:r>
              <a:rPr b="0" i="0" lang="hu-HU" sz="850" u="none" cap="none" strike="noStrike">
                <a:solidFill>
                  <a:srgbClr val="666666"/>
                </a:solidFill>
                <a:latin typeface="Arial"/>
                <a:ea typeface="Arial"/>
                <a:cs typeface="Arial"/>
                <a:sym typeface="Arial"/>
              </a:rPr>
              <a:t>Views and opinions expressed are those of the author(s) only and do not necessarily reflect those of the European Union or the European Commission. Neither the EU nor the EC can be held responsible for them.</a:t>
            </a:r>
            <a:endParaRPr b="0" i="0" sz="850" u="none" cap="none" strike="noStrike">
              <a:solidFill>
                <a:srgbClr val="666666"/>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850"/>
              <a:buFont typeface="Arial"/>
              <a:buNone/>
            </a:pPr>
            <a:r>
              <a:t/>
            </a:r>
            <a:endParaRPr b="0" i="0" sz="850" u="none" cap="none" strike="noStrike">
              <a:solidFill>
                <a:srgbClr val="666666"/>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37"/>
          <p:cNvSpPr txBox="1"/>
          <p:nvPr>
            <p:ph idx="12" type="sldNum"/>
          </p:nvPr>
        </p:nvSpPr>
        <p:spPr>
          <a:xfrm>
            <a:off x="8585590" y="-62114"/>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 name="Shape 23"/>
        <p:cNvGrpSpPr/>
        <p:nvPr/>
      </p:nvGrpSpPr>
      <p:grpSpPr>
        <a:xfrm>
          <a:off x="0" y="0"/>
          <a:ext cx="0" cy="0"/>
          <a:chOff x="0" y="0"/>
          <a:chExt cx="0" cy="0"/>
        </a:xfrm>
      </p:grpSpPr>
      <p:sp>
        <p:nvSpPr>
          <p:cNvPr id="24" name="Google Shape;24;p38"/>
          <p:cNvSpPr txBox="1"/>
          <p:nvPr>
            <p:ph type="title"/>
          </p:nvPr>
        </p:nvSpPr>
        <p:spPr>
          <a:xfrm>
            <a:off x="100675" y="52950"/>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5" name="Google Shape;25;p38"/>
          <p:cNvSpPr txBox="1"/>
          <p:nvPr>
            <p:ph idx="12" type="sldNum"/>
          </p:nvPr>
        </p:nvSpPr>
        <p:spPr>
          <a:xfrm>
            <a:off x="8585590" y="-62114"/>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 name="Shape 26"/>
        <p:cNvGrpSpPr/>
        <p:nvPr/>
      </p:nvGrpSpPr>
      <p:grpSpPr>
        <a:xfrm>
          <a:off x="0" y="0"/>
          <a:ext cx="0" cy="0"/>
          <a:chOff x="0" y="0"/>
          <a:chExt cx="0" cy="0"/>
        </a:xfrm>
      </p:grpSpPr>
      <p:sp>
        <p:nvSpPr>
          <p:cNvPr id="27" name="Google Shape;27;p39"/>
          <p:cNvSpPr txBox="1"/>
          <p:nvPr>
            <p:ph type="title"/>
          </p:nvPr>
        </p:nvSpPr>
        <p:spPr>
          <a:xfrm>
            <a:off x="100675" y="52950"/>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8" name="Google Shape;28;p39"/>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9" name="Google Shape;29;p39"/>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0" name="Google Shape;30;p39"/>
          <p:cNvSpPr txBox="1"/>
          <p:nvPr>
            <p:ph idx="12" type="sldNum"/>
          </p:nvPr>
        </p:nvSpPr>
        <p:spPr>
          <a:xfrm>
            <a:off x="8585590" y="-62114"/>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1" name="Shape 31"/>
        <p:cNvGrpSpPr/>
        <p:nvPr/>
      </p:nvGrpSpPr>
      <p:grpSpPr>
        <a:xfrm>
          <a:off x="0" y="0"/>
          <a:ext cx="0" cy="0"/>
          <a:chOff x="0" y="0"/>
          <a:chExt cx="0" cy="0"/>
        </a:xfrm>
      </p:grpSpPr>
      <p:sp>
        <p:nvSpPr>
          <p:cNvPr id="32" name="Google Shape;32;p40"/>
          <p:cNvSpPr txBox="1"/>
          <p:nvPr>
            <p:ph type="title"/>
          </p:nvPr>
        </p:nvSpPr>
        <p:spPr>
          <a:xfrm>
            <a:off x="1296800" y="450150"/>
            <a:ext cx="6367800" cy="4090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3" name="Google Shape;33;p40"/>
          <p:cNvSpPr txBox="1"/>
          <p:nvPr>
            <p:ph idx="12" type="sldNum"/>
          </p:nvPr>
        </p:nvSpPr>
        <p:spPr>
          <a:xfrm>
            <a:off x="8585590" y="-62114"/>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13.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35"/>
          <p:cNvSpPr txBox="1"/>
          <p:nvPr>
            <p:ph type="title"/>
          </p:nvPr>
        </p:nvSpPr>
        <p:spPr>
          <a:xfrm>
            <a:off x="100675" y="52950"/>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rgbClr val="001E4D"/>
              </a:buClr>
              <a:buSzPts val="2800"/>
              <a:buFont typeface="Arial"/>
              <a:buNone/>
              <a:defRPr b="0" i="0" sz="2800" u="none" cap="none" strike="noStrike">
                <a:solidFill>
                  <a:srgbClr val="001E4D"/>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35"/>
          <p:cNvSpPr txBox="1"/>
          <p:nvPr>
            <p:ph idx="1" type="body"/>
          </p:nvPr>
        </p:nvSpPr>
        <p:spPr>
          <a:xfrm>
            <a:off x="215250" y="712663"/>
            <a:ext cx="8520600" cy="3416400"/>
          </a:xfrm>
          <a:prstGeom prst="rect">
            <a:avLst/>
          </a:prstGeom>
          <a:noFill/>
          <a:ln>
            <a:noFill/>
          </a:ln>
        </p:spPr>
        <p:txBody>
          <a:bodyPr anchorCtr="0" anchor="t" bIns="91425" lIns="91425" spcFirstLastPara="1" rIns="91425" wrap="square" tIns="91425">
            <a:normAutofit/>
          </a:bodyPr>
          <a:lstStyle>
            <a:lvl1pPr indent="-330200" lvl="0" marL="457200" marR="0" rtl="0" algn="l">
              <a:lnSpc>
                <a:spcPct val="115000"/>
              </a:lnSpc>
              <a:spcBef>
                <a:spcPts val="0"/>
              </a:spcBef>
              <a:spcAft>
                <a:spcPts val="0"/>
              </a:spcAft>
              <a:buClr>
                <a:srgbClr val="434343"/>
              </a:buClr>
              <a:buSzPts val="1600"/>
              <a:buFont typeface="Arial"/>
              <a:buChar char="●"/>
              <a:defRPr b="0" i="0" sz="1600" u="none" cap="none" strike="noStrike">
                <a:solidFill>
                  <a:srgbClr val="434343"/>
                </a:solidFill>
                <a:latin typeface="Arial"/>
                <a:ea typeface="Arial"/>
                <a:cs typeface="Arial"/>
                <a:sym typeface="Arial"/>
              </a:defRPr>
            </a:lvl1pPr>
            <a:lvl2pPr indent="-317500" lvl="1" marL="914400" marR="0" rtl="0" algn="l">
              <a:lnSpc>
                <a:spcPct val="115000"/>
              </a:lnSpc>
              <a:spcBef>
                <a:spcPts val="0"/>
              </a:spcBef>
              <a:spcAft>
                <a:spcPts val="0"/>
              </a:spcAft>
              <a:buClr>
                <a:srgbClr val="434343"/>
              </a:buClr>
              <a:buSzPts val="1400"/>
              <a:buFont typeface="Arial"/>
              <a:buChar char="○"/>
              <a:defRPr b="0" i="0" sz="1400" u="none" cap="none" strike="noStrike">
                <a:solidFill>
                  <a:srgbClr val="434343"/>
                </a:solidFill>
                <a:latin typeface="Arial"/>
                <a:ea typeface="Arial"/>
                <a:cs typeface="Arial"/>
                <a:sym typeface="Arial"/>
              </a:defRPr>
            </a:lvl2pPr>
            <a:lvl3pPr indent="-317500" lvl="2" marL="1371600" marR="0" rtl="0" algn="l">
              <a:lnSpc>
                <a:spcPct val="115000"/>
              </a:lnSpc>
              <a:spcBef>
                <a:spcPts val="0"/>
              </a:spcBef>
              <a:spcAft>
                <a:spcPts val="0"/>
              </a:spcAft>
              <a:buClr>
                <a:srgbClr val="434343"/>
              </a:buClr>
              <a:buSzPts val="1400"/>
              <a:buFont typeface="Arial"/>
              <a:buChar char="■"/>
              <a:defRPr b="0" i="0" sz="1400" u="none" cap="none" strike="noStrike">
                <a:solidFill>
                  <a:srgbClr val="434343"/>
                </a:solidFill>
                <a:latin typeface="Arial"/>
                <a:ea typeface="Arial"/>
                <a:cs typeface="Arial"/>
                <a:sym typeface="Arial"/>
              </a:defRPr>
            </a:lvl3pPr>
            <a:lvl4pPr indent="-317500" lvl="3" marL="1828800" marR="0" rtl="0" algn="l">
              <a:lnSpc>
                <a:spcPct val="115000"/>
              </a:lnSpc>
              <a:spcBef>
                <a:spcPts val="0"/>
              </a:spcBef>
              <a:spcAft>
                <a:spcPts val="0"/>
              </a:spcAft>
              <a:buClr>
                <a:srgbClr val="434343"/>
              </a:buClr>
              <a:buSzPts val="1400"/>
              <a:buFont typeface="Arial"/>
              <a:buChar char="●"/>
              <a:defRPr b="0" i="0" sz="1400" u="none" cap="none" strike="noStrike">
                <a:solidFill>
                  <a:srgbClr val="434343"/>
                </a:solidFill>
                <a:latin typeface="Arial"/>
                <a:ea typeface="Arial"/>
                <a:cs typeface="Arial"/>
                <a:sym typeface="Arial"/>
              </a:defRPr>
            </a:lvl4pPr>
            <a:lvl5pPr indent="-317500" lvl="4" marL="2286000" marR="0" rtl="0" algn="l">
              <a:lnSpc>
                <a:spcPct val="115000"/>
              </a:lnSpc>
              <a:spcBef>
                <a:spcPts val="0"/>
              </a:spcBef>
              <a:spcAft>
                <a:spcPts val="0"/>
              </a:spcAft>
              <a:buClr>
                <a:srgbClr val="434343"/>
              </a:buClr>
              <a:buSzPts val="1400"/>
              <a:buFont typeface="Arial"/>
              <a:buChar char="○"/>
              <a:defRPr b="0" i="0" sz="1400" u="none" cap="none" strike="noStrike">
                <a:solidFill>
                  <a:srgbClr val="434343"/>
                </a:solidFill>
                <a:latin typeface="Arial"/>
                <a:ea typeface="Arial"/>
                <a:cs typeface="Arial"/>
                <a:sym typeface="Arial"/>
              </a:defRPr>
            </a:lvl5pPr>
            <a:lvl6pPr indent="-317500" lvl="5" marL="2743200" marR="0" rtl="0" algn="l">
              <a:lnSpc>
                <a:spcPct val="115000"/>
              </a:lnSpc>
              <a:spcBef>
                <a:spcPts val="0"/>
              </a:spcBef>
              <a:spcAft>
                <a:spcPts val="0"/>
              </a:spcAft>
              <a:buClr>
                <a:srgbClr val="434343"/>
              </a:buClr>
              <a:buSzPts val="1400"/>
              <a:buFont typeface="Arial"/>
              <a:buChar char="■"/>
              <a:defRPr b="0" i="0" sz="1400" u="none" cap="none" strike="noStrike">
                <a:solidFill>
                  <a:srgbClr val="434343"/>
                </a:solidFill>
                <a:latin typeface="Arial"/>
                <a:ea typeface="Arial"/>
                <a:cs typeface="Arial"/>
                <a:sym typeface="Arial"/>
              </a:defRPr>
            </a:lvl6pPr>
            <a:lvl7pPr indent="-317500" lvl="6" marL="3200400" marR="0" rtl="0" algn="l">
              <a:lnSpc>
                <a:spcPct val="115000"/>
              </a:lnSpc>
              <a:spcBef>
                <a:spcPts val="0"/>
              </a:spcBef>
              <a:spcAft>
                <a:spcPts val="0"/>
              </a:spcAft>
              <a:buClr>
                <a:srgbClr val="434343"/>
              </a:buClr>
              <a:buSzPts val="1400"/>
              <a:buFont typeface="Arial"/>
              <a:buChar char="●"/>
              <a:defRPr b="0" i="0" sz="1400" u="none" cap="none" strike="noStrike">
                <a:solidFill>
                  <a:srgbClr val="434343"/>
                </a:solidFill>
                <a:latin typeface="Arial"/>
                <a:ea typeface="Arial"/>
                <a:cs typeface="Arial"/>
                <a:sym typeface="Arial"/>
              </a:defRPr>
            </a:lvl7pPr>
            <a:lvl8pPr indent="-317500" lvl="7" marL="3657600" marR="0" rtl="0" algn="l">
              <a:lnSpc>
                <a:spcPct val="115000"/>
              </a:lnSpc>
              <a:spcBef>
                <a:spcPts val="0"/>
              </a:spcBef>
              <a:spcAft>
                <a:spcPts val="0"/>
              </a:spcAft>
              <a:buClr>
                <a:srgbClr val="434343"/>
              </a:buClr>
              <a:buSzPts val="1400"/>
              <a:buFont typeface="Arial"/>
              <a:buChar char="○"/>
              <a:defRPr b="0" i="0" sz="1400" u="none" cap="none" strike="noStrike">
                <a:solidFill>
                  <a:srgbClr val="434343"/>
                </a:solidFill>
                <a:latin typeface="Arial"/>
                <a:ea typeface="Arial"/>
                <a:cs typeface="Arial"/>
                <a:sym typeface="Arial"/>
              </a:defRPr>
            </a:lvl8pPr>
            <a:lvl9pPr indent="-317500" lvl="8" marL="4114800" marR="0" rtl="0" algn="l">
              <a:lnSpc>
                <a:spcPct val="115000"/>
              </a:lnSpc>
              <a:spcBef>
                <a:spcPts val="0"/>
              </a:spcBef>
              <a:spcAft>
                <a:spcPts val="0"/>
              </a:spcAft>
              <a:buClr>
                <a:srgbClr val="434343"/>
              </a:buClr>
              <a:buSzPts val="1400"/>
              <a:buFont typeface="Arial"/>
              <a:buChar char="■"/>
              <a:defRPr b="0" i="0" sz="1400" u="none" cap="none" strike="noStrike">
                <a:solidFill>
                  <a:srgbClr val="434343"/>
                </a:solidFill>
                <a:latin typeface="Arial"/>
                <a:ea typeface="Arial"/>
                <a:cs typeface="Arial"/>
                <a:sym typeface="Arial"/>
              </a:defRPr>
            </a:lvl9pPr>
          </a:lstStyle>
          <a:p/>
        </p:txBody>
      </p:sp>
      <p:sp>
        <p:nvSpPr>
          <p:cNvPr id="8" name="Google Shape;8;p35"/>
          <p:cNvSpPr txBox="1"/>
          <p:nvPr>
            <p:ph idx="12" type="sldNum"/>
          </p:nvPr>
        </p:nvSpPr>
        <p:spPr>
          <a:xfrm>
            <a:off x="8585590" y="-62114"/>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hu-HU"/>
              <a:t>‹#›</a:t>
            </a:fld>
            <a:endParaRPr/>
          </a:p>
        </p:txBody>
      </p:sp>
      <p:pic>
        <p:nvPicPr>
          <p:cNvPr id="9" name="Google Shape;9;p35"/>
          <p:cNvPicPr preferRelativeResize="0"/>
          <p:nvPr/>
        </p:nvPicPr>
        <p:blipFill rotWithShape="1">
          <a:blip r:embed="rId1">
            <a:alphaModFix/>
          </a:blip>
          <a:srcRect b="0" l="0" r="0" t="0"/>
          <a:stretch/>
        </p:blipFill>
        <p:spPr>
          <a:xfrm>
            <a:off x="100675" y="4703175"/>
            <a:ext cx="1083075" cy="353801"/>
          </a:xfrm>
          <a:prstGeom prst="rect">
            <a:avLst/>
          </a:prstGeom>
          <a:noFill/>
          <a:ln>
            <a:noFill/>
          </a:ln>
        </p:spPr>
      </p:pic>
      <p:pic>
        <p:nvPicPr>
          <p:cNvPr id="10" name="Google Shape;10;p35"/>
          <p:cNvPicPr preferRelativeResize="0"/>
          <p:nvPr/>
        </p:nvPicPr>
        <p:blipFill rotWithShape="1">
          <a:blip r:embed="rId2">
            <a:alphaModFix amt="20000"/>
          </a:blip>
          <a:srcRect b="0" l="0" r="35654" t="35790"/>
          <a:stretch/>
        </p:blipFill>
        <p:spPr>
          <a:xfrm>
            <a:off x="8681325" y="0"/>
            <a:ext cx="462676" cy="467999"/>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jpg"/><Relationship Id="rId4" Type="http://schemas.openxmlformats.org/officeDocument/2006/relationships/image" Target="../media/image16.png"/><Relationship Id="rId5"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2.jpg"/><Relationship Id="rId4" Type="http://schemas.openxmlformats.org/officeDocument/2006/relationships/image" Target="../media/image5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8.jpg"/><Relationship Id="rId4" Type="http://schemas.openxmlformats.org/officeDocument/2006/relationships/image" Target="../media/image4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2.jpg"/><Relationship Id="rId4" Type="http://schemas.openxmlformats.org/officeDocument/2006/relationships/image" Target="../media/image49.jpg"/><Relationship Id="rId5" Type="http://schemas.openxmlformats.org/officeDocument/2006/relationships/image" Target="../media/image4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5.jp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1.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2.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6.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0.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9.jpg"/><Relationship Id="rId4" Type="http://schemas.openxmlformats.org/officeDocument/2006/relationships/image" Target="../media/image32.jpg"/><Relationship Id="rId5" Type="http://schemas.openxmlformats.org/officeDocument/2006/relationships/image" Target="../media/image31.jpg"/><Relationship Id="rId6" Type="http://schemas.openxmlformats.org/officeDocument/2006/relationships/image" Target="../media/image3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6.jpg"/><Relationship Id="rId4" Type="http://schemas.openxmlformats.org/officeDocument/2006/relationships/image" Target="../media/image37.jpg"/><Relationship Id="rId5" Type="http://schemas.openxmlformats.org/officeDocument/2006/relationships/image" Target="../media/image43.jpg"/><Relationship Id="rId6" Type="http://schemas.openxmlformats.org/officeDocument/2006/relationships/image" Target="../media/image39.jpg"/><Relationship Id="rId7" Type="http://schemas.openxmlformats.org/officeDocument/2006/relationships/image" Target="../media/image47.jpg"/><Relationship Id="rId8" Type="http://schemas.openxmlformats.org/officeDocument/2006/relationships/image" Target="../media/image5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1.jpg"/><Relationship Id="rId4" Type="http://schemas.openxmlformats.org/officeDocument/2006/relationships/image" Target="../media/image42.png"/><Relationship Id="rId5" Type="http://schemas.openxmlformats.org/officeDocument/2006/relationships/image" Target="../media/image5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4.jpg"/><Relationship Id="rId4" Type="http://schemas.openxmlformats.org/officeDocument/2006/relationships/image" Target="../media/image4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5.jpg"/><Relationship Id="rId4" Type="http://schemas.openxmlformats.org/officeDocument/2006/relationships/image" Target="../media/image2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5.jpg"/><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 name="Shape 37"/>
        <p:cNvGrpSpPr/>
        <p:nvPr/>
      </p:nvGrpSpPr>
      <p:grpSpPr>
        <a:xfrm>
          <a:off x="0" y="0"/>
          <a:ext cx="0" cy="0"/>
          <a:chOff x="0" y="0"/>
          <a:chExt cx="0" cy="0"/>
        </a:xfrm>
      </p:grpSpPr>
      <p:sp>
        <p:nvSpPr>
          <p:cNvPr id="38" name="Google Shape;38;p1"/>
          <p:cNvSpPr txBox="1"/>
          <p:nvPr>
            <p:ph type="ctrTitle"/>
          </p:nvPr>
        </p:nvSpPr>
        <p:spPr>
          <a:xfrm>
            <a:off x="210524" y="1444486"/>
            <a:ext cx="6583308" cy="2052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600"/>
              <a:buNone/>
            </a:pPr>
            <a:r>
              <a:rPr lang="hu-HU" sz="2400">
                <a:solidFill>
                  <a:srgbClr val="1A42B7"/>
                </a:solidFill>
              </a:rPr>
              <a:t>A researcher's inside experiences </a:t>
            </a:r>
            <a:br>
              <a:rPr lang="hu-HU" sz="2400">
                <a:solidFill>
                  <a:srgbClr val="1A42B7"/>
                </a:solidFill>
              </a:rPr>
            </a:br>
            <a:r>
              <a:rPr lang="hu-HU" sz="2400">
                <a:solidFill>
                  <a:srgbClr val="1A42B7"/>
                </a:solidFill>
              </a:rPr>
              <a:t>from global fora: </a:t>
            </a:r>
            <a:r>
              <a:rPr lang="hu-HU" sz="2400">
                <a:solidFill>
                  <a:srgbClr val="38B5A8"/>
                </a:solidFill>
              </a:rPr>
              <a:t>IPBES assessments and CBD</a:t>
            </a:r>
            <a:br>
              <a:rPr lang="hu-HU" sz="2400">
                <a:solidFill>
                  <a:srgbClr val="38B5A8"/>
                </a:solidFill>
              </a:rPr>
            </a:br>
            <a:r>
              <a:rPr lang="hu-HU" sz="2400">
                <a:solidFill>
                  <a:srgbClr val="38B5A8"/>
                </a:solidFill>
              </a:rPr>
              <a:t>negotiations and technical expert groups</a:t>
            </a:r>
            <a:endParaRPr sz="2400">
              <a:solidFill>
                <a:srgbClr val="38B5A8"/>
              </a:solidFill>
            </a:endParaRPr>
          </a:p>
        </p:txBody>
      </p:sp>
      <p:sp>
        <p:nvSpPr>
          <p:cNvPr id="39" name="Google Shape;39;p1"/>
          <p:cNvSpPr txBox="1"/>
          <p:nvPr>
            <p:ph idx="1" type="subTitle"/>
          </p:nvPr>
        </p:nvSpPr>
        <p:spPr>
          <a:xfrm>
            <a:off x="210524" y="3649028"/>
            <a:ext cx="8520600" cy="792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000"/>
              <a:buNone/>
            </a:pPr>
            <a:r>
              <a:rPr lang="hu-HU" sz="1600">
                <a:solidFill>
                  <a:srgbClr val="4BDBA3"/>
                </a:solidFill>
              </a:rPr>
              <a:t>Capacity Building Workshop for Hungarian, Romanian and Polish </a:t>
            </a:r>
            <a:endParaRPr sz="1600">
              <a:solidFill>
                <a:srgbClr val="4BDBA3"/>
              </a:solidFill>
            </a:endParaRPr>
          </a:p>
          <a:p>
            <a:pPr indent="0" lvl="0" marL="0" rtl="0" algn="l">
              <a:lnSpc>
                <a:spcPct val="100000"/>
              </a:lnSpc>
              <a:spcBef>
                <a:spcPts val="0"/>
              </a:spcBef>
              <a:spcAft>
                <a:spcPts val="0"/>
              </a:spcAft>
              <a:buSzPts val="2000"/>
              <a:buNone/>
            </a:pPr>
            <a:r>
              <a:rPr lang="hu-HU" sz="1600">
                <a:solidFill>
                  <a:srgbClr val="4BDBA3"/>
                </a:solidFill>
              </a:rPr>
              <a:t>experts and negotiators / 15-16 January 2024 / Budapest, Hungary</a:t>
            </a:r>
            <a:endParaRPr sz="1600">
              <a:solidFill>
                <a:srgbClr val="4BDBA3"/>
              </a:solidFill>
            </a:endParaRPr>
          </a:p>
        </p:txBody>
      </p:sp>
      <p:sp>
        <p:nvSpPr>
          <p:cNvPr id="40" name="Google Shape;40;p1"/>
          <p:cNvSpPr txBox="1"/>
          <p:nvPr>
            <p:ph idx="1" type="subTitle"/>
          </p:nvPr>
        </p:nvSpPr>
        <p:spPr>
          <a:xfrm>
            <a:off x="210524" y="2948589"/>
            <a:ext cx="8520600" cy="792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000"/>
              <a:buNone/>
            </a:pPr>
            <a:r>
              <a:rPr b="1" lang="hu-HU"/>
              <a:t>Zsolt Molnár </a:t>
            </a:r>
            <a:r>
              <a:rPr lang="hu-HU" sz="1800"/>
              <a:t>(botanist, ethno-ecologist)</a:t>
            </a:r>
            <a:endParaRPr/>
          </a:p>
          <a:p>
            <a:pPr indent="0" lvl="0" marL="0" rtl="0" algn="l">
              <a:lnSpc>
                <a:spcPct val="100000"/>
              </a:lnSpc>
              <a:spcBef>
                <a:spcPts val="0"/>
              </a:spcBef>
              <a:spcAft>
                <a:spcPts val="0"/>
              </a:spcAft>
              <a:buSzPts val="2000"/>
              <a:buNone/>
            </a:pPr>
            <a:r>
              <a:rPr lang="hu-HU" sz="1600"/>
              <a:t>Centre for Ecological Research</a:t>
            </a:r>
            <a:endParaRPr sz="16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id="96" name="Google Shape;96;p10"/>
          <p:cNvPicPr preferRelativeResize="0"/>
          <p:nvPr/>
        </p:nvPicPr>
        <p:blipFill rotWithShape="1">
          <a:blip r:embed="rId3">
            <a:alphaModFix/>
          </a:blip>
          <a:srcRect b="0" l="15174" r="8362" t="11284"/>
          <a:stretch/>
        </p:blipFill>
        <p:spPr>
          <a:xfrm>
            <a:off x="457001" y="45794"/>
            <a:ext cx="4163490" cy="3222015"/>
          </a:xfrm>
          <a:prstGeom prst="rect">
            <a:avLst/>
          </a:prstGeom>
          <a:noFill/>
          <a:ln>
            <a:noFill/>
          </a:ln>
        </p:spPr>
      </p:pic>
      <p:pic>
        <p:nvPicPr>
          <p:cNvPr id="97" name="Google Shape;97;p10"/>
          <p:cNvPicPr preferRelativeResize="0"/>
          <p:nvPr/>
        </p:nvPicPr>
        <p:blipFill rotWithShape="1">
          <a:blip r:embed="rId4">
            <a:alphaModFix/>
          </a:blip>
          <a:srcRect b="15044" l="0" r="12191" t="3513"/>
          <a:stretch/>
        </p:blipFill>
        <p:spPr>
          <a:xfrm>
            <a:off x="53289" y="3044538"/>
            <a:ext cx="5737911" cy="2043546"/>
          </a:xfrm>
          <a:prstGeom prst="rect">
            <a:avLst/>
          </a:prstGeom>
          <a:noFill/>
          <a:ln>
            <a:noFill/>
          </a:ln>
        </p:spPr>
      </p:pic>
      <p:pic>
        <p:nvPicPr>
          <p:cNvPr id="98" name="Google Shape;98;p10"/>
          <p:cNvPicPr preferRelativeResize="0"/>
          <p:nvPr/>
        </p:nvPicPr>
        <p:blipFill rotWithShape="1">
          <a:blip r:embed="rId5">
            <a:alphaModFix/>
          </a:blip>
          <a:srcRect b="0" l="0" r="0" t="0"/>
          <a:stretch/>
        </p:blipFill>
        <p:spPr>
          <a:xfrm>
            <a:off x="5922620" y="678873"/>
            <a:ext cx="3062053" cy="394161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1"/>
          <p:cNvSpPr txBox="1"/>
          <p:nvPr/>
        </p:nvSpPr>
        <p:spPr>
          <a:xfrm>
            <a:off x="353290" y="180106"/>
            <a:ext cx="150554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0000"/>
                </a:solidFill>
                <a:latin typeface="Arial"/>
                <a:ea typeface="Arial"/>
                <a:cs typeface="Arial"/>
                <a:sym typeface="Arial"/>
              </a:rPr>
              <a:t>Contact groups</a:t>
            </a:r>
            <a:endParaRPr b="1" i="0" sz="1400" u="none" cap="none" strike="noStrike">
              <a:solidFill>
                <a:srgbClr val="000000"/>
              </a:solidFill>
              <a:latin typeface="Arial"/>
              <a:ea typeface="Arial"/>
              <a:cs typeface="Arial"/>
              <a:sym typeface="Arial"/>
            </a:endParaRPr>
          </a:p>
        </p:txBody>
      </p:sp>
      <p:pic>
        <p:nvPicPr>
          <p:cNvPr id="104" name="Google Shape;104;p11"/>
          <p:cNvPicPr preferRelativeResize="0"/>
          <p:nvPr/>
        </p:nvPicPr>
        <p:blipFill rotWithShape="1">
          <a:blip r:embed="rId3">
            <a:alphaModFix/>
          </a:blip>
          <a:srcRect b="0" l="7680" r="0" t="22953"/>
          <a:stretch/>
        </p:blipFill>
        <p:spPr>
          <a:xfrm>
            <a:off x="953192" y="666750"/>
            <a:ext cx="7237616" cy="3810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descr="Scenarios and models | IPBES secretariat" id="109" name="Google Shape;109;p12"/>
          <p:cNvPicPr preferRelativeResize="0"/>
          <p:nvPr/>
        </p:nvPicPr>
        <p:blipFill rotWithShape="1">
          <a:blip r:embed="rId3">
            <a:alphaModFix/>
          </a:blip>
          <a:srcRect b="0" l="0" r="0" t="0"/>
          <a:stretch/>
        </p:blipFill>
        <p:spPr>
          <a:xfrm>
            <a:off x="119265" y="1170780"/>
            <a:ext cx="8905523" cy="3435858"/>
          </a:xfrm>
          <a:prstGeom prst="rect">
            <a:avLst/>
          </a:prstGeom>
          <a:noFill/>
          <a:ln>
            <a:noFill/>
          </a:ln>
        </p:spPr>
      </p:pic>
      <p:sp>
        <p:nvSpPr>
          <p:cNvPr id="110" name="Google Shape;110;p12"/>
          <p:cNvSpPr txBox="1"/>
          <p:nvPr/>
        </p:nvSpPr>
        <p:spPr>
          <a:xfrm>
            <a:off x="353290" y="180106"/>
            <a:ext cx="284725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0000"/>
                </a:solidFill>
                <a:latin typeface="Arial"/>
                <a:ea typeface="Arial"/>
                <a:cs typeface="Arial"/>
                <a:sym typeface="Arial"/>
              </a:rPr>
              <a:t>Contact group, working groups</a:t>
            </a:r>
            <a:endParaRPr b="1" i="0" sz="1400" u="none" cap="none" strike="noStrike">
              <a:solidFill>
                <a:srgbClr val="000000"/>
              </a:solidFill>
              <a:latin typeface="Arial"/>
              <a:ea typeface="Arial"/>
              <a:cs typeface="Arial"/>
              <a:sym typeface="Arial"/>
            </a:endParaRPr>
          </a:p>
        </p:txBody>
      </p:sp>
      <p:sp>
        <p:nvSpPr>
          <p:cNvPr id="111" name="Google Shape;111;p12"/>
          <p:cNvSpPr txBox="1"/>
          <p:nvPr/>
        </p:nvSpPr>
        <p:spPr>
          <a:xfrm>
            <a:off x="2722417" y="845123"/>
            <a:ext cx="246413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C00000"/>
                </a:solidFill>
                <a:latin typeface="Arial"/>
                <a:ea typeface="Arial"/>
                <a:cs typeface="Arial"/>
                <a:sym typeface="Arial"/>
              </a:rPr>
              <a:t>Nature Futures Framework</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id="116" name="Google Shape;116;p13"/>
          <p:cNvPicPr preferRelativeResize="0"/>
          <p:nvPr/>
        </p:nvPicPr>
        <p:blipFill rotWithShape="1">
          <a:blip r:embed="rId3">
            <a:alphaModFix/>
          </a:blip>
          <a:srcRect b="0" l="0" r="0" t="23973"/>
          <a:stretch/>
        </p:blipFill>
        <p:spPr>
          <a:xfrm>
            <a:off x="1166575" y="865908"/>
            <a:ext cx="7711394" cy="3910445"/>
          </a:xfrm>
          <a:prstGeom prst="rect">
            <a:avLst/>
          </a:prstGeom>
          <a:noFill/>
          <a:ln>
            <a:noFill/>
          </a:ln>
        </p:spPr>
      </p:pic>
      <p:sp>
        <p:nvSpPr>
          <p:cNvPr id="117" name="Google Shape;117;p13"/>
          <p:cNvSpPr txBox="1"/>
          <p:nvPr/>
        </p:nvSpPr>
        <p:spPr>
          <a:xfrm>
            <a:off x="353290" y="180106"/>
            <a:ext cx="150554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0000"/>
                </a:solidFill>
                <a:latin typeface="Arial"/>
                <a:ea typeface="Arial"/>
                <a:cs typeface="Arial"/>
                <a:sym typeface="Arial"/>
              </a:rPr>
              <a:t>Contact groups</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14"/>
          <p:cNvPicPr preferRelativeResize="0"/>
          <p:nvPr/>
        </p:nvPicPr>
        <p:blipFill rotWithShape="1">
          <a:blip r:embed="rId3">
            <a:alphaModFix/>
          </a:blip>
          <a:srcRect b="0" l="0" r="0" t="27884"/>
          <a:stretch/>
        </p:blipFill>
        <p:spPr>
          <a:xfrm>
            <a:off x="796363" y="713508"/>
            <a:ext cx="7904291" cy="4275189"/>
          </a:xfrm>
          <a:prstGeom prst="rect">
            <a:avLst/>
          </a:prstGeom>
          <a:noFill/>
          <a:ln>
            <a:noFill/>
          </a:ln>
        </p:spPr>
      </p:pic>
      <p:sp>
        <p:nvSpPr>
          <p:cNvPr id="123" name="Google Shape;123;p14"/>
          <p:cNvSpPr txBox="1"/>
          <p:nvPr/>
        </p:nvSpPr>
        <p:spPr>
          <a:xfrm>
            <a:off x="353290" y="180106"/>
            <a:ext cx="150554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0000"/>
                </a:solidFill>
                <a:latin typeface="Arial"/>
                <a:ea typeface="Arial"/>
                <a:cs typeface="Arial"/>
                <a:sym typeface="Arial"/>
              </a:rPr>
              <a:t>Contact groups</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descr="karacsony081AHTEG Group Photo" id="128" name="Google Shape;128;p15"/>
          <p:cNvPicPr preferRelativeResize="0"/>
          <p:nvPr/>
        </p:nvPicPr>
        <p:blipFill rotWithShape="1">
          <a:blip r:embed="rId3">
            <a:alphaModFix/>
          </a:blip>
          <a:srcRect b="19861" l="0" r="0" t="13472"/>
          <a:stretch/>
        </p:blipFill>
        <p:spPr>
          <a:xfrm>
            <a:off x="2320637" y="487883"/>
            <a:ext cx="5077690" cy="4513504"/>
          </a:xfrm>
          <a:prstGeom prst="rect">
            <a:avLst/>
          </a:prstGeom>
          <a:noFill/>
          <a:ln>
            <a:noFill/>
          </a:ln>
        </p:spPr>
      </p:pic>
      <p:sp>
        <p:nvSpPr>
          <p:cNvPr id="129" name="Google Shape;129;p15"/>
          <p:cNvSpPr txBox="1"/>
          <p:nvPr/>
        </p:nvSpPr>
        <p:spPr>
          <a:xfrm>
            <a:off x="353290" y="180106"/>
            <a:ext cx="229421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0000"/>
                </a:solidFill>
                <a:latin typeface="Arial"/>
                <a:ea typeface="Arial"/>
                <a:cs typeface="Arial"/>
                <a:sym typeface="Arial"/>
              </a:rPr>
              <a:t>Expert groups (AHTEGs)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p16"/>
          <p:cNvPicPr preferRelativeResize="0"/>
          <p:nvPr/>
        </p:nvPicPr>
        <p:blipFill rotWithShape="1">
          <a:blip r:embed="rId3">
            <a:alphaModFix/>
          </a:blip>
          <a:srcRect b="28629" l="15278" r="0" t="8262"/>
          <a:stretch/>
        </p:blipFill>
        <p:spPr>
          <a:xfrm>
            <a:off x="256308" y="561110"/>
            <a:ext cx="4073236" cy="2493818"/>
          </a:xfrm>
          <a:prstGeom prst="rect">
            <a:avLst/>
          </a:prstGeom>
          <a:noFill/>
          <a:ln>
            <a:noFill/>
          </a:ln>
        </p:spPr>
      </p:pic>
      <p:sp>
        <p:nvSpPr>
          <p:cNvPr id="135" name="Google Shape;135;p16"/>
          <p:cNvSpPr txBox="1"/>
          <p:nvPr/>
        </p:nvSpPr>
        <p:spPr>
          <a:xfrm>
            <a:off x="353290" y="180106"/>
            <a:ext cx="117852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0000"/>
                </a:solidFill>
                <a:latin typeface="Arial"/>
                <a:ea typeface="Arial"/>
                <a:cs typeface="Arial"/>
                <a:sym typeface="Arial"/>
              </a:rPr>
              <a:t>Side events</a:t>
            </a:r>
            <a:endParaRPr b="1" i="0" sz="1400" u="none" cap="none" strike="noStrike">
              <a:solidFill>
                <a:srgbClr val="000000"/>
              </a:solidFill>
              <a:latin typeface="Arial"/>
              <a:ea typeface="Arial"/>
              <a:cs typeface="Arial"/>
              <a:sym typeface="Arial"/>
            </a:endParaRPr>
          </a:p>
        </p:txBody>
      </p:sp>
      <p:pic>
        <p:nvPicPr>
          <p:cNvPr id="136" name="Google Shape;136;p16"/>
          <p:cNvPicPr preferRelativeResize="0"/>
          <p:nvPr/>
        </p:nvPicPr>
        <p:blipFill rotWithShape="1">
          <a:blip r:embed="rId4">
            <a:alphaModFix/>
          </a:blip>
          <a:srcRect b="8460" l="5011" r="10518" t="20025"/>
          <a:stretch/>
        </p:blipFill>
        <p:spPr>
          <a:xfrm>
            <a:off x="4461164" y="2119215"/>
            <a:ext cx="4571999" cy="290305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pic>
        <p:nvPicPr>
          <p:cNvPr id="141" name="Google Shape;141;p17"/>
          <p:cNvPicPr preferRelativeResize="0"/>
          <p:nvPr/>
        </p:nvPicPr>
        <p:blipFill rotWithShape="1">
          <a:blip r:embed="rId3">
            <a:alphaModFix/>
          </a:blip>
          <a:srcRect b="2159" l="14090" r="10683" t="9961"/>
          <a:stretch/>
        </p:blipFill>
        <p:spPr>
          <a:xfrm>
            <a:off x="1801091" y="242455"/>
            <a:ext cx="6878782" cy="4017818"/>
          </a:xfrm>
          <a:prstGeom prst="rect">
            <a:avLst/>
          </a:prstGeom>
          <a:noFill/>
          <a:ln>
            <a:noFill/>
          </a:ln>
        </p:spPr>
      </p:pic>
      <p:pic>
        <p:nvPicPr>
          <p:cNvPr id="142" name="Google Shape;142;p17"/>
          <p:cNvPicPr preferRelativeResize="0"/>
          <p:nvPr/>
        </p:nvPicPr>
        <p:blipFill rotWithShape="1">
          <a:blip r:embed="rId4">
            <a:alphaModFix/>
          </a:blip>
          <a:srcRect b="3570" l="0" r="0" t="9696"/>
          <a:stretch/>
        </p:blipFill>
        <p:spPr>
          <a:xfrm>
            <a:off x="76200" y="2693737"/>
            <a:ext cx="3059648" cy="2370100"/>
          </a:xfrm>
          <a:prstGeom prst="rect">
            <a:avLst/>
          </a:prstGeom>
          <a:noFill/>
          <a:ln>
            <a:noFill/>
          </a:ln>
        </p:spPr>
      </p:pic>
      <p:sp>
        <p:nvSpPr>
          <p:cNvPr id="143" name="Google Shape;143;p17"/>
          <p:cNvSpPr txBox="1"/>
          <p:nvPr/>
        </p:nvSpPr>
        <p:spPr>
          <a:xfrm>
            <a:off x="353290" y="180106"/>
            <a:ext cx="117852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0000"/>
                </a:solidFill>
                <a:latin typeface="Arial"/>
                <a:ea typeface="Arial"/>
                <a:cs typeface="Arial"/>
                <a:sym typeface="Arial"/>
              </a:rPr>
              <a:t>Side events</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p18"/>
          <p:cNvPicPr preferRelativeResize="0"/>
          <p:nvPr/>
        </p:nvPicPr>
        <p:blipFill rotWithShape="1">
          <a:blip r:embed="rId3">
            <a:alphaModFix/>
          </a:blip>
          <a:srcRect b="0" l="0" r="0" t="0"/>
          <a:stretch/>
        </p:blipFill>
        <p:spPr>
          <a:xfrm>
            <a:off x="838198" y="1399310"/>
            <a:ext cx="7862457" cy="3665017"/>
          </a:xfrm>
          <a:prstGeom prst="rect">
            <a:avLst/>
          </a:prstGeom>
          <a:noFill/>
          <a:ln>
            <a:noFill/>
          </a:ln>
        </p:spPr>
      </p:pic>
      <p:sp>
        <p:nvSpPr>
          <p:cNvPr id="149" name="Google Shape;149;p18"/>
          <p:cNvSpPr txBox="1"/>
          <p:nvPr/>
        </p:nvSpPr>
        <p:spPr>
          <a:xfrm>
            <a:off x="180109" y="231410"/>
            <a:ext cx="8596745"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hu-HU" sz="1600" u="none" cap="none" strike="noStrike">
                <a:solidFill>
                  <a:schemeClr val="dk1"/>
                </a:solidFill>
                <a:latin typeface="Arial"/>
                <a:ea typeface="Arial"/>
                <a:cs typeface="Arial"/>
                <a:sym typeface="Arial"/>
              </a:rPr>
              <a:t>Dialogue workshop (Europe and Central Asia Assessment, Paris, 11-13. January 2016)</a:t>
            </a:r>
            <a:endParaRPr b="1" i="0" sz="1600" u="none" cap="none" strike="noStrike">
              <a:solidFill>
                <a:schemeClr val="dk1"/>
              </a:solidFill>
              <a:latin typeface="Arial"/>
              <a:ea typeface="Arial"/>
              <a:cs typeface="Arial"/>
              <a:sym typeface="Arial"/>
            </a:endParaRPr>
          </a:p>
        </p:txBody>
      </p:sp>
      <p:sp>
        <p:nvSpPr>
          <p:cNvPr id="150" name="Google Shape;150;p18"/>
          <p:cNvSpPr txBox="1"/>
          <p:nvPr/>
        </p:nvSpPr>
        <p:spPr>
          <a:xfrm>
            <a:off x="5250873" y="815360"/>
            <a:ext cx="2694709"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600" u="none" cap="none" strike="noStrike">
                <a:solidFill>
                  <a:srgbClr val="C00000"/>
                </a:solidFill>
                <a:latin typeface="Arial"/>
                <a:ea typeface="Arial"/>
                <a:cs typeface="Arial"/>
                <a:sym typeface="Arial"/>
              </a:rPr>
              <a:t>Knowledge co-production</a:t>
            </a:r>
            <a:endParaRPr b="1" i="0" sz="1600" u="none" cap="none" strike="noStrike">
              <a:solidFill>
                <a:srgbClr val="C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19"/>
          <p:cNvPicPr preferRelativeResize="0"/>
          <p:nvPr/>
        </p:nvPicPr>
        <p:blipFill rotWithShape="1">
          <a:blip r:embed="rId3">
            <a:alphaModFix/>
          </a:blip>
          <a:srcRect b="4196" l="0" r="0" t="6963"/>
          <a:stretch/>
        </p:blipFill>
        <p:spPr>
          <a:xfrm>
            <a:off x="48635" y="2841393"/>
            <a:ext cx="3345872" cy="2229371"/>
          </a:xfrm>
          <a:prstGeom prst="rect">
            <a:avLst/>
          </a:prstGeom>
          <a:noFill/>
          <a:ln>
            <a:noFill/>
          </a:ln>
        </p:spPr>
      </p:pic>
      <p:sp>
        <p:nvSpPr>
          <p:cNvPr id="156" name="Google Shape;156;p19"/>
          <p:cNvSpPr txBox="1"/>
          <p:nvPr/>
        </p:nvSpPr>
        <p:spPr>
          <a:xfrm>
            <a:off x="353290" y="180106"/>
            <a:ext cx="304121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0000"/>
                </a:solidFill>
                <a:latin typeface="Arial"/>
                <a:ea typeface="Arial"/>
                <a:cs typeface="Arial"/>
                <a:sym typeface="Arial"/>
              </a:rPr>
              <a:t>Corridors, coffee breaks, markets</a:t>
            </a:r>
            <a:endParaRPr b="1" i="0" sz="1400" u="none" cap="none" strike="noStrike">
              <a:solidFill>
                <a:srgbClr val="000000"/>
              </a:solidFill>
              <a:latin typeface="Arial"/>
              <a:ea typeface="Arial"/>
              <a:cs typeface="Arial"/>
              <a:sym typeface="Arial"/>
            </a:endParaRPr>
          </a:p>
        </p:txBody>
      </p:sp>
      <p:pic>
        <p:nvPicPr>
          <p:cNvPr id="157" name="Google Shape;157;p19"/>
          <p:cNvPicPr preferRelativeResize="0"/>
          <p:nvPr/>
        </p:nvPicPr>
        <p:blipFill rotWithShape="1">
          <a:blip r:embed="rId4">
            <a:alphaModFix/>
          </a:blip>
          <a:srcRect b="19120" l="26384" r="0" t="19710"/>
          <a:stretch/>
        </p:blipFill>
        <p:spPr>
          <a:xfrm>
            <a:off x="48635" y="622083"/>
            <a:ext cx="3345872" cy="2085109"/>
          </a:xfrm>
          <a:prstGeom prst="rect">
            <a:avLst/>
          </a:prstGeom>
          <a:noFill/>
          <a:ln>
            <a:noFill/>
          </a:ln>
        </p:spPr>
      </p:pic>
      <p:pic>
        <p:nvPicPr>
          <p:cNvPr id="158" name="Google Shape;158;p19"/>
          <p:cNvPicPr preferRelativeResize="0"/>
          <p:nvPr/>
        </p:nvPicPr>
        <p:blipFill rotWithShape="1">
          <a:blip r:embed="rId5">
            <a:alphaModFix/>
          </a:blip>
          <a:srcRect b="7743" l="22424" r="0" t="20135"/>
          <a:stretch/>
        </p:blipFill>
        <p:spPr>
          <a:xfrm>
            <a:off x="3474842" y="1184663"/>
            <a:ext cx="5569526" cy="388344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 name="Shape 44"/>
        <p:cNvGrpSpPr/>
        <p:nvPr/>
      </p:nvGrpSpPr>
      <p:grpSpPr>
        <a:xfrm>
          <a:off x="0" y="0"/>
          <a:ext cx="0" cy="0"/>
          <a:chOff x="0" y="0"/>
          <a:chExt cx="0" cy="0"/>
        </a:xfrm>
      </p:grpSpPr>
      <p:pic>
        <p:nvPicPr>
          <p:cNvPr id="45" name="Google Shape;45;p2"/>
          <p:cNvPicPr preferRelativeResize="0"/>
          <p:nvPr/>
        </p:nvPicPr>
        <p:blipFill rotWithShape="1">
          <a:blip r:embed="rId3">
            <a:alphaModFix/>
          </a:blip>
          <a:srcRect b="0" l="0" r="0" t="0"/>
          <a:stretch/>
        </p:blipFill>
        <p:spPr>
          <a:xfrm>
            <a:off x="349611" y="307453"/>
            <a:ext cx="8430901" cy="42203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0"/>
          <p:cNvSpPr txBox="1"/>
          <p:nvPr/>
        </p:nvSpPr>
        <p:spPr>
          <a:xfrm>
            <a:off x="353290" y="180106"/>
            <a:ext cx="387638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0000"/>
                </a:solidFill>
                <a:latin typeface="Arial"/>
                <a:ea typeface="Arial"/>
                <a:cs typeface="Arial"/>
                <a:sym typeface="Arial"/>
              </a:rPr>
              <a:t>Evenings (if not spent in the contact group)</a:t>
            </a:r>
            <a:endParaRPr/>
          </a:p>
        </p:txBody>
      </p:sp>
      <p:pic>
        <p:nvPicPr>
          <p:cNvPr id="164" name="Google Shape;164;p20"/>
          <p:cNvPicPr preferRelativeResize="0"/>
          <p:nvPr/>
        </p:nvPicPr>
        <p:blipFill rotWithShape="1">
          <a:blip r:embed="rId3">
            <a:alphaModFix/>
          </a:blip>
          <a:srcRect b="6667" l="7879" r="8182" t="11985"/>
          <a:stretch/>
        </p:blipFill>
        <p:spPr>
          <a:xfrm>
            <a:off x="734291" y="479713"/>
            <a:ext cx="7675419" cy="41840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1"/>
          <p:cNvSpPr txBox="1"/>
          <p:nvPr/>
        </p:nvSpPr>
        <p:spPr>
          <a:xfrm>
            <a:off x="353290" y="180106"/>
            <a:ext cx="387638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0000"/>
                </a:solidFill>
                <a:latin typeface="Arial"/>
                <a:ea typeface="Arial"/>
                <a:cs typeface="Arial"/>
                <a:sym typeface="Arial"/>
              </a:rPr>
              <a:t>Evenings (if not spent in the contact group)</a:t>
            </a:r>
            <a:endParaRPr/>
          </a:p>
        </p:txBody>
      </p:sp>
      <p:pic>
        <p:nvPicPr>
          <p:cNvPr id="170" name="Google Shape;170;p21"/>
          <p:cNvPicPr preferRelativeResize="0"/>
          <p:nvPr/>
        </p:nvPicPr>
        <p:blipFill rotWithShape="1">
          <a:blip r:embed="rId3">
            <a:alphaModFix/>
          </a:blip>
          <a:srcRect b="11380" l="0" r="0" t="11043"/>
          <a:stretch/>
        </p:blipFill>
        <p:spPr>
          <a:xfrm>
            <a:off x="863204" y="413905"/>
            <a:ext cx="7417592" cy="431569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2"/>
          <p:cNvSpPr txBox="1"/>
          <p:nvPr/>
        </p:nvSpPr>
        <p:spPr>
          <a:xfrm>
            <a:off x="1219202" y="1690255"/>
            <a:ext cx="687239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2000" u="none" cap="none" strike="noStrike">
                <a:solidFill>
                  <a:srgbClr val="000000"/>
                </a:solidFill>
                <a:latin typeface="Arial"/>
                <a:ea typeface="Arial"/>
                <a:cs typeface="Arial"/>
                <a:sym typeface="Arial"/>
              </a:rPr>
              <a:t>What we, scientists can contribute, what we can learn?</a:t>
            </a:r>
            <a:endParaRPr/>
          </a:p>
        </p:txBody>
      </p:sp>
      <p:sp>
        <p:nvSpPr>
          <p:cNvPr id="176" name="Google Shape;176;p22"/>
          <p:cNvSpPr txBox="1"/>
          <p:nvPr/>
        </p:nvSpPr>
        <p:spPr>
          <a:xfrm>
            <a:off x="3297381" y="2736272"/>
            <a:ext cx="1992853"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800" u="none" cap="none" strike="noStrike">
                <a:solidFill>
                  <a:srgbClr val="C00000"/>
                </a:solidFill>
                <a:latin typeface="Arial"/>
                <a:ea typeface="Arial"/>
                <a:cs typeface="Arial"/>
                <a:sym typeface="Arial"/>
              </a:rPr>
              <a:t>Science – Policy</a:t>
            </a:r>
            <a:endParaRPr/>
          </a:p>
          <a:p>
            <a:pPr indent="0" lvl="0" marL="0" marR="0" rtl="0" algn="l">
              <a:lnSpc>
                <a:spcPct val="100000"/>
              </a:lnSpc>
              <a:spcBef>
                <a:spcPts val="0"/>
              </a:spcBef>
              <a:spcAft>
                <a:spcPts val="0"/>
              </a:spcAft>
              <a:buNone/>
            </a:pPr>
            <a:r>
              <a:t/>
            </a:r>
            <a:endParaRPr b="1" i="0" sz="1800" u="none" cap="none" strike="noStrike">
              <a:solidFill>
                <a:srgbClr val="C00000"/>
              </a:solidFill>
              <a:latin typeface="Arial"/>
              <a:ea typeface="Arial"/>
              <a:cs typeface="Arial"/>
              <a:sym typeface="Arial"/>
            </a:endParaRPr>
          </a:p>
          <a:p>
            <a:pPr indent="0" lvl="0" marL="0" marR="0" rtl="0" algn="l">
              <a:lnSpc>
                <a:spcPct val="100000"/>
              </a:lnSpc>
              <a:spcBef>
                <a:spcPts val="0"/>
              </a:spcBef>
              <a:spcAft>
                <a:spcPts val="0"/>
              </a:spcAft>
              <a:buNone/>
            </a:pPr>
            <a:r>
              <a:rPr b="1" i="0" lang="hu-HU" sz="1800" u="none" cap="none" strike="noStrike">
                <a:solidFill>
                  <a:srgbClr val="C00000"/>
                </a:solidFill>
                <a:latin typeface="Arial"/>
                <a:ea typeface="Arial"/>
                <a:cs typeface="Arial"/>
                <a:sym typeface="Arial"/>
              </a:rPr>
              <a:t>Policy – Science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id="182" name="Google Shape;182;p23"/>
          <p:cNvPicPr preferRelativeResize="0"/>
          <p:nvPr/>
        </p:nvPicPr>
        <p:blipFill rotWithShape="1">
          <a:blip r:embed="rId3">
            <a:alphaModFix/>
          </a:blip>
          <a:srcRect b="0" l="0" r="0" t="0"/>
          <a:stretch/>
        </p:blipFill>
        <p:spPr>
          <a:xfrm>
            <a:off x="2432187" y="610332"/>
            <a:ext cx="6440213" cy="4157611"/>
          </a:xfrm>
          <a:prstGeom prst="rect">
            <a:avLst/>
          </a:prstGeom>
          <a:solidFill>
            <a:srgbClr val="C8D2D6"/>
          </a:solidFill>
          <a:ln>
            <a:noFill/>
          </a:ln>
        </p:spPr>
      </p:pic>
      <p:sp>
        <p:nvSpPr>
          <p:cNvPr id="183" name="Google Shape;183;p23"/>
          <p:cNvSpPr txBox="1"/>
          <p:nvPr/>
        </p:nvSpPr>
        <p:spPr>
          <a:xfrm>
            <a:off x="320039" y="14020"/>
            <a:ext cx="8601893" cy="6001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hu-HU" sz="1650" u="none" cap="none" strike="noStrike">
                <a:solidFill>
                  <a:srgbClr val="002060"/>
                </a:solidFill>
                <a:latin typeface="Arial"/>
                <a:ea typeface="Arial"/>
                <a:cs typeface="Arial"/>
                <a:sym typeface="Arial"/>
              </a:rPr>
              <a:t>Contributions of Indigenous Peoples and Local Communities: </a:t>
            </a:r>
            <a:endParaRPr b="1" i="0" sz="1650" u="none" cap="none" strike="noStrike">
              <a:solidFill>
                <a:srgbClr val="002060"/>
              </a:solidFill>
              <a:latin typeface="Arial"/>
              <a:ea typeface="Arial"/>
              <a:cs typeface="Arial"/>
              <a:sym typeface="Arial"/>
            </a:endParaRPr>
          </a:p>
          <a:p>
            <a:pPr indent="0" lvl="0" marL="0" marR="0" rtl="0" algn="ctr">
              <a:lnSpc>
                <a:spcPct val="100000"/>
              </a:lnSpc>
              <a:spcBef>
                <a:spcPts val="0"/>
              </a:spcBef>
              <a:spcAft>
                <a:spcPts val="0"/>
              </a:spcAft>
              <a:buNone/>
            </a:pPr>
            <a:r>
              <a:rPr b="1" i="0" lang="hu-HU" sz="1650" u="none" cap="none" strike="noStrike">
                <a:solidFill>
                  <a:srgbClr val="002060"/>
                </a:solidFill>
                <a:latin typeface="Arial"/>
                <a:ea typeface="Arial"/>
                <a:cs typeface="Arial"/>
                <a:sym typeface="Arial"/>
              </a:rPr>
              <a:t>knowledge, innovations, practices, and institutions</a:t>
            </a:r>
            <a:endParaRPr/>
          </a:p>
        </p:txBody>
      </p:sp>
      <p:sp>
        <p:nvSpPr>
          <p:cNvPr id="184" name="Google Shape;184;p23"/>
          <p:cNvSpPr txBox="1"/>
          <p:nvPr/>
        </p:nvSpPr>
        <p:spPr>
          <a:xfrm>
            <a:off x="3330821" y="590818"/>
            <a:ext cx="1112805" cy="253916"/>
          </a:xfrm>
          <a:prstGeom prst="rect">
            <a:avLst/>
          </a:prstGeom>
          <a:solidFill>
            <a:srgbClr val="FFCC8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050" u="none" cap="none" strike="noStrike">
                <a:solidFill>
                  <a:srgbClr val="000000"/>
                </a:solidFill>
                <a:latin typeface="Arial"/>
                <a:ea typeface="Arial"/>
                <a:cs typeface="Arial"/>
                <a:sym typeface="Arial"/>
              </a:rPr>
              <a:t>Domestication</a:t>
            </a:r>
            <a:endParaRPr b="1" i="0" sz="1050" u="none" cap="none" strike="noStrike">
              <a:solidFill>
                <a:srgbClr val="000000"/>
              </a:solidFill>
              <a:latin typeface="Arial"/>
              <a:ea typeface="Arial"/>
              <a:cs typeface="Arial"/>
              <a:sym typeface="Arial"/>
            </a:endParaRPr>
          </a:p>
        </p:txBody>
      </p:sp>
      <p:sp>
        <p:nvSpPr>
          <p:cNvPr id="185" name="Google Shape;185;p23"/>
          <p:cNvSpPr txBox="1"/>
          <p:nvPr/>
        </p:nvSpPr>
        <p:spPr>
          <a:xfrm>
            <a:off x="6402498" y="600732"/>
            <a:ext cx="1765227" cy="253916"/>
          </a:xfrm>
          <a:prstGeom prst="rect">
            <a:avLst/>
          </a:prstGeom>
          <a:solidFill>
            <a:srgbClr val="FFCC8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050" u="none" cap="none" strike="noStrike">
                <a:solidFill>
                  <a:srgbClr val="000000"/>
                </a:solidFill>
                <a:latin typeface="Arial"/>
                <a:ea typeface="Arial"/>
                <a:cs typeface="Arial"/>
                <a:sym typeface="Arial"/>
              </a:rPr>
              <a:t>Creating new ecosytems</a:t>
            </a:r>
            <a:endParaRPr b="1" i="0" sz="1050" u="none" cap="none" strike="noStrike">
              <a:solidFill>
                <a:srgbClr val="000000"/>
              </a:solidFill>
              <a:latin typeface="Arial"/>
              <a:ea typeface="Arial"/>
              <a:cs typeface="Arial"/>
              <a:sym typeface="Arial"/>
            </a:endParaRPr>
          </a:p>
        </p:txBody>
      </p:sp>
      <p:sp>
        <p:nvSpPr>
          <p:cNvPr id="186" name="Google Shape;186;p23"/>
          <p:cNvSpPr txBox="1"/>
          <p:nvPr/>
        </p:nvSpPr>
        <p:spPr>
          <a:xfrm>
            <a:off x="3031274" y="3494300"/>
            <a:ext cx="3127779" cy="253916"/>
          </a:xfrm>
          <a:prstGeom prst="rect">
            <a:avLst/>
          </a:prstGeom>
          <a:solidFill>
            <a:srgbClr val="FFCC8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050" u="none" cap="none" strike="noStrike">
                <a:solidFill>
                  <a:srgbClr val="000000"/>
                </a:solidFill>
                <a:latin typeface="Arial"/>
                <a:ea typeface="Arial"/>
                <a:cs typeface="Arial"/>
                <a:sym typeface="Arial"/>
              </a:rPr>
              <a:t>Sustainable use, management and monitoring</a:t>
            </a:r>
            <a:endParaRPr/>
          </a:p>
        </p:txBody>
      </p:sp>
      <p:sp>
        <p:nvSpPr>
          <p:cNvPr id="187" name="Google Shape;187;p23"/>
          <p:cNvSpPr txBox="1"/>
          <p:nvPr/>
        </p:nvSpPr>
        <p:spPr>
          <a:xfrm>
            <a:off x="2743553" y="2008404"/>
            <a:ext cx="849913" cy="253916"/>
          </a:xfrm>
          <a:prstGeom prst="rect">
            <a:avLst/>
          </a:prstGeom>
          <a:solidFill>
            <a:srgbClr val="FFCC8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050" u="none" cap="none" strike="noStrike">
                <a:solidFill>
                  <a:srgbClr val="000000"/>
                </a:solidFill>
                <a:latin typeface="Arial"/>
                <a:ea typeface="Arial"/>
                <a:cs typeface="Arial"/>
                <a:sym typeface="Arial"/>
              </a:rPr>
              <a:t>Protection</a:t>
            </a:r>
            <a:endParaRPr/>
          </a:p>
        </p:txBody>
      </p:sp>
      <p:sp>
        <p:nvSpPr>
          <p:cNvPr id="188" name="Google Shape;188;p23"/>
          <p:cNvSpPr txBox="1"/>
          <p:nvPr/>
        </p:nvSpPr>
        <p:spPr>
          <a:xfrm>
            <a:off x="7548078" y="2162119"/>
            <a:ext cx="798617" cy="253916"/>
          </a:xfrm>
          <a:prstGeom prst="rect">
            <a:avLst/>
          </a:prstGeom>
          <a:solidFill>
            <a:srgbClr val="FFCC8B"/>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050" u="none" cap="none" strike="noStrike">
                <a:solidFill>
                  <a:srgbClr val="000000"/>
                </a:solidFill>
                <a:latin typeface="Arial"/>
                <a:ea typeface="Arial"/>
                <a:cs typeface="Arial"/>
                <a:sym typeface="Arial"/>
              </a:rPr>
              <a:t>Concepts</a:t>
            </a:r>
            <a:endParaRPr/>
          </a:p>
        </p:txBody>
      </p:sp>
      <p:sp>
        <p:nvSpPr>
          <p:cNvPr id="189" name="Google Shape;189;p23"/>
          <p:cNvSpPr/>
          <p:nvPr/>
        </p:nvSpPr>
        <p:spPr>
          <a:xfrm>
            <a:off x="91439" y="4733956"/>
            <a:ext cx="8536577" cy="415498"/>
          </a:xfrm>
          <a:prstGeom prst="rect">
            <a:avLst/>
          </a:prstGeom>
          <a:solidFill>
            <a:schemeClr val="lt1"/>
          </a:solidFill>
          <a:ln>
            <a:noFill/>
          </a:ln>
        </p:spPr>
        <p:txBody>
          <a:bodyPr anchorCtr="0" anchor="t" bIns="45700" lIns="91425" spcFirstLastPara="1" rIns="91425" wrap="square" tIns="45700">
            <a:spAutoFit/>
          </a:bodyPr>
          <a:lstStyle/>
          <a:p>
            <a:pPr indent="-135255" lvl="0" marL="135255" marR="0" rtl="0" algn="just">
              <a:lnSpc>
                <a:spcPct val="100000"/>
              </a:lnSpc>
              <a:spcBef>
                <a:spcPts val="0"/>
              </a:spcBef>
              <a:spcAft>
                <a:spcPts val="0"/>
              </a:spcAft>
              <a:buNone/>
            </a:pPr>
            <a:r>
              <a:rPr b="0" i="0" lang="hu-HU" sz="1050" u="none" cap="none" strike="noStrike">
                <a:solidFill>
                  <a:srgbClr val="000000"/>
                </a:solidFill>
                <a:latin typeface="Calibri"/>
                <a:ea typeface="Calibri"/>
                <a:cs typeface="Calibri"/>
                <a:sym typeface="Calibri"/>
              </a:rPr>
              <a:t>IPBES (2019): Summary for policymakers of the global assessment report on biodiversity and ecosystem services of the Intergovernmental</a:t>
            </a:r>
            <a:br>
              <a:rPr b="0" i="0" lang="hu-HU" sz="1050" u="none" cap="none" strike="noStrike">
                <a:solidFill>
                  <a:srgbClr val="FFFFFF"/>
                </a:solidFill>
                <a:latin typeface="Calibri"/>
                <a:ea typeface="Calibri"/>
                <a:cs typeface="Calibri"/>
                <a:sym typeface="Calibri"/>
              </a:rPr>
            </a:br>
            <a:r>
              <a:rPr b="0" i="0" lang="hu-HU" sz="1050" u="none" cap="none" strike="noStrike">
                <a:solidFill>
                  <a:srgbClr val="000000"/>
                </a:solidFill>
                <a:latin typeface="Calibri"/>
                <a:ea typeface="Calibri"/>
                <a:cs typeface="Calibri"/>
                <a:sym typeface="Calibri"/>
              </a:rPr>
              <a:t>Science-Policy Platform on Biodiversity and Ecosystem Services. (Díaz et al. (eds.). IPBES secretariat, Bonn, Germany. 56 pages.</a:t>
            </a:r>
            <a:endParaRPr/>
          </a:p>
        </p:txBody>
      </p:sp>
      <p:pic>
        <p:nvPicPr>
          <p:cNvPr id="190" name="Google Shape;190;p23"/>
          <p:cNvPicPr preferRelativeResize="0"/>
          <p:nvPr/>
        </p:nvPicPr>
        <p:blipFill rotWithShape="1">
          <a:blip r:embed="rId4">
            <a:alphaModFix/>
          </a:blip>
          <a:srcRect b="0" l="0" r="0" t="0"/>
          <a:stretch/>
        </p:blipFill>
        <p:spPr>
          <a:xfrm>
            <a:off x="91440" y="633699"/>
            <a:ext cx="2112340" cy="271910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id="195" name="Google Shape;195;p24"/>
          <p:cNvPicPr preferRelativeResize="0"/>
          <p:nvPr/>
        </p:nvPicPr>
        <p:blipFill rotWithShape="1">
          <a:blip r:embed="rId3">
            <a:alphaModFix/>
          </a:blip>
          <a:srcRect b="0" l="0" r="0" t="0"/>
          <a:stretch/>
        </p:blipFill>
        <p:spPr>
          <a:xfrm>
            <a:off x="5063836" y="2909455"/>
            <a:ext cx="3959369" cy="2158274"/>
          </a:xfrm>
          <a:prstGeom prst="rect">
            <a:avLst/>
          </a:prstGeom>
          <a:noFill/>
          <a:ln>
            <a:noFill/>
          </a:ln>
        </p:spPr>
      </p:pic>
      <p:sp>
        <p:nvSpPr>
          <p:cNvPr id="196" name="Google Shape;196;p24"/>
          <p:cNvSpPr/>
          <p:nvPr/>
        </p:nvSpPr>
        <p:spPr>
          <a:xfrm>
            <a:off x="443345" y="2619771"/>
            <a:ext cx="4488874" cy="206210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hu-HU" sz="1600" u="none" cap="none" strike="noStrike">
                <a:solidFill>
                  <a:srgbClr val="000000"/>
                </a:solidFill>
                <a:latin typeface="Calibri"/>
                <a:ea typeface="Calibri"/>
                <a:cs typeface="Calibri"/>
                <a:sym typeface="Calibri"/>
              </a:rPr>
              <a:t>Promote the co-production of knowledge between indigenous peoples and local communities, scientists and other stakeholders towards the </a:t>
            </a:r>
            <a:r>
              <a:rPr b="1" i="0" lang="hu-HU" sz="1600" u="none" cap="none" strike="noStrike">
                <a:solidFill>
                  <a:srgbClr val="000000"/>
                </a:solidFill>
                <a:latin typeface="Calibri"/>
                <a:ea typeface="Calibri"/>
                <a:cs typeface="Calibri"/>
                <a:sym typeface="Calibri"/>
              </a:rPr>
              <a:t>generation of new knowledge </a:t>
            </a:r>
            <a:r>
              <a:rPr b="0" i="0" lang="hu-HU" sz="1600" u="none" cap="none" strike="noStrike">
                <a:solidFill>
                  <a:srgbClr val="000000"/>
                </a:solidFill>
                <a:latin typeface="Calibri"/>
                <a:ea typeface="Calibri"/>
                <a:cs typeface="Calibri"/>
                <a:sym typeface="Calibri"/>
              </a:rPr>
              <a:t>necessary for the </a:t>
            </a:r>
            <a:r>
              <a:rPr b="1" i="0" lang="hu-HU" sz="1600" u="none" cap="none" strike="noStrike">
                <a:solidFill>
                  <a:srgbClr val="000000"/>
                </a:solidFill>
                <a:latin typeface="Calibri"/>
                <a:ea typeface="Calibri"/>
                <a:cs typeface="Calibri"/>
                <a:sym typeface="Calibri"/>
              </a:rPr>
              <a:t>resilient adaptation </a:t>
            </a:r>
            <a:r>
              <a:rPr b="0" i="0" lang="hu-HU" sz="1600" u="none" cap="none" strike="noStrike">
                <a:solidFill>
                  <a:srgbClr val="000000"/>
                </a:solidFill>
                <a:latin typeface="Calibri"/>
                <a:ea typeface="Calibri"/>
                <a:cs typeface="Calibri"/>
                <a:sym typeface="Calibri"/>
              </a:rPr>
              <a:t>and continuation of customary sustainable use practices by indigenous peoples and local communities and the conservation of biodiversity </a:t>
            </a:r>
            <a:r>
              <a:rPr b="1" i="0" lang="hu-HU" sz="1600" u="none" cap="none" strike="noStrike">
                <a:solidFill>
                  <a:srgbClr val="000000"/>
                </a:solidFill>
                <a:latin typeface="Calibri"/>
                <a:ea typeface="Calibri"/>
                <a:cs typeface="Calibri"/>
                <a:sym typeface="Calibri"/>
              </a:rPr>
              <a:t>under rapid environmental change</a:t>
            </a:r>
            <a:r>
              <a:rPr b="0" i="0" lang="hu-HU" sz="1600" u="none" cap="none" strike="noStrike">
                <a:solidFill>
                  <a:srgbClr val="000000"/>
                </a:solidFill>
                <a:latin typeface="Calibri"/>
                <a:ea typeface="Calibri"/>
                <a:cs typeface="Calibri"/>
                <a:sym typeface="Calibri"/>
              </a:rPr>
              <a:t>.</a:t>
            </a:r>
            <a:endParaRPr b="0" i="0" sz="1600" u="none" cap="none" strike="noStrike">
              <a:solidFill>
                <a:srgbClr val="000000"/>
              </a:solidFill>
              <a:latin typeface="Arial"/>
              <a:ea typeface="Arial"/>
              <a:cs typeface="Arial"/>
              <a:sym typeface="Arial"/>
            </a:endParaRPr>
          </a:p>
        </p:txBody>
      </p:sp>
      <p:pic>
        <p:nvPicPr>
          <p:cNvPr id="197" name="Google Shape;197;p24"/>
          <p:cNvPicPr preferRelativeResize="0"/>
          <p:nvPr/>
        </p:nvPicPr>
        <p:blipFill rotWithShape="1">
          <a:blip r:embed="rId4">
            <a:alphaModFix/>
          </a:blip>
          <a:srcRect b="0" l="0" r="0" t="0"/>
          <a:stretch/>
        </p:blipFill>
        <p:spPr>
          <a:xfrm>
            <a:off x="346365" y="209052"/>
            <a:ext cx="6475739" cy="905506"/>
          </a:xfrm>
          <a:prstGeom prst="rect">
            <a:avLst/>
          </a:prstGeom>
          <a:noFill/>
          <a:ln>
            <a:noFill/>
          </a:ln>
        </p:spPr>
      </p:pic>
      <p:sp>
        <p:nvSpPr>
          <p:cNvPr id="198" name="Google Shape;198;p24"/>
          <p:cNvSpPr txBox="1"/>
          <p:nvPr/>
        </p:nvSpPr>
        <p:spPr>
          <a:xfrm>
            <a:off x="422563" y="1399307"/>
            <a:ext cx="7789312" cy="89255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C00000"/>
                </a:solidFill>
                <a:latin typeface="Arial"/>
                <a:ea typeface="Arial"/>
                <a:cs typeface="Arial"/>
                <a:sym typeface="Arial"/>
              </a:rPr>
              <a:t>Traditional knowledge is adaptive</a:t>
            </a:r>
            <a:endParaRPr b="1" i="0" sz="1400" u="none" cap="none" strike="noStrike">
              <a:solidFill>
                <a:srgbClr val="C00000"/>
              </a:solidFill>
              <a:latin typeface="Arial"/>
              <a:ea typeface="Arial"/>
              <a:cs typeface="Arial"/>
              <a:sym typeface="Arial"/>
            </a:endParaRPr>
          </a:p>
          <a:p>
            <a:pPr indent="0" lvl="0" marL="0" marR="0" rtl="0" algn="l">
              <a:lnSpc>
                <a:spcPct val="100000"/>
              </a:lnSpc>
              <a:spcBef>
                <a:spcPts val="600"/>
              </a:spcBef>
              <a:spcAft>
                <a:spcPts val="0"/>
              </a:spcAft>
              <a:buNone/>
            </a:pPr>
            <a:r>
              <a:rPr b="1" i="0" lang="hu-HU" sz="1400" u="none" cap="none" strike="noStrike">
                <a:solidFill>
                  <a:srgbClr val="C00000"/>
                </a:solidFill>
                <a:latin typeface="Arial"/>
                <a:ea typeface="Arial"/>
                <a:cs typeface="Arial"/>
                <a:sym typeface="Arial"/>
              </a:rPr>
              <a:t>               So some parts are not yet tested</a:t>
            </a:r>
            <a:endParaRPr/>
          </a:p>
          <a:p>
            <a:pPr indent="0" lvl="0" marL="0" marR="0" rtl="0" algn="l">
              <a:lnSpc>
                <a:spcPct val="100000"/>
              </a:lnSpc>
              <a:spcBef>
                <a:spcPts val="600"/>
              </a:spcBef>
              <a:spcAft>
                <a:spcPts val="0"/>
              </a:spcAft>
              <a:buNone/>
            </a:pPr>
            <a:r>
              <a:rPr b="1" i="0" lang="hu-HU" sz="1400" u="none" cap="none" strike="noStrike">
                <a:solidFill>
                  <a:srgbClr val="C00000"/>
                </a:solidFill>
                <a:latin typeface="Arial"/>
                <a:ea typeface="Arial"/>
                <a:cs typeface="Arial"/>
                <a:sym typeface="Arial"/>
              </a:rPr>
              <a:t>                      Knowledge co-production with science can help speed up testing/adaptation</a:t>
            </a:r>
            <a:endParaRPr b="1" i="0" sz="1400" u="none" cap="none" strike="noStrike">
              <a:solidFill>
                <a:srgbClr val="C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id="203" name="Google Shape;203;p25"/>
          <p:cNvPicPr preferRelativeResize="0"/>
          <p:nvPr/>
        </p:nvPicPr>
        <p:blipFill rotWithShape="1">
          <a:blip r:embed="rId3">
            <a:alphaModFix/>
          </a:blip>
          <a:srcRect b="0" l="0" r="0" t="0"/>
          <a:stretch/>
        </p:blipFill>
        <p:spPr>
          <a:xfrm>
            <a:off x="3996719" y="535132"/>
            <a:ext cx="5015662" cy="3536373"/>
          </a:xfrm>
          <a:prstGeom prst="rect">
            <a:avLst/>
          </a:prstGeom>
          <a:noFill/>
          <a:ln cap="flat" cmpd="sng" w="9525">
            <a:solidFill>
              <a:schemeClr val="dk1"/>
            </a:solidFill>
            <a:prstDash val="solid"/>
            <a:miter lim="800000"/>
            <a:headEnd len="sm" w="sm" type="none"/>
            <a:tailEnd len="sm" w="sm" type="none"/>
          </a:ln>
        </p:spPr>
      </p:pic>
      <p:pic>
        <p:nvPicPr>
          <p:cNvPr id="204" name="Google Shape;204;p25"/>
          <p:cNvPicPr preferRelativeResize="0"/>
          <p:nvPr/>
        </p:nvPicPr>
        <p:blipFill rotWithShape="1">
          <a:blip r:embed="rId4">
            <a:alphaModFix/>
          </a:blip>
          <a:srcRect b="0" l="0" r="0" t="0"/>
          <a:stretch/>
        </p:blipFill>
        <p:spPr>
          <a:xfrm>
            <a:off x="62343" y="176648"/>
            <a:ext cx="3850045" cy="4911436"/>
          </a:xfrm>
          <a:prstGeom prst="rect">
            <a:avLst/>
          </a:prstGeom>
          <a:noFill/>
          <a:ln cap="flat" cmpd="sng" w="9525">
            <a:solidFill>
              <a:schemeClr val="dk1"/>
            </a:solidFill>
            <a:prstDash val="solid"/>
            <a:miter lim="800000"/>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p26"/>
          <p:cNvPicPr preferRelativeResize="0"/>
          <p:nvPr/>
        </p:nvPicPr>
        <p:blipFill rotWithShape="1">
          <a:blip r:embed="rId3">
            <a:alphaModFix/>
          </a:blip>
          <a:srcRect b="0" l="0" r="0" t="0"/>
          <a:stretch/>
        </p:blipFill>
        <p:spPr>
          <a:xfrm>
            <a:off x="103218" y="241762"/>
            <a:ext cx="4637293" cy="3360420"/>
          </a:xfrm>
          <a:prstGeom prst="rect">
            <a:avLst/>
          </a:prstGeom>
          <a:noFill/>
          <a:ln cap="flat" cmpd="sng" w="9525">
            <a:solidFill>
              <a:schemeClr val="dk1"/>
            </a:solidFill>
            <a:prstDash val="solid"/>
            <a:round/>
            <a:headEnd len="sm" w="sm" type="none"/>
            <a:tailEnd len="sm" w="sm" type="none"/>
          </a:ln>
        </p:spPr>
      </p:pic>
      <p:pic>
        <p:nvPicPr>
          <p:cNvPr id="210" name="Google Shape;210;p26"/>
          <p:cNvPicPr preferRelativeResize="0"/>
          <p:nvPr/>
        </p:nvPicPr>
        <p:blipFill rotWithShape="1">
          <a:blip r:embed="rId4">
            <a:alphaModFix/>
          </a:blip>
          <a:srcRect b="0" l="0" r="0" t="0"/>
          <a:stretch/>
        </p:blipFill>
        <p:spPr>
          <a:xfrm>
            <a:off x="4828309" y="1101928"/>
            <a:ext cx="4237760" cy="398756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pic>
        <p:nvPicPr>
          <p:cNvPr id="215" name="Google Shape;215;p27"/>
          <p:cNvPicPr preferRelativeResize="0"/>
          <p:nvPr/>
        </p:nvPicPr>
        <p:blipFill rotWithShape="1">
          <a:blip r:embed="rId3">
            <a:alphaModFix/>
          </a:blip>
          <a:srcRect b="0" l="0" r="0" t="0"/>
          <a:stretch/>
        </p:blipFill>
        <p:spPr>
          <a:xfrm>
            <a:off x="112481" y="109969"/>
            <a:ext cx="5708895" cy="3845503"/>
          </a:xfrm>
          <a:prstGeom prst="rect">
            <a:avLst/>
          </a:prstGeom>
          <a:noFill/>
          <a:ln cap="flat" cmpd="sng" w="9525">
            <a:solidFill>
              <a:schemeClr val="dk1"/>
            </a:solidFill>
            <a:prstDash val="solid"/>
            <a:round/>
            <a:headEnd len="sm" w="sm" type="none"/>
            <a:tailEnd len="sm" w="sm" type="none"/>
          </a:ln>
        </p:spPr>
      </p:pic>
      <p:pic>
        <p:nvPicPr>
          <p:cNvPr id="216" name="Google Shape;216;p27"/>
          <p:cNvPicPr preferRelativeResize="0"/>
          <p:nvPr/>
        </p:nvPicPr>
        <p:blipFill rotWithShape="1">
          <a:blip r:embed="rId4">
            <a:alphaModFix/>
          </a:blip>
          <a:srcRect b="0" l="0" r="0" t="0"/>
          <a:stretch/>
        </p:blipFill>
        <p:spPr>
          <a:xfrm>
            <a:off x="2775504" y="1479327"/>
            <a:ext cx="6256015" cy="365072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28"/>
          <p:cNvSpPr txBox="1"/>
          <p:nvPr/>
        </p:nvSpPr>
        <p:spPr>
          <a:xfrm>
            <a:off x="339437" y="512616"/>
            <a:ext cx="687185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0000"/>
                </a:solidFill>
                <a:latin typeface="Arial"/>
                <a:ea typeface="Arial"/>
                <a:cs typeface="Arial"/>
                <a:sym typeface="Arial"/>
              </a:rPr>
              <a:t>SPECIALITIES OF OUR REGION (Eastern EU member states)</a:t>
            </a:r>
            <a:endParaRPr/>
          </a:p>
        </p:txBody>
      </p:sp>
      <p:pic>
        <p:nvPicPr>
          <p:cNvPr id="222" name="Google Shape;222;p28"/>
          <p:cNvPicPr preferRelativeResize="0"/>
          <p:nvPr/>
        </p:nvPicPr>
        <p:blipFill rotWithShape="1">
          <a:blip r:embed="rId3">
            <a:alphaModFix/>
          </a:blip>
          <a:srcRect b="6127" l="0" r="0" t="9158"/>
          <a:stretch/>
        </p:blipFill>
        <p:spPr>
          <a:xfrm>
            <a:off x="4078192" y="1870364"/>
            <a:ext cx="4982679" cy="3165763"/>
          </a:xfrm>
          <a:prstGeom prst="rect">
            <a:avLst/>
          </a:prstGeom>
          <a:noFill/>
          <a:ln>
            <a:noFill/>
          </a:ln>
        </p:spPr>
      </p:pic>
      <p:sp>
        <p:nvSpPr>
          <p:cNvPr id="223" name="Google Shape;223;p28"/>
          <p:cNvSpPr txBox="1"/>
          <p:nvPr/>
        </p:nvSpPr>
        <p:spPr>
          <a:xfrm>
            <a:off x="325576" y="1018309"/>
            <a:ext cx="3629892" cy="3323987"/>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Arial"/>
              <a:buChar char="•"/>
            </a:pPr>
            <a:r>
              <a:rPr b="0" i="0" lang="hu-HU" sz="1400" u="none" cap="none" strike="noStrike">
                <a:solidFill>
                  <a:srgbClr val="000000"/>
                </a:solidFill>
                <a:latin typeface="Arial"/>
                <a:ea typeface="Arial"/>
                <a:cs typeface="Arial"/>
                <a:sym typeface="Arial"/>
              </a:rPr>
              <a:t>Between East and West</a:t>
            </a:r>
            <a:endParaRPr/>
          </a:p>
          <a:p>
            <a:pPr indent="-285750" lvl="0" marL="285750" marR="0" rtl="0" algn="l">
              <a:lnSpc>
                <a:spcPct val="100000"/>
              </a:lnSpc>
              <a:spcBef>
                <a:spcPts val="1200"/>
              </a:spcBef>
              <a:spcAft>
                <a:spcPts val="0"/>
              </a:spcAft>
              <a:buClr>
                <a:srgbClr val="000000"/>
              </a:buClr>
              <a:buSzPts val="1400"/>
              <a:buFont typeface="Arial"/>
              <a:buChar char="•"/>
            </a:pPr>
            <a:r>
              <a:rPr b="0" i="0" lang="hu-HU" sz="1400" u="none" cap="none" strike="noStrike">
                <a:solidFill>
                  <a:srgbClr val="000000"/>
                </a:solidFill>
                <a:latin typeface="Arial"/>
                <a:ea typeface="Arial"/>
                <a:cs typeface="Arial"/>
                <a:sym typeface="Arial"/>
              </a:rPr>
              <a:t>Post-socialist countries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1200"/>
              </a:spcBef>
              <a:spcAft>
                <a:spcPts val="0"/>
              </a:spcAft>
              <a:buClr>
                <a:srgbClr val="000000"/>
              </a:buClr>
              <a:buSzPts val="1400"/>
              <a:buFont typeface="Arial"/>
              <a:buChar char="•"/>
            </a:pPr>
            <a:r>
              <a:rPr b="0" i="0" lang="hu-HU" sz="1400" u="none" cap="none" strike="noStrike">
                <a:solidFill>
                  <a:srgbClr val="000000"/>
                </a:solidFill>
                <a:latin typeface="Arial"/>
                <a:ea typeface="Arial"/>
                <a:cs typeface="Arial"/>
                <a:sym typeface="Arial"/>
              </a:rPr>
              <a:t>Not having a world language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1200"/>
              </a:spcBef>
              <a:spcAft>
                <a:spcPts val="0"/>
              </a:spcAft>
              <a:buClr>
                <a:srgbClr val="000000"/>
              </a:buClr>
              <a:buSzPts val="1400"/>
              <a:buFont typeface="Arial"/>
              <a:buChar char="•"/>
            </a:pPr>
            <a:r>
              <a:rPr b="0" i="0" lang="hu-HU" sz="1400" u="none" cap="none" strike="noStrike">
                <a:solidFill>
                  <a:srgbClr val="000000"/>
                </a:solidFill>
                <a:latin typeface="Arial"/>
                <a:ea typeface="Arial"/>
                <a:cs typeface="Arial"/>
                <a:sym typeface="Arial"/>
              </a:rPr>
              <a:t>Weak NGOs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1200"/>
              </a:spcBef>
              <a:spcAft>
                <a:spcPts val="0"/>
              </a:spcAft>
              <a:buClr>
                <a:srgbClr val="000000"/>
              </a:buClr>
              <a:buSzPts val="1400"/>
              <a:buFont typeface="Arial"/>
              <a:buChar char="•"/>
            </a:pPr>
            <a:r>
              <a:rPr b="0" i="0" lang="hu-HU" sz="1400" u="none" cap="none" strike="noStrike">
                <a:solidFill>
                  <a:srgbClr val="000000"/>
                </a:solidFill>
                <a:latin typeface="Arial"/>
                <a:ea typeface="Arial"/>
                <a:cs typeface="Arial"/>
                <a:sym typeface="Arial"/>
              </a:rPr>
              <a:t>Weak inter-country collaborations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1200"/>
              </a:spcBef>
              <a:spcAft>
                <a:spcPts val="0"/>
              </a:spcAft>
              <a:buClr>
                <a:srgbClr val="000000"/>
              </a:buClr>
              <a:buSzPts val="1400"/>
              <a:buFont typeface="Arial"/>
              <a:buChar char="•"/>
            </a:pPr>
            <a:r>
              <a:rPr b="0" i="0" lang="hu-HU" sz="1400" u="none" cap="none" strike="noStrike">
                <a:solidFill>
                  <a:srgbClr val="000000"/>
                </a:solidFill>
                <a:latin typeface="Arial"/>
                <a:ea typeface="Arial"/>
                <a:cs typeface="Arial"/>
                <a:sym typeface="Arial"/>
              </a:rPr>
              <a:t>Weak participation in most global fora</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1200"/>
              </a:spcBef>
              <a:spcAft>
                <a:spcPts val="0"/>
              </a:spcAft>
              <a:buClr>
                <a:srgbClr val="000000"/>
              </a:buClr>
              <a:buSzPts val="1400"/>
              <a:buFont typeface="Arial"/>
              <a:buChar char="•"/>
            </a:pPr>
            <a:r>
              <a:rPr b="0" i="0" lang="hu-HU" sz="1400" u="none" cap="none" strike="noStrike">
                <a:solidFill>
                  <a:srgbClr val="000000"/>
                </a:solidFill>
                <a:latin typeface="Arial"/>
                <a:ea typeface="Arial"/>
                <a:cs typeface="Arial"/>
                <a:sym typeface="Arial"/>
              </a:rPr>
              <a:t>IP&amp;LCs are poorly recognized</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1200"/>
              </a:spcBef>
              <a:spcAft>
                <a:spcPts val="0"/>
              </a:spcAft>
              <a:buClr>
                <a:srgbClr val="000000"/>
              </a:buClr>
              <a:buSzPts val="1400"/>
              <a:buFont typeface="Arial"/>
              <a:buChar char="•"/>
            </a:pPr>
            <a:r>
              <a:rPr b="0" i="0" lang="hu-HU" sz="1400" u="none" cap="none" strike="noStrike">
                <a:solidFill>
                  <a:srgbClr val="C00000"/>
                </a:solidFill>
                <a:latin typeface="Arial"/>
                <a:ea typeface="Arial"/>
                <a:cs typeface="Arial"/>
                <a:sym typeface="Arial"/>
              </a:rPr>
              <a:t>Biodiversity rich cultural landscapes with still many traditional land-use practices that are well studied</a:t>
            </a:r>
            <a:endParaRPr b="0" i="0" sz="1400" u="none" cap="none" strike="noStrike">
              <a:solidFill>
                <a:srgbClr val="C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id="228" name="Google Shape;228;p29"/>
          <p:cNvPicPr preferRelativeResize="0"/>
          <p:nvPr/>
        </p:nvPicPr>
        <p:blipFill rotWithShape="1">
          <a:blip r:embed="rId3">
            <a:alphaModFix/>
          </a:blip>
          <a:srcRect b="12338" l="0" r="0" t="14317"/>
          <a:stretch/>
        </p:blipFill>
        <p:spPr>
          <a:xfrm>
            <a:off x="507535" y="1038622"/>
            <a:ext cx="3516731" cy="2071255"/>
          </a:xfrm>
          <a:prstGeom prst="rect">
            <a:avLst/>
          </a:prstGeom>
          <a:noFill/>
          <a:ln cap="flat" cmpd="sng" w="9525">
            <a:solidFill>
              <a:srgbClr val="000000"/>
            </a:solidFill>
            <a:prstDash val="solid"/>
            <a:miter lim="800000"/>
            <a:headEnd len="sm" w="sm" type="none"/>
            <a:tailEnd len="sm" w="sm" type="none"/>
          </a:ln>
        </p:spPr>
      </p:pic>
      <p:sp>
        <p:nvSpPr>
          <p:cNvPr id="229" name="Google Shape;229;p29"/>
          <p:cNvSpPr txBox="1"/>
          <p:nvPr/>
        </p:nvSpPr>
        <p:spPr>
          <a:xfrm>
            <a:off x="374236" y="1038622"/>
            <a:ext cx="1998222" cy="2539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hu-HU" sz="1050" u="none" cap="none" strike="noStrike">
                <a:solidFill>
                  <a:schemeClr val="lt1"/>
                </a:solidFill>
                <a:latin typeface="Arial"/>
                <a:ea typeface="Arial"/>
                <a:cs typeface="Arial"/>
                <a:sym typeface="Arial"/>
              </a:rPr>
              <a:t>Kunadacs, March 8, 2016</a:t>
            </a:r>
            <a:endParaRPr b="0" i="0" sz="1050" u="none" cap="none" strike="noStrike">
              <a:solidFill>
                <a:schemeClr val="lt1"/>
              </a:solidFill>
              <a:latin typeface="Arial"/>
              <a:ea typeface="Arial"/>
              <a:cs typeface="Arial"/>
              <a:sym typeface="Arial"/>
            </a:endParaRPr>
          </a:p>
        </p:txBody>
      </p:sp>
      <p:pic>
        <p:nvPicPr>
          <p:cNvPr id="230" name="Google Shape;230;p29"/>
          <p:cNvPicPr preferRelativeResize="0"/>
          <p:nvPr/>
        </p:nvPicPr>
        <p:blipFill rotWithShape="1">
          <a:blip r:embed="rId4">
            <a:alphaModFix/>
          </a:blip>
          <a:srcRect b="0" l="0" r="0" t="15557"/>
          <a:stretch/>
        </p:blipFill>
        <p:spPr>
          <a:xfrm>
            <a:off x="4857999" y="801589"/>
            <a:ext cx="3858104" cy="2481732"/>
          </a:xfrm>
          <a:prstGeom prst="rect">
            <a:avLst/>
          </a:prstGeom>
          <a:noFill/>
          <a:ln>
            <a:noFill/>
          </a:ln>
        </p:spPr>
      </p:pic>
      <p:sp>
        <p:nvSpPr>
          <p:cNvPr id="231" name="Google Shape;231;p29"/>
          <p:cNvSpPr txBox="1"/>
          <p:nvPr/>
        </p:nvSpPr>
        <p:spPr>
          <a:xfrm>
            <a:off x="6155521" y="789207"/>
            <a:ext cx="2646294" cy="2539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hu-HU" sz="1050" u="none" cap="none" strike="noStrike">
                <a:solidFill>
                  <a:schemeClr val="dk1"/>
                </a:solidFill>
                <a:latin typeface="Arial"/>
                <a:ea typeface="Arial"/>
                <a:cs typeface="Arial"/>
                <a:sym typeface="Arial"/>
              </a:rPr>
              <a:t>Hódmezővásárhely, March 10, 2016</a:t>
            </a:r>
            <a:endParaRPr b="0" i="0" sz="1050" u="none" cap="none" strike="noStrike">
              <a:solidFill>
                <a:schemeClr val="dk1"/>
              </a:solidFill>
              <a:latin typeface="Arial"/>
              <a:ea typeface="Arial"/>
              <a:cs typeface="Arial"/>
              <a:sym typeface="Arial"/>
            </a:endParaRPr>
          </a:p>
        </p:txBody>
      </p:sp>
      <p:pic>
        <p:nvPicPr>
          <p:cNvPr id="232" name="Google Shape;232;p29"/>
          <p:cNvPicPr preferRelativeResize="0"/>
          <p:nvPr/>
        </p:nvPicPr>
        <p:blipFill rotWithShape="1">
          <a:blip r:embed="rId5">
            <a:alphaModFix/>
          </a:blip>
          <a:srcRect b="0" l="0" r="0" t="24658"/>
          <a:stretch/>
        </p:blipFill>
        <p:spPr>
          <a:xfrm>
            <a:off x="5216926" y="3323845"/>
            <a:ext cx="3441863" cy="1728355"/>
          </a:xfrm>
          <a:prstGeom prst="rect">
            <a:avLst/>
          </a:prstGeom>
          <a:noFill/>
          <a:ln>
            <a:noFill/>
          </a:ln>
        </p:spPr>
      </p:pic>
      <p:sp>
        <p:nvSpPr>
          <p:cNvPr id="233" name="Google Shape;233;p29"/>
          <p:cNvSpPr txBox="1"/>
          <p:nvPr/>
        </p:nvSpPr>
        <p:spPr>
          <a:xfrm>
            <a:off x="6320701" y="3351987"/>
            <a:ext cx="2544073" cy="2539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hu-HU" sz="1050" u="none" cap="none" strike="noStrike">
                <a:solidFill>
                  <a:schemeClr val="dk1"/>
                </a:solidFill>
                <a:latin typeface="Arial"/>
                <a:ea typeface="Arial"/>
                <a:cs typeface="Arial"/>
                <a:sym typeface="Arial"/>
              </a:rPr>
              <a:t>Hajdúböszörmény, May 9, 2016</a:t>
            </a:r>
            <a:endParaRPr b="0" i="0" sz="1050" u="none" cap="none" strike="noStrike">
              <a:solidFill>
                <a:schemeClr val="dk1"/>
              </a:solidFill>
              <a:latin typeface="Arial"/>
              <a:ea typeface="Arial"/>
              <a:cs typeface="Arial"/>
              <a:sym typeface="Arial"/>
            </a:endParaRPr>
          </a:p>
        </p:txBody>
      </p:sp>
      <p:pic>
        <p:nvPicPr>
          <p:cNvPr descr="C:\01_Zsolt\KEPEK\2016\Atak_IPBES\publikalaahoz\DSCF1754.JPG" id="234" name="Google Shape;234;p29"/>
          <p:cNvPicPr preferRelativeResize="0"/>
          <p:nvPr/>
        </p:nvPicPr>
        <p:blipFill rotWithShape="1">
          <a:blip r:embed="rId6">
            <a:alphaModFix/>
          </a:blip>
          <a:srcRect b="0" l="0" r="0" t="5295"/>
          <a:stretch/>
        </p:blipFill>
        <p:spPr>
          <a:xfrm>
            <a:off x="476853" y="3252617"/>
            <a:ext cx="3791210" cy="1846118"/>
          </a:xfrm>
          <a:prstGeom prst="rect">
            <a:avLst/>
          </a:prstGeom>
          <a:noFill/>
          <a:ln>
            <a:noFill/>
          </a:ln>
        </p:spPr>
      </p:pic>
      <p:sp>
        <p:nvSpPr>
          <p:cNvPr id="235" name="Google Shape;235;p29"/>
          <p:cNvSpPr txBox="1"/>
          <p:nvPr/>
        </p:nvSpPr>
        <p:spPr>
          <a:xfrm>
            <a:off x="1119452" y="4844819"/>
            <a:ext cx="2646294" cy="2539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hu-HU" sz="1050" u="none" cap="none" strike="noStrike">
                <a:solidFill>
                  <a:schemeClr val="lt1"/>
                </a:solidFill>
                <a:latin typeface="Arial"/>
                <a:ea typeface="Arial"/>
                <a:cs typeface="Arial"/>
                <a:sym typeface="Arial"/>
              </a:rPr>
              <a:t>Nagybereg, May 19, 2016 (Ukraine)</a:t>
            </a:r>
            <a:endParaRPr b="0" i="0" sz="1050" u="none" cap="none" strike="noStrike">
              <a:solidFill>
                <a:schemeClr val="lt1"/>
              </a:solidFill>
              <a:latin typeface="Arial"/>
              <a:ea typeface="Arial"/>
              <a:cs typeface="Arial"/>
              <a:sym typeface="Arial"/>
            </a:endParaRPr>
          </a:p>
        </p:txBody>
      </p:sp>
      <p:sp>
        <p:nvSpPr>
          <p:cNvPr id="236" name="Google Shape;236;p29"/>
          <p:cNvSpPr txBox="1"/>
          <p:nvPr/>
        </p:nvSpPr>
        <p:spPr>
          <a:xfrm>
            <a:off x="810951" y="207067"/>
            <a:ext cx="7776864" cy="55399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hu-HU" sz="1500" u="none" cap="none" strike="noStrike">
                <a:solidFill>
                  <a:schemeClr val="dk1"/>
                </a:solidFill>
                <a:latin typeface="Arial"/>
                <a:ea typeface="Arial"/>
                <a:cs typeface="Arial"/>
                <a:sym typeface="Arial"/>
              </a:rPr>
              <a:t>Local IPLC – conservationists/scientists follow-up formal meetings in Hungary/Ukraine in 2016</a:t>
            </a:r>
            <a:endParaRPr b="1" i="0" sz="1500" u="none" cap="none" strike="noStrike">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 name="Shape 49"/>
        <p:cNvGrpSpPr/>
        <p:nvPr/>
      </p:nvGrpSpPr>
      <p:grpSpPr>
        <a:xfrm>
          <a:off x="0" y="0"/>
          <a:ext cx="0" cy="0"/>
          <a:chOff x="0" y="0"/>
          <a:chExt cx="0" cy="0"/>
        </a:xfrm>
      </p:grpSpPr>
      <p:pic>
        <p:nvPicPr>
          <p:cNvPr id="50" name="Google Shape;50;p3"/>
          <p:cNvPicPr preferRelativeResize="0"/>
          <p:nvPr/>
        </p:nvPicPr>
        <p:blipFill rotWithShape="1">
          <a:blip r:embed="rId3">
            <a:alphaModFix/>
          </a:blip>
          <a:srcRect b="0" l="0" r="0" t="0"/>
          <a:stretch/>
        </p:blipFill>
        <p:spPr>
          <a:xfrm>
            <a:off x="1617327" y="67860"/>
            <a:ext cx="5874858" cy="5042410"/>
          </a:xfrm>
          <a:prstGeom prst="rect">
            <a:avLst/>
          </a:prstGeom>
          <a:noFill/>
          <a:ln>
            <a:noFill/>
          </a:ln>
        </p:spPr>
      </p:pic>
      <p:sp>
        <p:nvSpPr>
          <p:cNvPr id="51" name="Google Shape;51;p3"/>
          <p:cNvSpPr/>
          <p:nvPr/>
        </p:nvSpPr>
        <p:spPr>
          <a:xfrm>
            <a:off x="4343399" y="2492083"/>
            <a:ext cx="270164" cy="193963"/>
          </a:xfrm>
          <a:prstGeom prst="heart">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id="241" name="Google Shape;241;p30"/>
          <p:cNvPicPr preferRelativeResize="0"/>
          <p:nvPr/>
        </p:nvPicPr>
        <p:blipFill rotWithShape="1">
          <a:blip r:embed="rId3">
            <a:alphaModFix/>
          </a:blip>
          <a:srcRect b="11380" l="8181" r="5049" t="12256"/>
          <a:stretch/>
        </p:blipFill>
        <p:spPr>
          <a:xfrm>
            <a:off x="1371599" y="588819"/>
            <a:ext cx="6525492" cy="4307279"/>
          </a:xfrm>
          <a:prstGeom prst="rect">
            <a:avLst/>
          </a:prstGeom>
          <a:noFill/>
          <a:ln>
            <a:noFill/>
          </a:ln>
        </p:spPr>
      </p:pic>
      <p:sp>
        <p:nvSpPr>
          <p:cNvPr id="242" name="Google Shape;242;p30"/>
          <p:cNvSpPr txBox="1"/>
          <p:nvPr/>
        </p:nvSpPr>
        <p:spPr>
          <a:xfrm>
            <a:off x="318655" y="180106"/>
            <a:ext cx="877195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0000"/>
                </a:solidFill>
                <a:latin typeface="Arial"/>
                <a:ea typeface="Arial"/>
                <a:cs typeface="Arial"/>
                <a:sym typeface="Arial"/>
              </a:rPr>
              <a:t>Visits of world-leading scientists to traditional knowledge holders (e.g. Sandra Díaz, Rosemary Hill)</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1"/>
          <p:cNvSpPr txBox="1"/>
          <p:nvPr/>
        </p:nvSpPr>
        <p:spPr>
          <a:xfrm>
            <a:off x="360217" y="346363"/>
            <a:ext cx="736369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0000"/>
                </a:solidFill>
                <a:latin typeface="Arial"/>
                <a:ea typeface="Arial"/>
                <a:cs typeface="Arial"/>
                <a:sym typeface="Arial"/>
              </a:rPr>
              <a:t>IP&amp;LCs in our region: mostly traditional knowledge holders (herders, farmers etc.)</a:t>
            </a:r>
            <a:endParaRPr/>
          </a:p>
        </p:txBody>
      </p:sp>
      <p:sp>
        <p:nvSpPr>
          <p:cNvPr id="248" name="Google Shape;248;p31"/>
          <p:cNvSpPr txBox="1"/>
          <p:nvPr/>
        </p:nvSpPr>
        <p:spPr>
          <a:xfrm>
            <a:off x="367144" y="796654"/>
            <a:ext cx="4759038" cy="1477328"/>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Arial"/>
              <a:buChar char="•"/>
            </a:pPr>
            <a:r>
              <a:rPr b="0" i="0" lang="hu-HU" sz="1400" u="none" cap="none" strike="noStrike">
                <a:solidFill>
                  <a:srgbClr val="000000"/>
                </a:solidFill>
                <a:latin typeface="Arial"/>
                <a:ea typeface="Arial"/>
                <a:cs typeface="Arial"/>
                <a:sym typeface="Arial"/>
              </a:rPr>
              <a:t>Strong inner-colonization by the urban population, decision makers etc.</a:t>
            </a:r>
            <a:endParaRPr/>
          </a:p>
          <a:p>
            <a:pPr indent="-285750" lvl="0" marL="285750" marR="0" rtl="0" algn="l">
              <a:lnSpc>
                <a:spcPct val="100000"/>
              </a:lnSpc>
              <a:spcBef>
                <a:spcPts val="1200"/>
              </a:spcBef>
              <a:spcAft>
                <a:spcPts val="0"/>
              </a:spcAft>
              <a:buClr>
                <a:srgbClr val="000000"/>
              </a:buClr>
              <a:buSzPts val="1400"/>
              <a:buFont typeface="Arial"/>
              <a:buChar char="•"/>
            </a:pPr>
            <a:r>
              <a:rPr b="0" i="0" lang="hu-HU" sz="1400" u="none" cap="none" strike="noStrike">
                <a:solidFill>
                  <a:srgbClr val="000000"/>
                </a:solidFill>
                <a:latin typeface="Arial"/>
                <a:ea typeface="Arial"/>
                <a:cs typeface="Arial"/>
                <a:sym typeface="Arial"/>
              </a:rPr>
              <a:t>Poor networking between local traditional communities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1200"/>
              </a:spcBef>
              <a:spcAft>
                <a:spcPts val="0"/>
              </a:spcAft>
              <a:buClr>
                <a:srgbClr val="000000"/>
              </a:buClr>
              <a:buSzPts val="1400"/>
              <a:buFont typeface="Arial"/>
              <a:buChar char="•"/>
            </a:pPr>
            <a:r>
              <a:rPr b="0" i="0" lang="hu-HU" sz="1400" u="none" cap="none" strike="noStrike">
                <a:solidFill>
                  <a:srgbClr val="000000"/>
                </a:solidFill>
                <a:latin typeface="Arial"/>
                <a:ea typeface="Arial"/>
                <a:cs typeface="Arial"/>
                <a:sym typeface="Arial"/>
              </a:rPr>
              <a:t>Social injustices inflicted on traditional knowledge holders both by EU, national goverments, even NGOs</a:t>
            </a:r>
            <a:endParaRPr b="0" i="0" sz="1400" u="none" cap="none" strike="noStrike">
              <a:solidFill>
                <a:srgbClr val="000000"/>
              </a:solidFill>
              <a:latin typeface="Arial"/>
              <a:ea typeface="Arial"/>
              <a:cs typeface="Arial"/>
              <a:sym typeface="Arial"/>
            </a:endParaRPr>
          </a:p>
        </p:txBody>
      </p:sp>
      <p:pic>
        <p:nvPicPr>
          <p:cNvPr id="249" name="Google Shape;249;p31"/>
          <p:cNvPicPr preferRelativeResize="0"/>
          <p:nvPr/>
        </p:nvPicPr>
        <p:blipFill rotWithShape="1">
          <a:blip r:embed="rId3">
            <a:alphaModFix/>
          </a:blip>
          <a:srcRect b="0" l="0" r="0" t="0"/>
          <a:stretch/>
        </p:blipFill>
        <p:spPr>
          <a:xfrm>
            <a:off x="2434794" y="2416496"/>
            <a:ext cx="6574322" cy="2603947"/>
          </a:xfrm>
          <a:prstGeom prst="rect">
            <a:avLst/>
          </a:prstGeom>
          <a:solidFill>
            <a:schemeClr val="accent2"/>
          </a:solidFill>
          <a:ln cap="flat" cmpd="sng" w="9525">
            <a:solidFill>
              <a:schemeClr val="dk1"/>
            </a:solidFill>
            <a:prstDash val="solid"/>
            <a:round/>
            <a:headEnd len="sm" w="sm" type="none"/>
            <a:tailEnd len="sm" w="sm" type="none"/>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descr="_DSC0195a-3" id="254" name="Google Shape;254;p32"/>
          <p:cNvPicPr preferRelativeResize="0"/>
          <p:nvPr/>
        </p:nvPicPr>
        <p:blipFill rotWithShape="1">
          <a:blip r:embed="rId3">
            <a:alphaModFix/>
          </a:blip>
          <a:srcRect b="0" l="39909" r="6048" t="0"/>
          <a:stretch/>
        </p:blipFill>
        <p:spPr>
          <a:xfrm>
            <a:off x="52682" y="2527562"/>
            <a:ext cx="1942996" cy="2569336"/>
          </a:xfrm>
          <a:prstGeom prst="rect">
            <a:avLst/>
          </a:prstGeom>
          <a:noFill/>
          <a:ln>
            <a:noFill/>
          </a:ln>
        </p:spPr>
      </p:pic>
      <p:pic>
        <p:nvPicPr>
          <p:cNvPr id="255" name="Google Shape;255;p32"/>
          <p:cNvPicPr preferRelativeResize="0"/>
          <p:nvPr/>
        </p:nvPicPr>
        <p:blipFill rotWithShape="1">
          <a:blip r:embed="rId4">
            <a:alphaModFix/>
          </a:blip>
          <a:srcRect b="0" l="33284" r="0" t="0"/>
          <a:stretch/>
        </p:blipFill>
        <p:spPr>
          <a:xfrm>
            <a:off x="6428509" y="190392"/>
            <a:ext cx="2403763" cy="2337170"/>
          </a:xfrm>
          <a:prstGeom prst="rect">
            <a:avLst/>
          </a:prstGeom>
          <a:noFill/>
          <a:ln>
            <a:noFill/>
          </a:ln>
        </p:spPr>
      </p:pic>
      <p:pic>
        <p:nvPicPr>
          <p:cNvPr descr="DSCF3563" id="256" name="Google Shape;256;p32"/>
          <p:cNvPicPr preferRelativeResize="0"/>
          <p:nvPr/>
        </p:nvPicPr>
        <p:blipFill rotWithShape="1">
          <a:blip r:embed="rId5">
            <a:alphaModFix/>
          </a:blip>
          <a:srcRect b="30746" l="2686" r="34776" t="6965"/>
          <a:stretch/>
        </p:blipFill>
        <p:spPr>
          <a:xfrm>
            <a:off x="96981" y="116942"/>
            <a:ext cx="2778574" cy="2075641"/>
          </a:xfrm>
          <a:prstGeom prst="rect">
            <a:avLst/>
          </a:prstGeom>
          <a:noFill/>
          <a:ln cap="flat" cmpd="sng" w="9525">
            <a:solidFill>
              <a:schemeClr val="lt1"/>
            </a:solidFill>
            <a:prstDash val="solid"/>
            <a:round/>
            <a:headEnd len="sm" w="sm" type="none"/>
            <a:tailEnd len="sm" w="sm" type="none"/>
          </a:ln>
        </p:spPr>
      </p:pic>
      <p:pic>
        <p:nvPicPr>
          <p:cNvPr descr="C:\Users\molnar\AppData\Local\Temp\Rar$DRa0.054\2013-05-24USA_582.jpg" id="257" name="Google Shape;257;p32"/>
          <p:cNvPicPr preferRelativeResize="0"/>
          <p:nvPr/>
        </p:nvPicPr>
        <p:blipFill rotWithShape="1">
          <a:blip r:embed="rId6">
            <a:alphaModFix/>
          </a:blip>
          <a:srcRect b="17162" l="37083" r="2381" t="0"/>
          <a:stretch/>
        </p:blipFill>
        <p:spPr>
          <a:xfrm>
            <a:off x="6542294" y="2925370"/>
            <a:ext cx="2381805" cy="2161323"/>
          </a:xfrm>
          <a:prstGeom prst="rect">
            <a:avLst/>
          </a:prstGeom>
          <a:noFill/>
          <a:ln>
            <a:noFill/>
          </a:ln>
        </p:spPr>
      </p:pic>
      <p:pic>
        <p:nvPicPr>
          <p:cNvPr id="258" name="Google Shape;258;p32"/>
          <p:cNvPicPr preferRelativeResize="0"/>
          <p:nvPr/>
        </p:nvPicPr>
        <p:blipFill rotWithShape="1">
          <a:blip r:embed="rId7">
            <a:alphaModFix/>
          </a:blip>
          <a:srcRect b="0" l="20366" r="18738" t="0"/>
          <a:stretch/>
        </p:blipFill>
        <p:spPr>
          <a:xfrm>
            <a:off x="4294155" y="2389728"/>
            <a:ext cx="2189775" cy="2696965"/>
          </a:xfrm>
          <a:prstGeom prst="rect">
            <a:avLst/>
          </a:prstGeom>
          <a:noFill/>
          <a:ln>
            <a:noFill/>
          </a:ln>
        </p:spPr>
      </p:pic>
      <p:sp>
        <p:nvSpPr>
          <p:cNvPr id="259" name="Google Shape;259;p32"/>
          <p:cNvSpPr txBox="1"/>
          <p:nvPr/>
        </p:nvSpPr>
        <p:spPr>
          <a:xfrm>
            <a:off x="145470" y="180109"/>
            <a:ext cx="728100" cy="307777"/>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hu-HU" sz="1400" u="none" cap="none" strike="noStrike">
                <a:solidFill>
                  <a:srgbClr val="000000"/>
                </a:solidFill>
                <a:latin typeface="Arial"/>
                <a:ea typeface="Arial"/>
                <a:cs typeface="Arial"/>
                <a:sym typeface="Arial"/>
              </a:rPr>
              <a:t>Kenya</a:t>
            </a:r>
            <a:endParaRPr/>
          </a:p>
        </p:txBody>
      </p:sp>
      <p:sp>
        <p:nvSpPr>
          <p:cNvPr id="260" name="Google Shape;260;p32"/>
          <p:cNvSpPr txBox="1"/>
          <p:nvPr/>
        </p:nvSpPr>
        <p:spPr>
          <a:xfrm>
            <a:off x="159330" y="4703627"/>
            <a:ext cx="746966" cy="307777"/>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hu-HU" sz="1400" u="none" cap="none" strike="noStrike">
                <a:solidFill>
                  <a:srgbClr val="000000"/>
                </a:solidFill>
                <a:latin typeface="Arial"/>
                <a:ea typeface="Arial"/>
                <a:cs typeface="Arial"/>
                <a:sym typeface="Arial"/>
              </a:rPr>
              <a:t>Russia</a:t>
            </a:r>
            <a:endParaRPr b="0" i="0" sz="1400" u="none" cap="none" strike="noStrike">
              <a:solidFill>
                <a:srgbClr val="000000"/>
              </a:solidFill>
              <a:latin typeface="Arial"/>
              <a:ea typeface="Arial"/>
              <a:cs typeface="Arial"/>
              <a:sym typeface="Arial"/>
            </a:endParaRPr>
          </a:p>
        </p:txBody>
      </p:sp>
      <p:sp>
        <p:nvSpPr>
          <p:cNvPr id="261" name="Google Shape;261;p32"/>
          <p:cNvSpPr txBox="1"/>
          <p:nvPr/>
        </p:nvSpPr>
        <p:spPr>
          <a:xfrm>
            <a:off x="4350326" y="4724410"/>
            <a:ext cx="997526" cy="307777"/>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hu-HU" sz="1400" u="none" cap="none" strike="noStrike">
                <a:solidFill>
                  <a:srgbClr val="000000"/>
                </a:solidFill>
                <a:latin typeface="Arial"/>
                <a:ea typeface="Arial"/>
                <a:cs typeface="Arial"/>
                <a:sym typeface="Arial"/>
              </a:rPr>
              <a:t>Argentina</a:t>
            </a:r>
            <a:endParaRPr b="0" i="0" sz="1400" u="none" cap="none" strike="noStrike">
              <a:solidFill>
                <a:srgbClr val="000000"/>
              </a:solidFill>
              <a:latin typeface="Arial"/>
              <a:ea typeface="Arial"/>
              <a:cs typeface="Arial"/>
              <a:sym typeface="Arial"/>
            </a:endParaRPr>
          </a:p>
        </p:txBody>
      </p:sp>
      <p:sp>
        <p:nvSpPr>
          <p:cNvPr id="262" name="Google Shape;262;p32"/>
          <p:cNvSpPr txBox="1"/>
          <p:nvPr/>
        </p:nvSpPr>
        <p:spPr>
          <a:xfrm>
            <a:off x="6587842" y="2923313"/>
            <a:ext cx="706576" cy="307777"/>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hu-HU" sz="1400" u="none" cap="none" strike="noStrike">
                <a:solidFill>
                  <a:srgbClr val="000000"/>
                </a:solidFill>
                <a:latin typeface="Arial"/>
                <a:ea typeface="Arial"/>
                <a:cs typeface="Arial"/>
                <a:sym typeface="Arial"/>
              </a:rPr>
              <a:t>Texas</a:t>
            </a:r>
            <a:endParaRPr/>
          </a:p>
        </p:txBody>
      </p:sp>
      <p:sp>
        <p:nvSpPr>
          <p:cNvPr id="263" name="Google Shape;263;p32"/>
          <p:cNvSpPr txBox="1"/>
          <p:nvPr/>
        </p:nvSpPr>
        <p:spPr>
          <a:xfrm>
            <a:off x="6511644" y="2147460"/>
            <a:ext cx="949029" cy="307777"/>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hu-HU" sz="1400" u="none" cap="none" strike="noStrike">
                <a:solidFill>
                  <a:srgbClr val="000000"/>
                </a:solidFill>
                <a:latin typeface="Arial"/>
                <a:ea typeface="Arial"/>
                <a:cs typeface="Arial"/>
                <a:sym typeface="Arial"/>
              </a:rPr>
              <a:t>Mongolia</a:t>
            </a:r>
            <a:endParaRPr b="0" i="0" sz="1400" u="none" cap="none" strike="noStrike">
              <a:solidFill>
                <a:srgbClr val="000000"/>
              </a:solidFill>
              <a:latin typeface="Arial"/>
              <a:ea typeface="Arial"/>
              <a:cs typeface="Arial"/>
              <a:sym typeface="Arial"/>
            </a:endParaRPr>
          </a:p>
        </p:txBody>
      </p:sp>
      <p:sp>
        <p:nvSpPr>
          <p:cNvPr id="264" name="Google Shape;264;p32"/>
          <p:cNvSpPr txBox="1"/>
          <p:nvPr/>
        </p:nvSpPr>
        <p:spPr>
          <a:xfrm>
            <a:off x="2944092" y="325582"/>
            <a:ext cx="3366654"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hu-HU" sz="1400" u="none" cap="none" strike="noStrike">
                <a:solidFill>
                  <a:srgbClr val="000000"/>
                </a:solidFill>
                <a:latin typeface="Arial"/>
                <a:ea typeface="Arial"/>
                <a:cs typeface="Arial"/>
                <a:sym typeface="Arial"/>
              </a:rPr>
              <a:t>Visiting landscapes with vegetation relevant to understand our region</a:t>
            </a:r>
            <a:endParaRPr b="1" i="0" sz="1400" u="none" cap="none" strike="noStrike">
              <a:solidFill>
                <a:srgbClr val="000000"/>
              </a:solidFill>
              <a:latin typeface="Arial"/>
              <a:ea typeface="Arial"/>
              <a:cs typeface="Arial"/>
              <a:sym typeface="Arial"/>
            </a:endParaRPr>
          </a:p>
        </p:txBody>
      </p:sp>
      <p:pic>
        <p:nvPicPr>
          <p:cNvPr id="265" name="Google Shape;265;p32"/>
          <p:cNvPicPr preferRelativeResize="0"/>
          <p:nvPr/>
        </p:nvPicPr>
        <p:blipFill rotWithShape="1">
          <a:blip r:embed="rId8">
            <a:alphaModFix/>
          </a:blip>
          <a:srcRect b="4648" l="24344" r="5354" t="14006"/>
          <a:stretch/>
        </p:blipFill>
        <p:spPr>
          <a:xfrm>
            <a:off x="2028477" y="2971831"/>
            <a:ext cx="2208413" cy="2114862"/>
          </a:xfrm>
          <a:prstGeom prst="rect">
            <a:avLst/>
          </a:prstGeom>
          <a:noFill/>
          <a:ln>
            <a:noFill/>
          </a:ln>
        </p:spPr>
      </p:pic>
      <p:sp>
        <p:nvSpPr>
          <p:cNvPr id="266" name="Google Shape;266;p32"/>
          <p:cNvSpPr txBox="1"/>
          <p:nvPr/>
        </p:nvSpPr>
        <p:spPr>
          <a:xfrm>
            <a:off x="2092035" y="4710553"/>
            <a:ext cx="568036" cy="307777"/>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hu-HU" sz="1400" u="none" cap="none" strike="noStrike">
                <a:solidFill>
                  <a:srgbClr val="000000"/>
                </a:solidFill>
                <a:latin typeface="Arial"/>
                <a:ea typeface="Arial"/>
                <a:cs typeface="Arial"/>
                <a:sym typeface="Arial"/>
              </a:rPr>
              <a:t>Iran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descr="Cryospheric Sciences | Image of the Week — Last Glacial ..." id="271" name="Google Shape;271;p33"/>
          <p:cNvPicPr preferRelativeResize="0"/>
          <p:nvPr/>
        </p:nvPicPr>
        <p:blipFill rotWithShape="1">
          <a:blip r:embed="rId3">
            <a:alphaModFix/>
          </a:blip>
          <a:srcRect b="0" l="0" r="0" t="0"/>
          <a:stretch/>
        </p:blipFill>
        <p:spPr>
          <a:xfrm>
            <a:off x="160316" y="1988124"/>
            <a:ext cx="3780560" cy="3075710"/>
          </a:xfrm>
          <a:prstGeom prst="rect">
            <a:avLst/>
          </a:prstGeom>
          <a:noFill/>
          <a:ln>
            <a:noFill/>
          </a:ln>
        </p:spPr>
      </p:pic>
      <p:pic>
        <p:nvPicPr>
          <p:cNvPr id="272" name="Google Shape;272;p33"/>
          <p:cNvPicPr preferRelativeResize="0"/>
          <p:nvPr/>
        </p:nvPicPr>
        <p:blipFill rotWithShape="1">
          <a:blip r:embed="rId4">
            <a:alphaModFix/>
          </a:blip>
          <a:srcRect b="0" l="0" r="1356" t="1590"/>
          <a:stretch/>
        </p:blipFill>
        <p:spPr>
          <a:xfrm>
            <a:off x="167243" y="90054"/>
            <a:ext cx="5411168" cy="1835727"/>
          </a:xfrm>
          <a:prstGeom prst="rect">
            <a:avLst/>
          </a:prstGeom>
          <a:noFill/>
          <a:ln cap="flat" cmpd="sng" w="9525">
            <a:solidFill>
              <a:schemeClr val="dk1"/>
            </a:solidFill>
            <a:prstDash val="solid"/>
            <a:round/>
            <a:headEnd len="sm" w="sm" type="none"/>
            <a:tailEnd len="sm" w="sm" type="none"/>
          </a:ln>
        </p:spPr>
      </p:pic>
      <p:sp>
        <p:nvSpPr>
          <p:cNvPr id="273" name="Google Shape;273;p33"/>
          <p:cNvSpPr txBox="1"/>
          <p:nvPr/>
        </p:nvSpPr>
        <p:spPr>
          <a:xfrm>
            <a:off x="831272" y="2784765"/>
            <a:ext cx="1854995" cy="276999"/>
          </a:xfrm>
          <a:prstGeom prst="rect">
            <a:avLst/>
          </a:prstGeom>
          <a:solidFill>
            <a:srgbClr val="FEEDD8"/>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200" u="none" cap="none" strike="noStrike">
                <a:solidFill>
                  <a:srgbClr val="000000"/>
                </a:solidFill>
                <a:latin typeface="Arial"/>
                <a:ea typeface="Arial"/>
                <a:cs typeface="Arial"/>
                <a:sym typeface="Arial"/>
              </a:rPr>
              <a:t>Young flora/vegetation</a:t>
            </a:r>
            <a:endParaRPr b="1" i="0" sz="1200" u="none" cap="none" strike="noStrike">
              <a:solidFill>
                <a:srgbClr val="000000"/>
              </a:solidFill>
              <a:latin typeface="Arial"/>
              <a:ea typeface="Arial"/>
              <a:cs typeface="Arial"/>
              <a:sym typeface="Arial"/>
            </a:endParaRPr>
          </a:p>
        </p:txBody>
      </p:sp>
      <p:sp>
        <p:nvSpPr>
          <p:cNvPr id="274" name="Google Shape;274;p33"/>
          <p:cNvSpPr txBox="1"/>
          <p:nvPr/>
        </p:nvSpPr>
        <p:spPr>
          <a:xfrm>
            <a:off x="914401" y="4454238"/>
            <a:ext cx="1981633" cy="276999"/>
          </a:xfrm>
          <a:prstGeom prst="rect">
            <a:avLst/>
          </a:prstGeom>
          <a:solidFill>
            <a:srgbClr val="FEEDD8"/>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hu-HU" sz="1200" u="none" cap="none" strike="noStrike">
                <a:solidFill>
                  <a:srgbClr val="000000"/>
                </a:solidFill>
                <a:latin typeface="Arial"/>
                <a:ea typeface="Arial"/>
                <a:cs typeface="Arial"/>
                <a:sym typeface="Arial"/>
              </a:rPr>
              <a:t>Very old flora/vegetation</a:t>
            </a:r>
            <a:endParaRPr b="1" i="1" sz="1200" u="none" cap="none" strike="noStrike">
              <a:solidFill>
                <a:srgbClr val="000000"/>
              </a:solidFill>
              <a:latin typeface="Arial"/>
              <a:ea typeface="Arial"/>
              <a:cs typeface="Arial"/>
              <a:sym typeface="Arial"/>
            </a:endParaRPr>
          </a:p>
        </p:txBody>
      </p:sp>
      <p:sp>
        <p:nvSpPr>
          <p:cNvPr id="275" name="Google Shape;275;p33"/>
          <p:cNvSpPr txBox="1"/>
          <p:nvPr/>
        </p:nvSpPr>
        <p:spPr>
          <a:xfrm>
            <a:off x="1059877" y="3629894"/>
            <a:ext cx="2308645" cy="461665"/>
          </a:xfrm>
          <a:prstGeom prst="rect">
            <a:avLst/>
          </a:prstGeom>
          <a:solidFill>
            <a:srgbClr val="FEEDD8"/>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1" lang="hu-HU" sz="1200" u="none" cap="none" strike="noStrike">
                <a:solidFill>
                  <a:srgbClr val="000000"/>
                </a:solidFill>
                <a:latin typeface="Arial"/>
                <a:ea typeface="Arial"/>
                <a:cs typeface="Arial"/>
                <a:sym typeface="Arial"/>
              </a:rPr>
              <a:t>Old flora/vegetation </a:t>
            </a:r>
            <a:endParaRPr/>
          </a:p>
          <a:p>
            <a:pPr indent="0" lvl="0" marL="0" marR="0" rtl="0" algn="ctr">
              <a:lnSpc>
                <a:spcPct val="100000"/>
              </a:lnSpc>
              <a:spcBef>
                <a:spcPts val="0"/>
              </a:spcBef>
              <a:spcAft>
                <a:spcPts val="0"/>
              </a:spcAft>
              <a:buNone/>
            </a:pPr>
            <a:r>
              <a:rPr b="1" i="1" lang="hu-HU" sz="1200" u="none" cap="none" strike="noStrike">
                <a:solidFill>
                  <a:srgbClr val="000000"/>
                </a:solidFill>
                <a:latin typeface="Arial"/>
                <a:ea typeface="Arial"/>
                <a:cs typeface="Arial"/>
                <a:sym typeface="Arial"/>
              </a:rPr>
              <a:t>(older than the Würm glacial)</a:t>
            </a:r>
            <a:endParaRPr/>
          </a:p>
        </p:txBody>
      </p:sp>
      <p:pic>
        <p:nvPicPr>
          <p:cNvPr id="276" name="Google Shape;276;p33"/>
          <p:cNvPicPr preferRelativeResize="0"/>
          <p:nvPr/>
        </p:nvPicPr>
        <p:blipFill rotWithShape="1">
          <a:blip r:embed="rId5">
            <a:alphaModFix/>
          </a:blip>
          <a:srcRect b="0" l="0" r="0" t="0"/>
          <a:stretch/>
        </p:blipFill>
        <p:spPr>
          <a:xfrm>
            <a:off x="4041546" y="1988125"/>
            <a:ext cx="4889650" cy="306532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id="281" name="Google Shape;281;p34"/>
          <p:cNvPicPr preferRelativeResize="0"/>
          <p:nvPr/>
        </p:nvPicPr>
        <p:blipFill rotWithShape="1">
          <a:blip r:embed="rId3">
            <a:alphaModFix/>
          </a:blip>
          <a:srcRect b="0" l="0" r="0" t="0"/>
          <a:stretch/>
        </p:blipFill>
        <p:spPr>
          <a:xfrm>
            <a:off x="637309" y="1115290"/>
            <a:ext cx="4207164" cy="3155373"/>
          </a:xfrm>
          <a:prstGeom prst="rect">
            <a:avLst/>
          </a:prstGeom>
          <a:noFill/>
          <a:ln>
            <a:noFill/>
          </a:ln>
        </p:spPr>
      </p:pic>
      <p:pic>
        <p:nvPicPr>
          <p:cNvPr id="282" name="Google Shape;282;p34"/>
          <p:cNvPicPr preferRelativeResize="0"/>
          <p:nvPr/>
        </p:nvPicPr>
        <p:blipFill rotWithShape="1">
          <a:blip r:embed="rId4">
            <a:alphaModFix/>
          </a:blip>
          <a:srcRect b="0" l="0" r="0" t="0"/>
          <a:stretch/>
        </p:blipFill>
        <p:spPr>
          <a:xfrm>
            <a:off x="5098177" y="2299854"/>
            <a:ext cx="3089820" cy="2709627"/>
          </a:xfrm>
          <a:prstGeom prst="rect">
            <a:avLst/>
          </a:prstGeom>
          <a:noFill/>
          <a:ln>
            <a:noFill/>
          </a:ln>
        </p:spPr>
      </p:pic>
      <p:sp>
        <p:nvSpPr>
          <p:cNvPr id="283" name="Google Shape;283;p34"/>
          <p:cNvSpPr txBox="1"/>
          <p:nvPr/>
        </p:nvSpPr>
        <p:spPr>
          <a:xfrm>
            <a:off x="353290" y="284011"/>
            <a:ext cx="239039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0000"/>
                </a:solidFill>
                <a:latin typeface="Arial"/>
                <a:ea typeface="Arial"/>
                <a:cs typeface="Arial"/>
                <a:sym typeface="Arial"/>
              </a:rPr>
              <a:t>My grandchildren’ future?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sp>
        <p:nvSpPr>
          <p:cNvPr id="56" name="Google Shape;56;p4"/>
          <p:cNvSpPr txBox="1"/>
          <p:nvPr/>
        </p:nvSpPr>
        <p:spPr>
          <a:xfrm>
            <a:off x="789709" y="703663"/>
            <a:ext cx="7396577" cy="33547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600" u="none" cap="none" strike="noStrike">
                <a:solidFill>
                  <a:srgbClr val="000000"/>
                </a:solidFill>
                <a:latin typeface="Arial"/>
                <a:ea typeface="Arial"/>
                <a:cs typeface="Arial"/>
                <a:sym typeface="Arial"/>
              </a:rPr>
              <a:t>My participation in global fora</a:t>
            </a:r>
            <a:endParaRPr b="1"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hu-HU" sz="1400" u="none" cap="none" strike="noStrike">
                <a:solidFill>
                  <a:srgbClr val="000000"/>
                </a:solidFill>
                <a:latin typeface="Arial"/>
                <a:ea typeface="Arial"/>
                <a:cs typeface="Arial"/>
                <a:sym typeface="Arial"/>
              </a:rPr>
              <a:t>Indigenous and Local Knowledge Task Force of IPBES (2014-2023)</a:t>
            </a:r>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hu-HU" sz="1400" u="none" cap="none" strike="noStrike">
                <a:solidFill>
                  <a:srgbClr val="000000"/>
                </a:solidFill>
                <a:latin typeface="Arial"/>
                <a:ea typeface="Arial"/>
                <a:cs typeface="Arial"/>
                <a:sym typeface="Arial"/>
              </a:rPr>
              <a:t>Lead author in the Europe and Central-Asia Assessment, head of the ILK liason group</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hu-HU" sz="1400" u="none" cap="none" strike="noStrike">
                <a:solidFill>
                  <a:srgbClr val="000000"/>
                </a:solidFill>
                <a:latin typeface="Arial"/>
                <a:ea typeface="Arial"/>
                <a:cs typeface="Arial"/>
                <a:sym typeface="Arial"/>
              </a:rPr>
              <a:t>Coordinating lead author in the Global Assessment (Nature subchapter) (2016-2018)</a:t>
            </a:r>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hu-HU" sz="1400" u="none" cap="none" strike="noStrike">
                <a:solidFill>
                  <a:srgbClr val="000000"/>
                </a:solidFill>
                <a:latin typeface="Arial"/>
                <a:ea typeface="Arial"/>
                <a:cs typeface="Arial"/>
                <a:sym typeface="Arial"/>
              </a:rPr>
              <a:t>IPBES expert at CBD COP14, Egypt</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hu-HU" sz="1400" u="none" cap="none" strike="noStrike">
                <a:solidFill>
                  <a:srgbClr val="000000"/>
                </a:solidFill>
                <a:latin typeface="Arial"/>
                <a:ea typeface="Arial"/>
                <a:cs typeface="Arial"/>
                <a:sym typeface="Arial"/>
              </a:rPr>
              <a:t>Independent expert in the AHTEG on indicators of the KMGBF (2023-2024)</a:t>
            </a:r>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hu-HU" sz="1400" u="none" cap="none" strike="noStrike">
                <a:solidFill>
                  <a:srgbClr val="000000"/>
                </a:solidFill>
                <a:latin typeface="Arial"/>
                <a:ea typeface="Arial"/>
                <a:cs typeface="Arial"/>
                <a:sym typeface="Arial"/>
              </a:rPr>
              <a:t>Independent expert in the AHTEG on 8j and related provisions (traditional knowledge)</a:t>
            </a:r>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hu-HU" sz="1400" u="none" cap="none" strike="noStrike">
                <a:solidFill>
                  <a:srgbClr val="000000"/>
                </a:solidFill>
                <a:latin typeface="Arial"/>
                <a:ea typeface="Arial"/>
                <a:cs typeface="Arial"/>
                <a:sym typeface="Arial"/>
              </a:rPr>
              <a:t>Expert member of the Hungarian delegation at various IPBES and CBD meetings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pic>
        <p:nvPicPr>
          <p:cNvPr id="61" name="Google Shape;61;p5"/>
          <p:cNvPicPr preferRelativeResize="0"/>
          <p:nvPr/>
        </p:nvPicPr>
        <p:blipFill rotWithShape="1">
          <a:blip r:embed="rId3">
            <a:alphaModFix/>
          </a:blip>
          <a:srcRect b="0" l="0" r="0" t="0"/>
          <a:stretch/>
        </p:blipFill>
        <p:spPr>
          <a:xfrm>
            <a:off x="1856510" y="481029"/>
            <a:ext cx="6834424" cy="4558561"/>
          </a:xfrm>
          <a:prstGeom prst="rect">
            <a:avLst/>
          </a:prstGeom>
          <a:noFill/>
          <a:ln>
            <a:noFill/>
          </a:ln>
        </p:spPr>
      </p:pic>
      <p:sp>
        <p:nvSpPr>
          <p:cNvPr id="62" name="Google Shape;62;p5"/>
          <p:cNvSpPr txBox="1"/>
          <p:nvPr/>
        </p:nvSpPr>
        <p:spPr>
          <a:xfrm>
            <a:off x="353290" y="180106"/>
            <a:ext cx="133722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0000"/>
                </a:solidFill>
                <a:latin typeface="Arial"/>
                <a:ea typeface="Arial"/>
                <a:cs typeface="Arial"/>
                <a:sym typeface="Arial"/>
              </a:rPr>
              <a:t>The plenaries</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pic>
        <p:nvPicPr>
          <p:cNvPr id="67" name="Google Shape;67;p6"/>
          <p:cNvPicPr preferRelativeResize="0"/>
          <p:nvPr/>
        </p:nvPicPr>
        <p:blipFill rotWithShape="1">
          <a:blip r:embed="rId3">
            <a:alphaModFix/>
          </a:blip>
          <a:srcRect b="0" l="0" r="0" t="0"/>
          <a:stretch/>
        </p:blipFill>
        <p:spPr>
          <a:xfrm>
            <a:off x="1814945" y="493198"/>
            <a:ext cx="6821546" cy="4532538"/>
          </a:xfrm>
          <a:prstGeom prst="rect">
            <a:avLst/>
          </a:prstGeom>
          <a:noFill/>
          <a:ln>
            <a:noFill/>
          </a:ln>
        </p:spPr>
      </p:pic>
      <p:sp>
        <p:nvSpPr>
          <p:cNvPr id="68" name="Google Shape;68;p6"/>
          <p:cNvSpPr txBox="1"/>
          <p:nvPr/>
        </p:nvSpPr>
        <p:spPr>
          <a:xfrm>
            <a:off x="353290" y="180106"/>
            <a:ext cx="133722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0000"/>
                </a:solidFill>
                <a:latin typeface="Arial"/>
                <a:ea typeface="Arial"/>
                <a:cs typeface="Arial"/>
                <a:sym typeface="Arial"/>
              </a:rPr>
              <a:t>The plenaries</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pic>
        <p:nvPicPr>
          <p:cNvPr id="73" name="Google Shape;73;p7"/>
          <p:cNvPicPr preferRelativeResize="0"/>
          <p:nvPr/>
        </p:nvPicPr>
        <p:blipFill rotWithShape="1">
          <a:blip r:embed="rId3">
            <a:alphaModFix/>
          </a:blip>
          <a:srcRect b="0" l="0" r="0" t="0"/>
          <a:stretch/>
        </p:blipFill>
        <p:spPr>
          <a:xfrm>
            <a:off x="83389" y="1030623"/>
            <a:ext cx="5382230" cy="4036673"/>
          </a:xfrm>
          <a:prstGeom prst="rect">
            <a:avLst/>
          </a:prstGeom>
          <a:noFill/>
          <a:ln>
            <a:noFill/>
          </a:ln>
        </p:spPr>
      </p:pic>
      <p:sp>
        <p:nvSpPr>
          <p:cNvPr id="74" name="Google Shape;74;p7"/>
          <p:cNvSpPr txBox="1"/>
          <p:nvPr/>
        </p:nvSpPr>
        <p:spPr>
          <a:xfrm>
            <a:off x="353290" y="180106"/>
            <a:ext cx="133722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0000"/>
                </a:solidFill>
                <a:latin typeface="Arial"/>
                <a:ea typeface="Arial"/>
                <a:cs typeface="Arial"/>
                <a:sym typeface="Arial"/>
              </a:rPr>
              <a:t>The plenaries</a:t>
            </a:r>
            <a:endParaRPr b="1" i="0" sz="1400" u="none" cap="none" strike="noStrike">
              <a:solidFill>
                <a:srgbClr val="000000"/>
              </a:solidFill>
              <a:latin typeface="Arial"/>
              <a:ea typeface="Arial"/>
              <a:cs typeface="Arial"/>
              <a:sym typeface="Arial"/>
            </a:endParaRPr>
          </a:p>
        </p:txBody>
      </p:sp>
      <p:pic>
        <p:nvPicPr>
          <p:cNvPr id="75" name="Google Shape;75;p7"/>
          <p:cNvPicPr preferRelativeResize="0"/>
          <p:nvPr/>
        </p:nvPicPr>
        <p:blipFill rotWithShape="1">
          <a:blip r:embed="rId4">
            <a:alphaModFix/>
          </a:blip>
          <a:srcRect b="7519" l="0" r="0" t="3591"/>
          <a:stretch/>
        </p:blipFill>
        <p:spPr>
          <a:xfrm rot="5400000">
            <a:off x="4738970" y="908053"/>
            <a:ext cx="4991097" cy="33273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pic>
        <p:nvPicPr>
          <p:cNvPr id="80" name="Google Shape;80;p8"/>
          <p:cNvPicPr preferRelativeResize="0"/>
          <p:nvPr/>
        </p:nvPicPr>
        <p:blipFill rotWithShape="1">
          <a:blip r:embed="rId3">
            <a:alphaModFix/>
          </a:blip>
          <a:srcRect b="8955" l="16869" r="3838" t="9159"/>
          <a:stretch/>
        </p:blipFill>
        <p:spPr>
          <a:xfrm>
            <a:off x="282203" y="557955"/>
            <a:ext cx="5181599" cy="4013263"/>
          </a:xfrm>
          <a:prstGeom prst="rect">
            <a:avLst/>
          </a:prstGeom>
          <a:noFill/>
          <a:ln>
            <a:noFill/>
          </a:ln>
        </p:spPr>
      </p:pic>
      <p:pic>
        <p:nvPicPr>
          <p:cNvPr id="81" name="Google Shape;81;p8"/>
          <p:cNvPicPr preferRelativeResize="0"/>
          <p:nvPr/>
        </p:nvPicPr>
        <p:blipFill rotWithShape="1">
          <a:blip r:embed="rId4">
            <a:alphaModFix/>
          </a:blip>
          <a:srcRect b="7261" l="0" r="0" t="15354"/>
          <a:stretch/>
        </p:blipFill>
        <p:spPr>
          <a:xfrm>
            <a:off x="4274363" y="2292927"/>
            <a:ext cx="4782614" cy="2777836"/>
          </a:xfrm>
          <a:prstGeom prst="rect">
            <a:avLst/>
          </a:prstGeom>
          <a:noFill/>
          <a:ln>
            <a:noFill/>
          </a:ln>
        </p:spPr>
      </p:pic>
      <p:sp>
        <p:nvSpPr>
          <p:cNvPr id="82" name="Google Shape;82;p8"/>
          <p:cNvSpPr txBox="1"/>
          <p:nvPr/>
        </p:nvSpPr>
        <p:spPr>
          <a:xfrm>
            <a:off x="3041422" y="131392"/>
            <a:ext cx="53340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hu-HU" sz="1400" u="none" cap="none" strike="noStrike">
                <a:solidFill>
                  <a:srgbClr val="000000"/>
                </a:solidFill>
                <a:latin typeface="Arial"/>
                <a:ea typeface="Arial"/>
                <a:cs typeface="Arial"/>
                <a:sym typeface="Arial"/>
              </a:rPr>
              <a:t>At 1:30am in Paris (Plenary discussion of the SPM of IPBES GA)</a:t>
            </a:r>
            <a:endParaRPr/>
          </a:p>
        </p:txBody>
      </p:sp>
      <p:sp>
        <p:nvSpPr>
          <p:cNvPr id="83" name="Google Shape;83;p8"/>
          <p:cNvSpPr txBox="1"/>
          <p:nvPr/>
        </p:nvSpPr>
        <p:spPr>
          <a:xfrm>
            <a:off x="353290" y="180106"/>
            <a:ext cx="133722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0000"/>
                </a:solidFill>
                <a:latin typeface="Arial"/>
                <a:ea typeface="Arial"/>
                <a:cs typeface="Arial"/>
                <a:sym typeface="Arial"/>
              </a:rPr>
              <a:t>The plenaries</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id="88" name="Google Shape;88;p9"/>
          <p:cNvPicPr preferRelativeResize="0"/>
          <p:nvPr/>
        </p:nvPicPr>
        <p:blipFill rotWithShape="1">
          <a:blip r:embed="rId3">
            <a:alphaModFix/>
          </a:blip>
          <a:srcRect b="0" l="4950" r="8685" t="17239"/>
          <a:stretch/>
        </p:blipFill>
        <p:spPr>
          <a:xfrm>
            <a:off x="1360758" y="678874"/>
            <a:ext cx="5802044" cy="4170006"/>
          </a:xfrm>
          <a:prstGeom prst="rect">
            <a:avLst/>
          </a:prstGeom>
          <a:noFill/>
          <a:ln>
            <a:noFill/>
          </a:ln>
        </p:spPr>
      </p:pic>
      <p:sp>
        <p:nvSpPr>
          <p:cNvPr id="89" name="Google Shape;89;p9"/>
          <p:cNvSpPr txBox="1"/>
          <p:nvPr/>
        </p:nvSpPr>
        <p:spPr>
          <a:xfrm>
            <a:off x="353290" y="180106"/>
            <a:ext cx="317586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0000"/>
                </a:solidFill>
                <a:latin typeface="Arial"/>
                <a:ea typeface="Arial"/>
                <a:cs typeface="Arial"/>
                <a:sym typeface="Arial"/>
              </a:rPr>
              <a:t>Great friendships, great colleagues</a:t>
            </a:r>
            <a:endParaRPr b="1" i="0" sz="1400" u="none" cap="none" strike="noStrike">
              <a:solidFill>
                <a:srgbClr val="000000"/>
              </a:solidFill>
              <a:latin typeface="Arial"/>
              <a:ea typeface="Arial"/>
              <a:cs typeface="Arial"/>
              <a:sym typeface="Arial"/>
            </a:endParaRPr>
          </a:p>
        </p:txBody>
      </p:sp>
      <p:sp>
        <p:nvSpPr>
          <p:cNvPr id="90" name="Google Shape;90;p9"/>
          <p:cNvSpPr txBox="1"/>
          <p:nvPr/>
        </p:nvSpPr>
        <p:spPr>
          <a:xfrm>
            <a:off x="1614055" y="4807529"/>
            <a:ext cx="114165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hu-HU" sz="1400" u="none" cap="none" strike="noStrike">
                <a:solidFill>
                  <a:schemeClr val="dk1"/>
                </a:solidFill>
                <a:latin typeface="Arial"/>
                <a:ea typeface="Arial"/>
                <a:cs typeface="Arial"/>
                <a:sym typeface="Arial"/>
              </a:rPr>
              <a:t>Andy Purvis</a:t>
            </a:r>
            <a:endParaRPr b="0" i="0" sz="1400" u="none" cap="none" strike="noStrike">
              <a:solidFill>
                <a:schemeClr val="dk1"/>
              </a:solidFill>
              <a:latin typeface="Arial"/>
              <a:ea typeface="Arial"/>
              <a:cs typeface="Arial"/>
              <a:sym typeface="Arial"/>
            </a:endParaRPr>
          </a:p>
        </p:txBody>
      </p:sp>
      <p:sp>
        <p:nvSpPr>
          <p:cNvPr id="91" name="Google Shape;91;p9"/>
          <p:cNvSpPr txBox="1"/>
          <p:nvPr/>
        </p:nvSpPr>
        <p:spPr>
          <a:xfrm>
            <a:off x="5805074" y="4814453"/>
            <a:ext cx="118974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hu-HU" sz="1400" u="none" cap="none" strike="noStrike">
                <a:solidFill>
                  <a:schemeClr val="dk1"/>
                </a:solidFill>
                <a:latin typeface="Arial"/>
                <a:ea typeface="Arial"/>
                <a:cs typeface="Arial"/>
                <a:sym typeface="Arial"/>
              </a:rPr>
              <a:t>David Obura</a:t>
            </a:r>
            <a:endParaRPr b="0" i="0" sz="1400" u="none" cap="none" strike="noStrike">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Zs</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0x0101002D61F419D0D93B4481421D102C554BF1</vt:lpwstr>
  </property>
  <property fmtid="{D5CDD505-2E9C-101B-9397-08002B2CF9AE}" pid="3" name="MediaServiceImageTags">
    <vt:lpwstr/>
  </property>
</Properties>
</file>