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48" r:id="rId2"/>
    <p:sldMasterId id="2147483655" r:id="rId3"/>
  </p:sldMasterIdLst>
  <p:notesMasterIdLst>
    <p:notesMasterId r:id="rId24"/>
  </p:notesMasterIdLst>
  <p:handoutMasterIdLst>
    <p:handoutMasterId r:id="rId25"/>
  </p:handoutMasterIdLst>
  <p:sldIdLst>
    <p:sldId id="365" r:id="rId4"/>
    <p:sldId id="329" r:id="rId5"/>
    <p:sldId id="355" r:id="rId6"/>
    <p:sldId id="269" r:id="rId7"/>
    <p:sldId id="291" r:id="rId8"/>
    <p:sldId id="292" r:id="rId9"/>
    <p:sldId id="293" r:id="rId10"/>
    <p:sldId id="379" r:id="rId11"/>
    <p:sldId id="380" r:id="rId12"/>
    <p:sldId id="375" r:id="rId13"/>
    <p:sldId id="383" r:id="rId14"/>
    <p:sldId id="356" r:id="rId15"/>
    <p:sldId id="357" r:id="rId16"/>
    <p:sldId id="384" r:id="rId17"/>
    <p:sldId id="381" r:id="rId18"/>
    <p:sldId id="349" r:id="rId19"/>
    <p:sldId id="382" r:id="rId20"/>
    <p:sldId id="385" r:id="rId21"/>
    <p:sldId id="374" r:id="rId22"/>
    <p:sldId id="35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5" autoAdjust="0"/>
    <p:restoredTop sz="95634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800" y="192"/>
      </p:cViewPr>
      <p:guideLst>
        <p:guide orient="horz" pos="867"/>
        <p:guide orient="horz" pos="3901"/>
        <p:guide pos="3076"/>
        <p:guide pos="27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3E5EA-674E-43D1-BEDA-20CEE733C3DE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2397F-F380-4A00-A7B9-278D2E266F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98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2CE4-1BCB-0F40-9FC3-D6F3719B6D18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729B-13B5-7245-A9E2-0689F1DEE2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0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7681" y="3994727"/>
            <a:ext cx="8508095" cy="38485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3588" y="1376363"/>
            <a:ext cx="4570412" cy="4805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 </a:t>
            </a:r>
            <a:r>
              <a:rPr lang="en-US" dirty="0" err="1"/>
              <a:t>ici</a:t>
            </a:r>
            <a:r>
              <a:rPr lang="en-US" dirty="0"/>
              <a:t> ]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0354" y="1379538"/>
            <a:ext cx="3964082" cy="2506662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767" y="4171981"/>
            <a:ext cx="3964081" cy="15206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98767" y="4018041"/>
            <a:ext cx="396567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0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1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vert="horz"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Dumque</a:t>
            </a:r>
            <a:r>
              <a:rPr lang="it-IT" dirty="0"/>
              <a:t> </a:t>
            </a:r>
            <a:r>
              <a:rPr lang="it-IT" dirty="0" err="1"/>
              <a:t>ibi</a:t>
            </a:r>
            <a:r>
              <a:rPr lang="it-IT" dirty="0"/>
              <a:t>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moratur</a:t>
            </a:r>
            <a:r>
              <a:rPr lang="it-IT" dirty="0"/>
              <a:t> </a:t>
            </a:r>
            <a:r>
              <a:rPr lang="it-IT" dirty="0" err="1"/>
              <a:t>commeatus</a:t>
            </a:r>
            <a:r>
              <a:rPr lang="it-IT" dirty="0"/>
              <a:t> </a:t>
            </a:r>
            <a:r>
              <a:rPr lang="it-IT" dirty="0" err="1"/>
              <a:t>opperiens</a:t>
            </a:r>
            <a:r>
              <a:rPr lang="it-IT" dirty="0"/>
              <a:t>, quorum </a:t>
            </a:r>
            <a:r>
              <a:rPr lang="it-IT" dirty="0" err="1"/>
              <a:t>translationem</a:t>
            </a:r>
            <a:r>
              <a:rPr lang="it-IT" dirty="0"/>
              <a:t> ex Aquitania verni </a:t>
            </a:r>
            <a:r>
              <a:rPr lang="it-IT" dirty="0" err="1"/>
              <a:t>imbres</a:t>
            </a:r>
            <a:r>
              <a:rPr lang="it-IT" dirty="0"/>
              <a:t> solito </a:t>
            </a:r>
            <a:r>
              <a:rPr lang="it-IT" dirty="0" err="1"/>
              <a:t>crebriores</a:t>
            </a:r>
            <a:r>
              <a:rPr lang="it-IT" dirty="0"/>
              <a:t> </a:t>
            </a:r>
            <a:r>
              <a:rPr lang="it-IT" dirty="0" err="1"/>
              <a:t>prohibebant</a:t>
            </a:r>
            <a:r>
              <a:rPr lang="it-IT" dirty="0"/>
              <a:t> </a:t>
            </a:r>
            <a:r>
              <a:rPr lang="it-IT" dirty="0" err="1"/>
              <a:t>auctique</a:t>
            </a:r>
            <a:r>
              <a:rPr lang="it-IT" dirty="0"/>
              <a:t> </a:t>
            </a:r>
            <a:r>
              <a:rPr lang="it-IT" dirty="0" err="1"/>
              <a:t>torrentes</a:t>
            </a:r>
            <a:r>
              <a:rPr lang="it-IT" dirty="0"/>
              <a:t>, </a:t>
            </a:r>
            <a:r>
              <a:rPr lang="it-IT" dirty="0" err="1"/>
              <a:t>Herculanus</a:t>
            </a:r>
            <a:r>
              <a:rPr lang="it-IT" dirty="0"/>
              <a:t> </a:t>
            </a:r>
            <a:r>
              <a:rPr lang="it-IT" dirty="0" err="1"/>
              <a:t>advenit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 </a:t>
            </a:r>
            <a:r>
              <a:rPr lang="it-IT" dirty="0" err="1"/>
              <a:t>domesticus</a:t>
            </a:r>
            <a:r>
              <a:rPr lang="it-IT" dirty="0"/>
              <a:t>, </a:t>
            </a:r>
            <a:r>
              <a:rPr lang="it-IT" dirty="0" err="1"/>
              <a:t>Hermogenis</a:t>
            </a:r>
            <a:r>
              <a:rPr lang="it-IT" dirty="0"/>
              <a:t> ex </a:t>
            </a:r>
            <a:r>
              <a:rPr lang="it-IT" dirty="0" err="1"/>
              <a:t>magistro</a:t>
            </a:r>
            <a:r>
              <a:rPr lang="it-IT" dirty="0"/>
              <a:t> </a:t>
            </a:r>
            <a:r>
              <a:rPr lang="it-IT" dirty="0" err="1"/>
              <a:t>equitum</a:t>
            </a:r>
            <a:r>
              <a:rPr lang="it-IT" dirty="0"/>
              <a:t> </a:t>
            </a:r>
            <a:r>
              <a:rPr lang="it-IT" dirty="0" err="1"/>
              <a:t>filius</a:t>
            </a:r>
            <a:r>
              <a:rPr lang="it-IT" dirty="0"/>
              <a:t>, </a:t>
            </a:r>
            <a:r>
              <a:rPr lang="it-IT" dirty="0" err="1"/>
              <a:t>apud</a:t>
            </a:r>
            <a:r>
              <a:rPr lang="it-IT" dirty="0"/>
              <a:t> </a:t>
            </a:r>
            <a:r>
              <a:rPr lang="it-IT" dirty="0" err="1"/>
              <a:t>Constantinopolim</a:t>
            </a:r>
            <a:r>
              <a:rPr lang="it-IT" dirty="0"/>
              <a:t>, ut </a:t>
            </a:r>
            <a:r>
              <a:rPr lang="it-IT" dirty="0" err="1"/>
              <a:t>supra</a:t>
            </a:r>
            <a:r>
              <a:rPr lang="it-IT" dirty="0"/>
              <a:t> </a:t>
            </a:r>
            <a:r>
              <a:rPr lang="it-IT" dirty="0" err="1"/>
              <a:t>rettulimus</a:t>
            </a:r>
            <a:r>
              <a:rPr lang="it-IT" dirty="0"/>
              <a:t>, </a:t>
            </a:r>
            <a:r>
              <a:rPr lang="it-IT" dirty="0" err="1"/>
              <a:t>populari</a:t>
            </a:r>
            <a:r>
              <a:rPr lang="it-IT" dirty="0"/>
              <a:t> quondam </a:t>
            </a:r>
            <a:r>
              <a:rPr lang="it-IT" dirty="0" err="1"/>
              <a:t>turbela</a:t>
            </a:r>
            <a:r>
              <a:rPr lang="it-IT" dirty="0"/>
              <a:t> </a:t>
            </a:r>
            <a:r>
              <a:rPr lang="it-IT" dirty="0" err="1"/>
              <a:t>discerpti</a:t>
            </a:r>
            <a:r>
              <a:rPr lang="it-IT" dirty="0"/>
              <a:t>. quo verissime referente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Gallus</a:t>
            </a:r>
            <a:r>
              <a:rPr lang="it-IT" dirty="0"/>
              <a:t> </a:t>
            </a:r>
            <a:r>
              <a:rPr lang="it-IT" dirty="0" err="1"/>
              <a:t>egerat</a:t>
            </a:r>
            <a:r>
              <a:rPr lang="it-IT" dirty="0"/>
              <a:t>, </a:t>
            </a:r>
            <a:r>
              <a:rPr lang="it-IT" dirty="0" err="1"/>
              <a:t>damnis</a:t>
            </a:r>
            <a:r>
              <a:rPr lang="it-IT" dirty="0"/>
              <a:t> super </a:t>
            </a:r>
            <a:r>
              <a:rPr lang="it-IT" dirty="0" err="1"/>
              <a:t>praeteritis</a:t>
            </a:r>
            <a:r>
              <a:rPr lang="it-IT" dirty="0"/>
              <a:t> </a:t>
            </a:r>
            <a:r>
              <a:rPr lang="it-IT" dirty="0" err="1"/>
              <a:t>maerens</a:t>
            </a:r>
            <a:r>
              <a:rPr lang="it-IT" dirty="0"/>
              <a:t> et </a:t>
            </a:r>
            <a:r>
              <a:rPr lang="it-IT" dirty="0" err="1"/>
              <a:t>futurorum</a:t>
            </a:r>
            <a:r>
              <a:rPr lang="it-IT" dirty="0"/>
              <a:t> timore </a:t>
            </a:r>
            <a:r>
              <a:rPr lang="it-IT" dirty="0" err="1"/>
              <a:t>suspensus</a:t>
            </a:r>
            <a:r>
              <a:rPr lang="it-IT" dirty="0"/>
              <a:t> </a:t>
            </a:r>
            <a:r>
              <a:rPr lang="it-IT" dirty="0" err="1"/>
              <a:t>angorem</a:t>
            </a:r>
            <a:r>
              <a:rPr lang="it-IT" dirty="0"/>
              <a:t> animi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potuit</a:t>
            </a:r>
            <a:r>
              <a:rPr lang="it-IT" dirty="0"/>
              <a:t> </a:t>
            </a:r>
            <a:r>
              <a:rPr lang="it-IT" dirty="0" err="1"/>
              <a:t>emendabat</a:t>
            </a:r>
            <a:r>
              <a:rPr lang="it-IT" dirty="0"/>
              <a:t>.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Et </a:t>
            </a:r>
            <a:r>
              <a:rPr lang="it-IT" dirty="0" err="1"/>
              <a:t>eodem</a:t>
            </a:r>
            <a:r>
              <a:rPr lang="it-IT" dirty="0"/>
              <a:t> </a:t>
            </a:r>
            <a:r>
              <a:rPr lang="it-IT" dirty="0" err="1"/>
              <a:t>impetu</a:t>
            </a:r>
            <a:r>
              <a:rPr lang="it-IT" dirty="0"/>
              <a:t> </a:t>
            </a:r>
            <a:r>
              <a:rPr lang="it-IT" dirty="0" err="1"/>
              <a:t>Domitianum</a:t>
            </a:r>
            <a:r>
              <a:rPr lang="it-IT" dirty="0"/>
              <a:t> </a:t>
            </a:r>
            <a:r>
              <a:rPr lang="it-IT" dirty="0" err="1"/>
              <a:t>praecipitem</a:t>
            </a:r>
            <a:r>
              <a:rPr lang="it-IT" dirty="0"/>
              <a:t> per </a:t>
            </a:r>
            <a:r>
              <a:rPr lang="it-IT" dirty="0" err="1"/>
              <a:t>scalas</a:t>
            </a:r>
            <a:r>
              <a:rPr lang="it-IT" dirty="0"/>
              <a:t> </a:t>
            </a:r>
            <a:r>
              <a:rPr lang="it-IT" dirty="0" err="1"/>
              <a:t>itidem</a:t>
            </a:r>
            <a:r>
              <a:rPr lang="it-IT" dirty="0"/>
              <a:t> </a:t>
            </a:r>
            <a:r>
              <a:rPr lang="it-IT" dirty="0" err="1"/>
              <a:t>funibus</a:t>
            </a:r>
            <a:r>
              <a:rPr lang="it-IT" dirty="0"/>
              <a:t> </a:t>
            </a:r>
            <a:r>
              <a:rPr lang="it-IT" dirty="0" err="1"/>
              <a:t>constrinxerunt</a:t>
            </a:r>
            <a:r>
              <a:rPr lang="it-IT" dirty="0"/>
              <a:t>, </a:t>
            </a:r>
            <a:r>
              <a:rPr lang="it-IT" dirty="0" err="1"/>
              <a:t>eosque</a:t>
            </a:r>
            <a:r>
              <a:rPr lang="it-IT" dirty="0"/>
              <a:t> </a:t>
            </a:r>
            <a:r>
              <a:rPr lang="it-IT" dirty="0" err="1"/>
              <a:t>coniunctos</a:t>
            </a:r>
            <a:r>
              <a:rPr lang="it-IT" dirty="0"/>
              <a:t> per </a:t>
            </a:r>
            <a:r>
              <a:rPr lang="it-IT" dirty="0" err="1"/>
              <a:t>ampla</a:t>
            </a:r>
            <a:r>
              <a:rPr lang="it-IT" dirty="0"/>
              <a:t> </a:t>
            </a:r>
            <a:r>
              <a:rPr lang="it-IT" dirty="0" err="1"/>
              <a:t>spatia</a:t>
            </a:r>
            <a:r>
              <a:rPr lang="it-IT" dirty="0"/>
              <a:t> </a:t>
            </a:r>
            <a:r>
              <a:rPr lang="it-IT" dirty="0" err="1"/>
              <a:t>civitatis</a:t>
            </a:r>
            <a:r>
              <a:rPr lang="it-IT" dirty="0"/>
              <a:t> acri </a:t>
            </a:r>
            <a:r>
              <a:rPr lang="it-IT" dirty="0" err="1"/>
              <a:t>raptavere</a:t>
            </a:r>
            <a:r>
              <a:rPr lang="it-IT" dirty="0"/>
              <a:t> </a:t>
            </a:r>
            <a:r>
              <a:rPr lang="it-IT" dirty="0" err="1"/>
              <a:t>discursu</a:t>
            </a:r>
            <a:r>
              <a:rPr lang="it-IT" dirty="0"/>
              <a:t>. </a:t>
            </a:r>
            <a:r>
              <a:rPr lang="it-IT" dirty="0" err="1"/>
              <a:t>iamque</a:t>
            </a:r>
            <a:r>
              <a:rPr lang="it-IT" dirty="0"/>
              <a:t> </a:t>
            </a:r>
            <a:r>
              <a:rPr lang="it-IT" dirty="0" err="1"/>
              <a:t>artuum</a:t>
            </a:r>
            <a:r>
              <a:rPr lang="it-IT" dirty="0"/>
              <a:t> et </a:t>
            </a:r>
            <a:r>
              <a:rPr lang="it-IT" dirty="0" err="1"/>
              <a:t>membrorum</a:t>
            </a:r>
            <a:r>
              <a:rPr lang="it-IT" dirty="0"/>
              <a:t> divulsa </a:t>
            </a:r>
            <a:r>
              <a:rPr lang="it-IT" dirty="0" err="1"/>
              <a:t>conpage</a:t>
            </a:r>
            <a:r>
              <a:rPr lang="it-IT" dirty="0"/>
              <a:t> </a:t>
            </a:r>
            <a:r>
              <a:rPr lang="it-IT" dirty="0" err="1"/>
              <a:t>superscandentes</a:t>
            </a:r>
            <a:r>
              <a:rPr lang="it-IT" dirty="0"/>
              <a:t> corpora </a:t>
            </a:r>
            <a:r>
              <a:rPr lang="it-IT" dirty="0" err="1"/>
              <a:t>mortuorum</a:t>
            </a:r>
            <a:r>
              <a:rPr lang="it-IT" dirty="0"/>
              <a:t> ad </a:t>
            </a:r>
            <a:r>
              <a:rPr lang="it-IT" dirty="0" err="1"/>
              <a:t>ultimam</a:t>
            </a:r>
            <a:r>
              <a:rPr lang="it-IT" dirty="0"/>
              <a:t> </a:t>
            </a:r>
            <a:r>
              <a:rPr lang="it-IT" dirty="0" err="1"/>
              <a:t>truncata</a:t>
            </a:r>
            <a:r>
              <a:rPr lang="it-IT" dirty="0"/>
              <a:t> </a:t>
            </a:r>
            <a:r>
              <a:rPr lang="it-IT" dirty="0" err="1"/>
              <a:t>deformitatem</a:t>
            </a:r>
            <a:r>
              <a:rPr lang="it-IT" dirty="0"/>
              <a:t> </a:t>
            </a:r>
            <a:r>
              <a:rPr lang="it-IT" dirty="0" err="1"/>
              <a:t>velut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Nec</a:t>
            </a:r>
            <a:r>
              <a:rPr lang="it-IT" dirty="0"/>
              <a:t> sane </a:t>
            </a:r>
            <a:r>
              <a:rPr lang="it-IT" dirty="0" err="1"/>
              <a:t>haec</a:t>
            </a:r>
            <a:r>
              <a:rPr lang="it-IT" dirty="0"/>
              <a:t> sola </a:t>
            </a:r>
            <a:r>
              <a:rPr lang="it-IT" dirty="0" err="1"/>
              <a:t>pernicies</a:t>
            </a:r>
            <a:r>
              <a:rPr lang="it-IT" dirty="0"/>
              <a:t> </a:t>
            </a:r>
            <a:r>
              <a:rPr lang="it-IT" dirty="0" err="1"/>
              <a:t>orientem</a:t>
            </a:r>
            <a:r>
              <a:rPr lang="it-IT" dirty="0"/>
              <a:t> </a:t>
            </a:r>
            <a:r>
              <a:rPr lang="it-IT" dirty="0" err="1"/>
              <a:t>diversis</a:t>
            </a:r>
            <a:r>
              <a:rPr lang="it-IT" dirty="0"/>
              <a:t> </a:t>
            </a:r>
            <a:r>
              <a:rPr lang="it-IT" dirty="0" err="1"/>
              <a:t>cladibus</a:t>
            </a:r>
            <a:r>
              <a:rPr lang="it-IT" dirty="0"/>
              <a:t> </a:t>
            </a:r>
            <a:r>
              <a:rPr lang="it-IT" dirty="0" err="1"/>
              <a:t>adfligebat</a:t>
            </a:r>
            <a:r>
              <a:rPr lang="it-IT" dirty="0"/>
              <a:t>. </a:t>
            </a:r>
            <a:r>
              <a:rPr lang="it-IT" dirty="0" err="1"/>
              <a:t>Namque</a:t>
            </a:r>
            <a:r>
              <a:rPr lang="it-IT" dirty="0"/>
              <a:t> et </a:t>
            </a:r>
            <a:r>
              <a:rPr lang="it-IT" dirty="0" err="1"/>
              <a:t>Isauri</a:t>
            </a:r>
            <a:r>
              <a:rPr lang="it-IT" dirty="0"/>
              <a:t>, </a:t>
            </a:r>
            <a:r>
              <a:rPr lang="it-IT" dirty="0" err="1"/>
              <a:t>quibus</a:t>
            </a:r>
            <a:r>
              <a:rPr lang="it-IT" dirty="0"/>
              <a:t> est </a:t>
            </a:r>
            <a:r>
              <a:rPr lang="it-IT" dirty="0" err="1"/>
              <a:t>usitatum</a:t>
            </a:r>
            <a:r>
              <a:rPr lang="it-IT" dirty="0"/>
              <a:t> </a:t>
            </a:r>
            <a:r>
              <a:rPr lang="it-IT" dirty="0" err="1"/>
              <a:t>saepe</a:t>
            </a:r>
            <a:r>
              <a:rPr lang="it-IT" dirty="0"/>
              <a:t> </a:t>
            </a:r>
            <a:r>
              <a:rPr lang="it-IT" dirty="0" err="1"/>
              <a:t>pacari</a:t>
            </a:r>
            <a:r>
              <a:rPr lang="it-IT" dirty="0"/>
              <a:t> </a:t>
            </a:r>
            <a:r>
              <a:rPr lang="it-IT" dirty="0" err="1"/>
              <a:t>saepeque</a:t>
            </a:r>
            <a:r>
              <a:rPr lang="it-IT" dirty="0"/>
              <a:t> </a:t>
            </a:r>
            <a:r>
              <a:rPr lang="it-IT" dirty="0" err="1"/>
              <a:t>inopinis</a:t>
            </a:r>
            <a:r>
              <a:rPr lang="it-IT" dirty="0"/>
              <a:t> </a:t>
            </a:r>
            <a:r>
              <a:rPr lang="it-IT" dirty="0" err="1"/>
              <a:t>excursibus</a:t>
            </a:r>
            <a:r>
              <a:rPr lang="it-IT" dirty="0"/>
              <a:t> </a:t>
            </a:r>
            <a:r>
              <a:rPr lang="it-IT" dirty="0" err="1"/>
              <a:t>cuncta</a:t>
            </a:r>
            <a:r>
              <a:rPr lang="it-IT" dirty="0"/>
              <a:t> </a:t>
            </a:r>
            <a:r>
              <a:rPr lang="it-IT" dirty="0" err="1"/>
              <a:t>miscere</a:t>
            </a:r>
            <a:r>
              <a:rPr lang="it-IT" dirty="0"/>
              <a:t>, ex </a:t>
            </a:r>
            <a:r>
              <a:rPr lang="it-IT" dirty="0" err="1"/>
              <a:t>latrociniis</a:t>
            </a:r>
            <a:r>
              <a:rPr lang="it-IT" dirty="0"/>
              <a:t> </a:t>
            </a:r>
            <a:r>
              <a:rPr lang="it-IT" dirty="0" err="1"/>
              <a:t>occultis</a:t>
            </a:r>
            <a:r>
              <a:rPr lang="it-IT" dirty="0"/>
              <a:t> et </a:t>
            </a:r>
            <a:r>
              <a:rPr lang="it-IT" dirty="0" err="1"/>
              <a:t>raris</a:t>
            </a:r>
            <a:r>
              <a:rPr lang="it-IT" dirty="0"/>
              <a:t>, </a:t>
            </a:r>
            <a:r>
              <a:rPr lang="it-IT" dirty="0" err="1"/>
              <a:t>alente</a:t>
            </a:r>
            <a:r>
              <a:rPr lang="it-IT" dirty="0"/>
              <a:t> </a:t>
            </a:r>
            <a:r>
              <a:rPr lang="it-IT" dirty="0" err="1"/>
              <a:t>inpunitate</a:t>
            </a:r>
            <a:r>
              <a:rPr lang="it-IT" dirty="0"/>
              <a:t> </a:t>
            </a:r>
            <a:r>
              <a:rPr lang="it-IT" dirty="0" err="1"/>
              <a:t>adulescentem</a:t>
            </a:r>
            <a:r>
              <a:rPr lang="it-IT" dirty="0"/>
              <a:t> in </a:t>
            </a:r>
            <a:r>
              <a:rPr lang="it-IT" dirty="0" err="1"/>
              <a:t>peius</a:t>
            </a:r>
            <a:r>
              <a:rPr lang="it-IT" dirty="0"/>
              <a:t> </a:t>
            </a:r>
            <a:r>
              <a:rPr lang="it-IT" dirty="0" err="1"/>
              <a:t>audaciam</a:t>
            </a:r>
            <a:r>
              <a:rPr lang="it-IT" dirty="0"/>
              <a:t> ad bella </a:t>
            </a:r>
            <a:r>
              <a:rPr lang="it-IT" dirty="0" err="1"/>
              <a:t>gravia</a:t>
            </a:r>
            <a:r>
              <a:rPr lang="it-IT" dirty="0"/>
              <a:t> </a:t>
            </a:r>
            <a:r>
              <a:rPr lang="it-IT" dirty="0" err="1"/>
              <a:t>proruperunt</a:t>
            </a:r>
            <a:r>
              <a:rPr lang="it-IT" dirty="0"/>
              <a:t>,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quidem</a:t>
            </a:r>
            <a:r>
              <a:rPr lang="it-IT" dirty="0"/>
              <a:t> </a:t>
            </a:r>
            <a:r>
              <a:rPr lang="it-IT" dirty="0" err="1"/>
              <a:t>perduelles</a:t>
            </a:r>
            <a:r>
              <a:rPr lang="it-IT" dirty="0"/>
              <a:t> </a:t>
            </a:r>
            <a:r>
              <a:rPr lang="it-IT" dirty="0" err="1"/>
              <a:t>spiritus</a:t>
            </a:r>
            <a:r>
              <a:rPr lang="it-IT" dirty="0"/>
              <a:t> </a:t>
            </a:r>
            <a:r>
              <a:rPr lang="it-IT" dirty="0" err="1"/>
              <a:t>inrequietis</a:t>
            </a:r>
            <a:r>
              <a:rPr lang="it-IT" dirty="0"/>
              <a:t> </a:t>
            </a:r>
            <a:r>
              <a:rPr lang="it-IT" dirty="0" err="1"/>
              <a:t>motibus</a:t>
            </a:r>
            <a:r>
              <a:rPr lang="it-IT" dirty="0"/>
              <a:t> </a:t>
            </a:r>
            <a:r>
              <a:rPr lang="it-IT" dirty="0" err="1"/>
              <a:t>erigentes</a:t>
            </a:r>
            <a:r>
              <a:rPr lang="it-IT" dirty="0"/>
              <a:t>, </a:t>
            </a:r>
            <a:r>
              <a:rPr lang="it-IT" dirty="0" err="1"/>
              <a:t>hac</a:t>
            </a:r>
            <a:r>
              <a:rPr lang="it-IT" dirty="0"/>
              <a:t> </a:t>
            </a:r>
            <a:r>
              <a:rPr lang="it-IT" dirty="0" err="1"/>
              <a:t>tamen</a:t>
            </a:r>
            <a:r>
              <a:rPr lang="it-IT" dirty="0"/>
              <a:t> </a:t>
            </a:r>
            <a:r>
              <a:rPr lang="it-IT" dirty="0" err="1"/>
              <a:t>indignitate</a:t>
            </a:r>
            <a:r>
              <a:rPr lang="it-IT" dirty="0"/>
              <a:t> </a:t>
            </a:r>
            <a:r>
              <a:rPr lang="it-IT" dirty="0" err="1"/>
              <a:t>perciti</a:t>
            </a:r>
            <a:r>
              <a:rPr lang="it-IT" dirty="0"/>
              <a:t> </a:t>
            </a:r>
            <a:r>
              <a:rPr lang="it-IT" dirty="0" err="1"/>
              <a:t>vehementer</a:t>
            </a:r>
            <a:r>
              <a:rPr lang="it-IT" dirty="0"/>
              <a:t>, ut </a:t>
            </a:r>
            <a:r>
              <a:rPr lang="it-IT" dirty="0" err="1"/>
              <a:t>iactitabant</a:t>
            </a:r>
            <a:r>
              <a:rPr lang="it-IT" dirty="0"/>
              <a:t>, </a:t>
            </a:r>
            <a:r>
              <a:rPr lang="it-IT" dirty="0" err="1"/>
              <a:t>quod</a:t>
            </a:r>
            <a:r>
              <a:rPr lang="it-IT" dirty="0"/>
              <a:t> </a:t>
            </a:r>
            <a:r>
              <a:rPr lang="it-IT" dirty="0" err="1"/>
              <a:t>eorum</a:t>
            </a:r>
            <a:r>
              <a:rPr lang="it-IT" dirty="0"/>
              <a:t> capiti quidam </a:t>
            </a:r>
            <a:r>
              <a:rPr lang="it-IT" dirty="0" err="1"/>
              <a:t>consortes</a:t>
            </a:r>
            <a:r>
              <a:rPr lang="it-IT" dirty="0"/>
              <a:t> </a:t>
            </a:r>
            <a:r>
              <a:rPr lang="it-IT" dirty="0" err="1"/>
              <a:t>apud</a:t>
            </a:r>
            <a:r>
              <a:rPr lang="it-IT" dirty="0"/>
              <a:t> </a:t>
            </a:r>
            <a:r>
              <a:rPr lang="it-IT" dirty="0" err="1"/>
              <a:t>Iconium</a:t>
            </a:r>
            <a:r>
              <a:rPr lang="it-IT" dirty="0"/>
              <a:t> </a:t>
            </a:r>
            <a:r>
              <a:rPr lang="it-IT" dirty="0" err="1"/>
              <a:t>Pisidiae</a:t>
            </a:r>
            <a:r>
              <a:rPr lang="it-IT" dirty="0"/>
              <a:t> </a:t>
            </a:r>
            <a:r>
              <a:rPr lang="it-IT" dirty="0" err="1"/>
              <a:t>oppidum</a:t>
            </a:r>
            <a:r>
              <a:rPr lang="it-IT" dirty="0"/>
              <a:t> in </a:t>
            </a:r>
            <a:r>
              <a:rPr lang="it-IT" dirty="0" err="1"/>
              <a:t>amphitheatrali</a:t>
            </a:r>
            <a:r>
              <a:rPr lang="it-IT" dirty="0"/>
              <a:t> </a:t>
            </a:r>
            <a:r>
              <a:rPr lang="it-IT" dirty="0" err="1"/>
              <a:t>spectaculo</a:t>
            </a:r>
            <a:r>
              <a:rPr lang="it-IT" dirty="0"/>
              <a:t> </a:t>
            </a:r>
            <a:r>
              <a:rPr lang="it-IT" dirty="0" err="1"/>
              <a:t>feris</a:t>
            </a:r>
            <a:r>
              <a:rPr lang="it-IT" dirty="0"/>
              <a:t> </a:t>
            </a:r>
            <a:r>
              <a:rPr lang="it-IT" dirty="0" err="1"/>
              <a:t>praedatricibus</a:t>
            </a:r>
            <a:r>
              <a:rPr lang="it-IT" dirty="0"/>
              <a:t> </a:t>
            </a:r>
            <a:r>
              <a:rPr lang="it-IT" dirty="0" err="1"/>
              <a:t>obiecti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praeter</a:t>
            </a:r>
            <a:r>
              <a:rPr lang="it-IT" dirty="0"/>
              <a:t> </a:t>
            </a:r>
            <a:r>
              <a:rPr lang="it-IT" dirty="0" err="1"/>
              <a:t>morem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04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Advenit</a:t>
            </a:r>
            <a:r>
              <a:rPr lang="it-IT" dirty="0"/>
              <a:t> post </a:t>
            </a:r>
            <a:r>
              <a:rPr lang="it-IT" dirty="0" err="1"/>
              <a:t>multos</a:t>
            </a:r>
            <a:r>
              <a:rPr lang="it-IT" dirty="0"/>
              <a:t> </a:t>
            </a:r>
            <a:r>
              <a:rPr lang="it-IT" dirty="0" err="1"/>
              <a:t>Scudilo</a:t>
            </a:r>
            <a:r>
              <a:rPr lang="it-IT" dirty="0"/>
              <a:t> </a:t>
            </a:r>
            <a:r>
              <a:rPr lang="it-IT" dirty="0" err="1"/>
              <a:t>Scutariorum</a:t>
            </a:r>
            <a:r>
              <a:rPr lang="it-IT" dirty="0"/>
              <a:t> </a:t>
            </a:r>
            <a:r>
              <a:rPr lang="it-IT" dirty="0" err="1"/>
              <a:t>tribunus</a:t>
            </a:r>
            <a:r>
              <a:rPr lang="it-IT" dirty="0"/>
              <a:t> velamento </a:t>
            </a:r>
            <a:r>
              <a:rPr lang="it-IT" dirty="0" err="1"/>
              <a:t>subagrestis</a:t>
            </a:r>
            <a:r>
              <a:rPr lang="it-IT" dirty="0"/>
              <a:t> </a:t>
            </a:r>
            <a:r>
              <a:rPr lang="it-IT" dirty="0" err="1"/>
              <a:t>ingenii</a:t>
            </a:r>
            <a:r>
              <a:rPr lang="it-IT" dirty="0"/>
              <a:t> </a:t>
            </a:r>
            <a:r>
              <a:rPr lang="it-IT" dirty="0" err="1"/>
              <a:t>persuasionis</a:t>
            </a:r>
            <a:r>
              <a:rPr lang="it-IT" dirty="0"/>
              <a:t> </a:t>
            </a:r>
            <a:r>
              <a:rPr lang="it-IT" dirty="0" err="1"/>
              <a:t>opifex</a:t>
            </a:r>
            <a:r>
              <a:rPr lang="it-IT" dirty="0"/>
              <a:t> </a:t>
            </a:r>
            <a:r>
              <a:rPr lang="it-IT" dirty="0" err="1"/>
              <a:t>callidus</a:t>
            </a:r>
            <a:r>
              <a:rPr lang="it-IT" dirty="0"/>
              <a:t>. Qui </a:t>
            </a:r>
            <a:r>
              <a:rPr lang="it-IT" dirty="0" err="1"/>
              <a:t>eum</a:t>
            </a:r>
            <a:r>
              <a:rPr lang="it-IT" dirty="0"/>
              <a:t> adulabili sermone </a:t>
            </a:r>
            <a:r>
              <a:rPr lang="it-IT" dirty="0" err="1"/>
              <a:t>seriis</a:t>
            </a:r>
            <a:r>
              <a:rPr lang="it-IT" dirty="0"/>
              <a:t> </a:t>
            </a:r>
            <a:r>
              <a:rPr lang="it-IT" dirty="0" err="1"/>
              <a:t>admixto</a:t>
            </a:r>
            <a:r>
              <a:rPr lang="it-IT" dirty="0"/>
              <a:t> </a:t>
            </a:r>
            <a:r>
              <a:rPr lang="it-IT" dirty="0" err="1"/>
              <a:t>solus</a:t>
            </a:r>
            <a:r>
              <a:rPr lang="it-IT" dirty="0"/>
              <a:t> omnium </a:t>
            </a:r>
            <a:r>
              <a:rPr lang="it-IT" dirty="0" err="1"/>
              <a:t>proficisci</a:t>
            </a:r>
            <a:r>
              <a:rPr lang="it-IT" dirty="0"/>
              <a:t> </a:t>
            </a:r>
            <a:r>
              <a:rPr lang="it-IT" dirty="0" err="1"/>
              <a:t>pellexit</a:t>
            </a:r>
            <a:r>
              <a:rPr lang="it-IT" dirty="0"/>
              <a:t> </a:t>
            </a:r>
            <a:r>
              <a:rPr lang="it-IT" dirty="0" err="1"/>
              <a:t>vultu</a:t>
            </a:r>
            <a:r>
              <a:rPr lang="it-IT" dirty="0"/>
              <a:t> </a:t>
            </a:r>
            <a:r>
              <a:rPr lang="it-IT" dirty="0" err="1"/>
              <a:t>adsimulato</a:t>
            </a:r>
            <a:r>
              <a:rPr lang="it-IT" dirty="0"/>
              <a:t> </a:t>
            </a:r>
            <a:r>
              <a:rPr lang="it-IT" dirty="0" err="1"/>
              <a:t>saepius</a:t>
            </a:r>
            <a:r>
              <a:rPr lang="it-IT" dirty="0"/>
              <a:t>: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replicando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  <a:endParaRPr lang="fr-FR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93788"/>
            <a:ext cx="4572000" cy="5072062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 </a:t>
            </a:r>
            <a:r>
              <a:rPr lang="en-US" dirty="0" err="1"/>
              <a:t>ici</a:t>
            </a:r>
            <a:r>
              <a:rPr lang="en-US" dirty="0"/>
              <a:t> ]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5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Advenit</a:t>
            </a:r>
            <a:r>
              <a:rPr lang="it-IT" dirty="0"/>
              <a:t> post </a:t>
            </a:r>
            <a:r>
              <a:rPr lang="it-IT" dirty="0" err="1"/>
              <a:t>multos</a:t>
            </a:r>
            <a:r>
              <a:rPr lang="it-IT" dirty="0"/>
              <a:t> </a:t>
            </a:r>
            <a:r>
              <a:rPr lang="it-IT" dirty="0" err="1"/>
              <a:t>Scudilo</a:t>
            </a:r>
            <a:r>
              <a:rPr lang="it-IT" dirty="0"/>
              <a:t> </a:t>
            </a:r>
            <a:r>
              <a:rPr lang="it-IT" dirty="0" err="1"/>
              <a:t>Scutariorum</a:t>
            </a:r>
            <a:r>
              <a:rPr lang="it-IT" dirty="0"/>
              <a:t> </a:t>
            </a:r>
            <a:r>
              <a:rPr lang="it-IT" dirty="0" err="1"/>
              <a:t>tribunus</a:t>
            </a:r>
            <a:r>
              <a:rPr lang="it-IT" dirty="0"/>
              <a:t> velamento </a:t>
            </a:r>
            <a:r>
              <a:rPr lang="it-IT" dirty="0" err="1"/>
              <a:t>subagrestis</a:t>
            </a:r>
            <a:r>
              <a:rPr lang="it-IT" dirty="0"/>
              <a:t> </a:t>
            </a:r>
            <a:r>
              <a:rPr lang="it-IT" dirty="0" err="1"/>
              <a:t>ingenii</a:t>
            </a:r>
            <a:r>
              <a:rPr lang="it-IT" dirty="0"/>
              <a:t> </a:t>
            </a:r>
            <a:r>
              <a:rPr lang="it-IT" dirty="0" err="1"/>
              <a:t>persuasionis</a:t>
            </a:r>
            <a:r>
              <a:rPr lang="it-IT" dirty="0"/>
              <a:t> </a:t>
            </a:r>
            <a:r>
              <a:rPr lang="it-IT" dirty="0" err="1"/>
              <a:t>opifex</a:t>
            </a:r>
            <a:r>
              <a:rPr lang="it-IT" dirty="0"/>
              <a:t> </a:t>
            </a:r>
            <a:r>
              <a:rPr lang="it-IT" dirty="0" err="1"/>
              <a:t>callidus</a:t>
            </a:r>
            <a:r>
              <a:rPr lang="it-IT" dirty="0"/>
              <a:t>. Qui </a:t>
            </a:r>
            <a:r>
              <a:rPr lang="it-IT" dirty="0" err="1"/>
              <a:t>eum</a:t>
            </a:r>
            <a:r>
              <a:rPr lang="it-IT" dirty="0"/>
              <a:t> adulabili sermone </a:t>
            </a:r>
            <a:r>
              <a:rPr lang="it-IT" dirty="0" err="1"/>
              <a:t>seriis</a:t>
            </a:r>
            <a:r>
              <a:rPr lang="it-IT" dirty="0"/>
              <a:t> </a:t>
            </a:r>
            <a:r>
              <a:rPr lang="it-IT" dirty="0" err="1"/>
              <a:t>admixto</a:t>
            </a:r>
            <a:r>
              <a:rPr lang="it-IT" dirty="0"/>
              <a:t> </a:t>
            </a:r>
            <a:r>
              <a:rPr lang="it-IT" dirty="0" err="1"/>
              <a:t>solus</a:t>
            </a:r>
            <a:r>
              <a:rPr lang="it-IT" dirty="0"/>
              <a:t> omnium </a:t>
            </a:r>
            <a:r>
              <a:rPr lang="it-IT" dirty="0" err="1"/>
              <a:t>proficisci</a:t>
            </a:r>
            <a:r>
              <a:rPr lang="it-IT" dirty="0"/>
              <a:t> </a:t>
            </a:r>
            <a:r>
              <a:rPr lang="it-IT" dirty="0" err="1"/>
              <a:t>pellexit</a:t>
            </a:r>
            <a:r>
              <a:rPr lang="it-IT" dirty="0"/>
              <a:t> </a:t>
            </a:r>
            <a:r>
              <a:rPr lang="it-IT" dirty="0" err="1"/>
              <a:t>vultu</a:t>
            </a:r>
            <a:r>
              <a:rPr lang="it-IT" dirty="0"/>
              <a:t> </a:t>
            </a:r>
            <a:r>
              <a:rPr lang="it-IT" dirty="0" err="1"/>
              <a:t>adsimulato</a:t>
            </a:r>
            <a:r>
              <a:rPr lang="it-IT" dirty="0"/>
              <a:t> </a:t>
            </a:r>
            <a:r>
              <a:rPr lang="it-IT" dirty="0" err="1"/>
              <a:t>saepius</a:t>
            </a:r>
            <a:r>
              <a:rPr lang="it-IT" dirty="0"/>
              <a:t>: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replicando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0" y="1085850"/>
            <a:ext cx="4573588" cy="508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un </a:t>
            </a:r>
            <a:r>
              <a:rPr lang="en-US" dirty="0" err="1"/>
              <a:t>visuel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]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43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93789"/>
            <a:ext cx="9144000" cy="508634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" y="5703774"/>
            <a:ext cx="9143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spc="100" dirty="0">
                <a:solidFill>
                  <a:schemeClr val="bg1"/>
                </a:solidFill>
                <a:latin typeface="Helvetica"/>
                <a:cs typeface="Helvetica"/>
              </a:rPr>
              <a:t>IDDRI.ORG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630755"/>
            <a:ext cx="9144001" cy="105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>
                <a:solidFill>
                  <a:schemeClr val="bg2"/>
                </a:solidFill>
                <a:latin typeface="Helvetic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mail et </a:t>
            </a:r>
            <a:r>
              <a:rPr lang="en-US" dirty="0" err="1"/>
              <a:t>numéro</a:t>
            </a:r>
            <a:r>
              <a:rPr lang="en-US" dirty="0"/>
              <a:t> de </a:t>
            </a:r>
            <a:r>
              <a:rPr lang="en-US" dirty="0" err="1"/>
              <a:t>téléphone</a:t>
            </a:r>
            <a:r>
              <a:rPr lang="en-US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4574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86936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863" y="6385597"/>
            <a:ext cx="272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tx2"/>
              </a:solidFill>
              <a:latin typeface="Helvetica"/>
              <a:cs typeface="Helvetica"/>
            </a:endParaRPr>
          </a:p>
          <a:p>
            <a:endParaRPr lang="en-US" sz="14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585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  <p:sldLayoutId id="214748367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leksandar.rankovic@iddri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52" y="1851044"/>
            <a:ext cx="8508095" cy="1470025"/>
          </a:xfrm>
        </p:spPr>
        <p:txBody>
          <a:bodyPr/>
          <a:lstStyle/>
          <a:p>
            <a:r>
              <a:rPr lang="en-US" sz="5400" dirty="0"/>
              <a:t>The Road to Cali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52" y="4696094"/>
            <a:ext cx="8508095" cy="985858"/>
          </a:xfrm>
        </p:spPr>
        <p:txBody>
          <a:bodyPr/>
          <a:lstStyle/>
          <a:p>
            <a:r>
              <a:rPr lang="en-US" sz="2400" dirty="0">
                <a:latin typeface="Georgia"/>
                <a:cs typeface="Georgia"/>
              </a:rPr>
              <a:t>Dr. Aleksandar Rankovic </a:t>
            </a:r>
          </a:p>
          <a:p>
            <a:r>
              <a:rPr lang="en-US" sz="1800" dirty="0">
                <a:latin typeface="Georgia"/>
                <a:cs typeface="Georgia"/>
              </a:rPr>
              <a:t>Lecturer at Sciences Po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9F1105-757D-B445-A0C6-43F4311F1FD3}"/>
              </a:ext>
            </a:extLst>
          </p:cNvPr>
          <p:cNvSpPr txBox="1"/>
          <p:nvPr/>
        </p:nvSpPr>
        <p:spPr>
          <a:xfrm>
            <a:off x="238985" y="6273225"/>
            <a:ext cx="866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18 March 2024 - CO-OP4CBD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Training for Central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4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DE9AAF-BA71-6B47-9771-E713EBD9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1" y="941342"/>
            <a:ext cx="4101739" cy="57680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681EBE-CC38-E84E-BBC9-AFC57FAD4716}"/>
              </a:ext>
            </a:extLst>
          </p:cNvPr>
          <p:cNvSpPr txBox="1"/>
          <p:nvPr/>
        </p:nvSpPr>
        <p:spPr>
          <a:xfrm>
            <a:off x="4942113" y="2671215"/>
            <a:ext cx="42018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“Responsibility dilemma”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Billé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et al. 2010)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Those who are the most responsible for biodiversity loss are the least accountable; those who are the least responsible are the most accountable.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Optical illusion on “who is failing”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8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, sport, person&#10;&#10;Description automatically generated">
            <a:extLst>
              <a:ext uri="{FF2B5EF4-FFF2-40B4-BE49-F238E27FC236}">
                <a16:creationId xmlns:a16="http://schemas.microsoft.com/office/drawing/2014/main" id="{A3BD3CB8-1EEA-5331-DE1D-7FF85B61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2" y="1625069"/>
            <a:ext cx="8223176" cy="45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A38156AA-6AA6-E142-A011-7013510E6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" r="39664"/>
          <a:stretch/>
        </p:blipFill>
        <p:spPr>
          <a:xfrm>
            <a:off x="5940043" y="963192"/>
            <a:ext cx="2505071" cy="2929236"/>
          </a:xfrm>
          <a:prstGeom prst="rect">
            <a:avLst/>
          </a:prstGeom>
        </p:spPr>
      </p:pic>
      <p:pic>
        <p:nvPicPr>
          <p:cNvPr id="5" name="Image 4" descr="Une image contenant blanc, nombreux, grand, train&#10;&#10;Description générée automatiquement">
            <a:extLst>
              <a:ext uri="{FF2B5EF4-FFF2-40B4-BE49-F238E27FC236}">
                <a16:creationId xmlns:a16="http://schemas.microsoft.com/office/drawing/2014/main" id="{7CEBD41E-0F29-9749-9B59-729FACC7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545" y="3892428"/>
            <a:ext cx="4826000" cy="2895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EA4789-2497-FF45-9EA9-7365D754E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255" y="1885828"/>
            <a:ext cx="3297357" cy="19124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DA66D0-8107-2741-A2C7-AC82959CA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24885"/>
            <a:ext cx="3812902" cy="1541386"/>
          </a:xfrm>
          <a:prstGeom prst="rect">
            <a:avLst/>
          </a:prstGeom>
        </p:spPr>
      </p:pic>
      <p:pic>
        <p:nvPicPr>
          <p:cNvPr id="19" name="Image 1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E4794D2-3960-7843-84D8-A9DB10709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5828"/>
            <a:ext cx="2411688" cy="20066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4C760C0-ECF2-E64E-9647-FFEB6930A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2" y="5340228"/>
            <a:ext cx="2844800" cy="14935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8B2DB9-4021-6D4F-ADB9-E8978EEE8F36}"/>
              </a:ext>
            </a:extLst>
          </p:cNvPr>
          <p:cNvSpPr/>
          <p:nvPr/>
        </p:nvSpPr>
        <p:spPr>
          <a:xfrm>
            <a:off x="274446" y="1127102"/>
            <a:ext cx="5762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“A framework for all” / mainstreaming</a:t>
            </a:r>
          </a:p>
        </p:txBody>
      </p:sp>
    </p:spTree>
    <p:extLst>
      <p:ext uri="{BB962C8B-B14F-4D97-AF65-F5344CB8AC3E}">
        <p14:creationId xmlns:p14="http://schemas.microsoft.com/office/powerpoint/2010/main" val="405010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r 25">
            <a:extLst>
              <a:ext uri="{FF2B5EF4-FFF2-40B4-BE49-F238E27FC236}">
                <a16:creationId xmlns:a16="http://schemas.microsoft.com/office/drawing/2014/main" id="{E035F622-8BFA-0543-B7A1-983384536829}"/>
              </a:ext>
            </a:extLst>
          </p:cNvPr>
          <p:cNvGrpSpPr>
            <a:grpSpLocks noChangeAspect="1"/>
          </p:cNvGrpSpPr>
          <p:nvPr/>
        </p:nvGrpSpPr>
        <p:grpSpPr>
          <a:xfrm>
            <a:off x="1611356" y="1006040"/>
            <a:ext cx="5921287" cy="5851960"/>
            <a:chOff x="2619404" y="2182435"/>
            <a:chExt cx="4465891" cy="4627052"/>
          </a:xfrm>
          <a:solidFill>
            <a:srgbClr val="F2F2F2"/>
          </a:solidFill>
          <a:effectLst/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2F6028B-E768-404E-8369-AFA3F2CC0818}"/>
                </a:ext>
              </a:extLst>
            </p:cNvPr>
            <p:cNvSpPr/>
            <p:nvPr/>
          </p:nvSpPr>
          <p:spPr>
            <a:xfrm>
              <a:off x="2619404" y="2182435"/>
              <a:ext cx="4465891" cy="4627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4ECFDB4-D56C-E74A-8739-E7D070ADE79E}"/>
                </a:ext>
              </a:extLst>
            </p:cNvPr>
            <p:cNvSpPr txBox="1"/>
            <p:nvPr/>
          </p:nvSpPr>
          <p:spPr>
            <a:xfrm>
              <a:off x="3619210" y="2442053"/>
              <a:ext cx="2477072" cy="40475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E51E31"/>
                  </a:solidFill>
                  <a:latin typeface="Arial"/>
                  <a:cs typeface="Arial"/>
                </a:rPr>
                <a:t>Mobilization</a:t>
              </a:r>
            </a:p>
            <a:p>
              <a:pPr algn="ctr"/>
              <a:endParaRPr lang="en-US" sz="1200" b="1" dirty="0">
                <a:solidFill>
                  <a:srgbClr val="E51E3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er 15">
            <a:extLst>
              <a:ext uri="{FF2B5EF4-FFF2-40B4-BE49-F238E27FC236}">
                <a16:creationId xmlns:a16="http://schemas.microsoft.com/office/drawing/2014/main" id="{7102331D-6A33-224B-8ABB-0AD1CC29D99E}"/>
              </a:ext>
            </a:extLst>
          </p:cNvPr>
          <p:cNvGrpSpPr/>
          <p:nvPr/>
        </p:nvGrpSpPr>
        <p:grpSpPr>
          <a:xfrm>
            <a:off x="2341606" y="1846290"/>
            <a:ext cx="4460786" cy="4370486"/>
            <a:chOff x="2619404" y="2182432"/>
            <a:chExt cx="4465891" cy="4627045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4521ECE-BBD7-F647-A223-D015716B72CD}"/>
                </a:ext>
              </a:extLst>
            </p:cNvPr>
            <p:cNvSpPr/>
            <p:nvPr/>
          </p:nvSpPr>
          <p:spPr>
            <a:xfrm>
              <a:off x="2619404" y="2182432"/>
              <a:ext cx="4465891" cy="4627045"/>
            </a:xfrm>
            <a:prstGeom prst="ellipse">
              <a:avLst/>
            </a:prstGeom>
            <a:grpFill/>
            <a:ln w="3810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4B04721-1A8C-EE4E-80D3-668852075971}"/>
                </a:ext>
              </a:extLst>
            </p:cNvPr>
            <p:cNvSpPr txBox="1"/>
            <p:nvPr/>
          </p:nvSpPr>
          <p:spPr>
            <a:xfrm>
              <a:off x="3581819" y="2606278"/>
              <a:ext cx="2604466" cy="293260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E51E31"/>
                  </a:solidFill>
                  <a:latin typeface="Arial"/>
                  <a:cs typeface="Arial"/>
                </a:rPr>
                <a:t>Transparency and responsibility</a:t>
              </a:r>
            </a:p>
          </p:txBody>
        </p:sp>
      </p:grpSp>
      <p:grpSp>
        <p:nvGrpSpPr>
          <p:cNvPr id="21" name="Grouper 18">
            <a:extLst>
              <a:ext uri="{FF2B5EF4-FFF2-40B4-BE49-F238E27FC236}">
                <a16:creationId xmlns:a16="http://schemas.microsoft.com/office/drawing/2014/main" id="{EFD585DB-065A-E245-8A18-F5BC417FCAA1}"/>
              </a:ext>
            </a:extLst>
          </p:cNvPr>
          <p:cNvGrpSpPr>
            <a:grpSpLocks noChangeAspect="1"/>
          </p:cNvGrpSpPr>
          <p:nvPr/>
        </p:nvGrpSpPr>
        <p:grpSpPr>
          <a:xfrm>
            <a:off x="3010146" y="2578372"/>
            <a:ext cx="3027608" cy="3058796"/>
            <a:chOff x="2660825" y="1967827"/>
            <a:chExt cx="3861083" cy="3900857"/>
          </a:xfrm>
          <a:effectLst/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2CD0AAF-63A0-7645-9423-FC244AC3C804}"/>
                </a:ext>
              </a:extLst>
            </p:cNvPr>
            <p:cNvSpPr/>
            <p:nvPr/>
          </p:nvSpPr>
          <p:spPr>
            <a:xfrm>
              <a:off x="2660825" y="1967827"/>
              <a:ext cx="3861083" cy="39008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D12415E-CF73-5E4A-BF6F-952186E18DC0}"/>
                </a:ext>
              </a:extLst>
            </p:cNvPr>
            <p:cNvSpPr txBox="1"/>
            <p:nvPr/>
          </p:nvSpPr>
          <p:spPr>
            <a:xfrm>
              <a:off x="3094950" y="2550847"/>
              <a:ext cx="2992833" cy="588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E51E31"/>
                  </a:solidFill>
                  <a:latin typeface="Arial"/>
                  <a:cs typeface="Arial"/>
                </a:rPr>
                <a:t>Means of implementation</a:t>
              </a:r>
            </a:p>
            <a:p>
              <a:pPr algn="ctr"/>
              <a:endParaRPr lang="en-US" sz="1200" b="1" dirty="0">
                <a:solidFill>
                  <a:srgbClr val="E51E3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CD510569-36BC-3B45-83B2-1EC4BDC30AD4}"/>
              </a:ext>
            </a:extLst>
          </p:cNvPr>
          <p:cNvSpPr>
            <a:spLocks noChangeAspect="1"/>
          </p:cNvSpPr>
          <p:nvPr/>
        </p:nvSpPr>
        <p:spPr>
          <a:xfrm>
            <a:off x="3899505" y="3585896"/>
            <a:ext cx="1248891" cy="1054052"/>
          </a:xfrm>
          <a:prstGeom prst="ellipse">
            <a:avLst/>
          </a:prstGeom>
          <a:solidFill>
            <a:srgbClr val="F2F2F2"/>
          </a:solidFill>
          <a:ln w="38100" cmpd="sng">
            <a:solidFill>
              <a:srgbClr val="E51E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E51E31"/>
                </a:solidFill>
                <a:latin typeface="Arial"/>
                <a:cs typeface="Arial"/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714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DA93C-58C1-3302-106C-0299DE3D345D}"/>
              </a:ext>
            </a:extLst>
          </p:cNvPr>
          <p:cNvSpPr txBox="1"/>
          <p:nvPr/>
        </p:nvSpPr>
        <p:spPr>
          <a:xfrm>
            <a:off x="130629" y="1295400"/>
            <a:ext cx="87847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COP15 “package” (non-exhaustive!)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15/4: Kunming-Montreal Global Biodiversity Framework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15/5: Monitoring framework for the Kunming-Montreal Global Biodiversity Framework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15/6: Mechanisms for planning, monitoring, reporting and review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15/7: Resource mobilization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15/8: Capacity-building and development and technical and scientific cooperation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15/9: Digital sequence information on genetic resources</a:t>
            </a:r>
            <a:endParaRPr lang="en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3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r 25">
            <a:extLst>
              <a:ext uri="{FF2B5EF4-FFF2-40B4-BE49-F238E27FC236}">
                <a16:creationId xmlns:a16="http://schemas.microsoft.com/office/drawing/2014/main" id="{E035F622-8BFA-0543-B7A1-983384536829}"/>
              </a:ext>
            </a:extLst>
          </p:cNvPr>
          <p:cNvGrpSpPr>
            <a:grpSpLocks noChangeAspect="1"/>
          </p:cNvGrpSpPr>
          <p:nvPr/>
        </p:nvGrpSpPr>
        <p:grpSpPr>
          <a:xfrm>
            <a:off x="1611356" y="1006040"/>
            <a:ext cx="5921287" cy="5851960"/>
            <a:chOff x="2619404" y="2182435"/>
            <a:chExt cx="4465891" cy="4627052"/>
          </a:xfrm>
          <a:solidFill>
            <a:srgbClr val="F2F2F2"/>
          </a:solidFill>
          <a:effectLst/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2F6028B-E768-404E-8369-AFA3F2CC0818}"/>
                </a:ext>
              </a:extLst>
            </p:cNvPr>
            <p:cNvSpPr/>
            <p:nvPr/>
          </p:nvSpPr>
          <p:spPr>
            <a:xfrm>
              <a:off x="2619404" y="2182435"/>
              <a:ext cx="4465891" cy="4627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4ECFDB4-D56C-E74A-8739-E7D070ADE79E}"/>
                </a:ext>
              </a:extLst>
            </p:cNvPr>
            <p:cNvSpPr txBox="1"/>
            <p:nvPr/>
          </p:nvSpPr>
          <p:spPr>
            <a:xfrm>
              <a:off x="3619210" y="2442053"/>
              <a:ext cx="2477072" cy="40475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E51E31"/>
                  </a:solidFill>
                  <a:latin typeface="Arial"/>
                  <a:cs typeface="Arial"/>
                </a:rPr>
                <a:t>Mobilization</a:t>
              </a:r>
            </a:p>
            <a:p>
              <a:pPr algn="ctr"/>
              <a:endParaRPr lang="en-US" sz="1200" b="1" dirty="0">
                <a:solidFill>
                  <a:srgbClr val="E51E3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er 15">
            <a:extLst>
              <a:ext uri="{FF2B5EF4-FFF2-40B4-BE49-F238E27FC236}">
                <a16:creationId xmlns:a16="http://schemas.microsoft.com/office/drawing/2014/main" id="{7102331D-6A33-224B-8ABB-0AD1CC29D99E}"/>
              </a:ext>
            </a:extLst>
          </p:cNvPr>
          <p:cNvGrpSpPr/>
          <p:nvPr/>
        </p:nvGrpSpPr>
        <p:grpSpPr>
          <a:xfrm>
            <a:off x="2341606" y="1846290"/>
            <a:ext cx="4460786" cy="4370486"/>
            <a:chOff x="2619404" y="2182432"/>
            <a:chExt cx="4465891" cy="4627045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4521ECE-BBD7-F647-A223-D015716B72CD}"/>
                </a:ext>
              </a:extLst>
            </p:cNvPr>
            <p:cNvSpPr/>
            <p:nvPr/>
          </p:nvSpPr>
          <p:spPr>
            <a:xfrm>
              <a:off x="2619404" y="2182432"/>
              <a:ext cx="4465891" cy="4627045"/>
            </a:xfrm>
            <a:prstGeom prst="ellipse">
              <a:avLst/>
            </a:prstGeom>
            <a:grpFill/>
            <a:ln w="3810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4B04721-1A8C-EE4E-80D3-668852075971}"/>
                </a:ext>
              </a:extLst>
            </p:cNvPr>
            <p:cNvSpPr txBox="1"/>
            <p:nvPr/>
          </p:nvSpPr>
          <p:spPr>
            <a:xfrm>
              <a:off x="3581819" y="2606278"/>
              <a:ext cx="2604466" cy="293260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E51E31"/>
                  </a:solidFill>
                  <a:latin typeface="Arial"/>
                  <a:cs typeface="Arial"/>
                </a:rPr>
                <a:t>Transparency and responsibility</a:t>
              </a:r>
            </a:p>
          </p:txBody>
        </p:sp>
      </p:grpSp>
      <p:grpSp>
        <p:nvGrpSpPr>
          <p:cNvPr id="21" name="Grouper 18">
            <a:extLst>
              <a:ext uri="{FF2B5EF4-FFF2-40B4-BE49-F238E27FC236}">
                <a16:creationId xmlns:a16="http://schemas.microsoft.com/office/drawing/2014/main" id="{EFD585DB-065A-E245-8A18-F5BC417FCAA1}"/>
              </a:ext>
            </a:extLst>
          </p:cNvPr>
          <p:cNvGrpSpPr>
            <a:grpSpLocks noChangeAspect="1"/>
          </p:cNvGrpSpPr>
          <p:nvPr/>
        </p:nvGrpSpPr>
        <p:grpSpPr>
          <a:xfrm>
            <a:off x="3010146" y="2578372"/>
            <a:ext cx="3027608" cy="3058796"/>
            <a:chOff x="2660825" y="1967827"/>
            <a:chExt cx="3861083" cy="3900857"/>
          </a:xfrm>
          <a:effectLst/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2CD0AAF-63A0-7645-9423-FC244AC3C804}"/>
                </a:ext>
              </a:extLst>
            </p:cNvPr>
            <p:cNvSpPr/>
            <p:nvPr/>
          </p:nvSpPr>
          <p:spPr>
            <a:xfrm>
              <a:off x="2660825" y="1967827"/>
              <a:ext cx="3861083" cy="39008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D12415E-CF73-5E4A-BF6F-952186E18DC0}"/>
                </a:ext>
              </a:extLst>
            </p:cNvPr>
            <p:cNvSpPr txBox="1"/>
            <p:nvPr/>
          </p:nvSpPr>
          <p:spPr>
            <a:xfrm>
              <a:off x="3094950" y="2550847"/>
              <a:ext cx="2992833" cy="588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E51E31"/>
                  </a:solidFill>
                  <a:latin typeface="Arial"/>
                  <a:cs typeface="Arial"/>
                </a:rPr>
                <a:t>Means of implementation</a:t>
              </a:r>
            </a:p>
            <a:p>
              <a:pPr algn="ctr"/>
              <a:endParaRPr lang="en-US" sz="1200" b="1" dirty="0">
                <a:solidFill>
                  <a:srgbClr val="E51E3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CD510569-36BC-3B45-83B2-1EC4BDC30AD4}"/>
              </a:ext>
            </a:extLst>
          </p:cNvPr>
          <p:cNvSpPr>
            <a:spLocks noChangeAspect="1"/>
          </p:cNvSpPr>
          <p:nvPr/>
        </p:nvSpPr>
        <p:spPr>
          <a:xfrm>
            <a:off x="3899505" y="3585896"/>
            <a:ext cx="1248891" cy="1054052"/>
          </a:xfrm>
          <a:prstGeom prst="ellipse">
            <a:avLst/>
          </a:prstGeom>
          <a:solidFill>
            <a:srgbClr val="F2F2F2"/>
          </a:solidFill>
          <a:ln w="38100" cmpd="sng">
            <a:solidFill>
              <a:srgbClr val="E51E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E51E31"/>
                </a:solidFill>
                <a:latin typeface="Arial"/>
                <a:cs typeface="Arial"/>
              </a:rPr>
              <a:t>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07506-CCB1-390D-4731-8D6F58F6858A}"/>
              </a:ext>
            </a:extLst>
          </p:cNvPr>
          <p:cNvSpPr txBox="1"/>
          <p:nvPr/>
        </p:nvSpPr>
        <p:spPr>
          <a:xfrm>
            <a:off x="0" y="96505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analysis of NBSAPs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222EE6-9151-2594-0B44-6C5ED53E9597}"/>
              </a:ext>
            </a:extLst>
          </p:cNvPr>
          <p:cNvCxnSpPr/>
          <p:nvPr/>
        </p:nvCxnSpPr>
        <p:spPr>
          <a:xfrm>
            <a:off x="1625666" y="1405672"/>
            <a:ext cx="1552963" cy="127221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8DF2176-D43F-C54F-CDA7-88A54FB19443}"/>
              </a:ext>
            </a:extLst>
          </p:cNvPr>
          <p:cNvSpPr txBox="1"/>
          <p:nvPr/>
        </p:nvSpPr>
        <p:spPr>
          <a:xfrm>
            <a:off x="6736985" y="112442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Unlocking finance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21EEF5-B14B-7A62-2107-9DA23E4FBE55}"/>
              </a:ext>
            </a:extLst>
          </p:cNvPr>
          <p:cNvCxnSpPr>
            <a:cxnSpLocks/>
          </p:cNvCxnSpPr>
          <p:nvPr/>
        </p:nvCxnSpPr>
        <p:spPr>
          <a:xfrm flipH="1">
            <a:off x="5484539" y="1529398"/>
            <a:ext cx="1871068" cy="209794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BAA857-D601-0BB4-2090-C98AF5BE91D3}"/>
              </a:ext>
            </a:extLst>
          </p:cNvPr>
          <p:cNvCxnSpPr>
            <a:cxnSpLocks/>
          </p:cNvCxnSpPr>
          <p:nvPr/>
        </p:nvCxnSpPr>
        <p:spPr>
          <a:xfrm flipH="1" flipV="1">
            <a:off x="7144716" y="4506041"/>
            <a:ext cx="421782" cy="11311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052B67-BA99-CF73-3A0C-75ADF610534B}"/>
              </a:ext>
            </a:extLst>
          </p:cNvPr>
          <p:cNvSpPr txBox="1"/>
          <p:nvPr/>
        </p:nvSpPr>
        <p:spPr>
          <a:xfrm>
            <a:off x="7141928" y="56371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coalitions?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098A51-0247-B342-DDCA-B78C45769C73}"/>
              </a:ext>
            </a:extLst>
          </p:cNvPr>
          <p:cNvCxnSpPr>
            <a:cxnSpLocks/>
          </p:cNvCxnSpPr>
          <p:nvPr/>
        </p:nvCxnSpPr>
        <p:spPr>
          <a:xfrm flipV="1">
            <a:off x="1327990" y="4201886"/>
            <a:ext cx="2852124" cy="15462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C166B1-8BAE-4E45-1ED6-F26C38A4BACE}"/>
              </a:ext>
            </a:extLst>
          </p:cNvPr>
          <p:cNvCxnSpPr>
            <a:cxnSpLocks/>
          </p:cNvCxnSpPr>
          <p:nvPr/>
        </p:nvCxnSpPr>
        <p:spPr>
          <a:xfrm flipV="1">
            <a:off x="1374607" y="4582041"/>
            <a:ext cx="1483180" cy="83241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9F82F9-C62C-B888-4E97-42AEC0059208}"/>
              </a:ext>
            </a:extLst>
          </p:cNvPr>
          <p:cNvSpPr txBox="1"/>
          <p:nvPr/>
        </p:nvSpPr>
        <p:spPr>
          <a:xfrm>
            <a:off x="0" y="4998250"/>
            <a:ext cx="1704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 the monitoring framework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C5A1A2-826A-65C8-D1A7-F399A11850E7}"/>
              </a:ext>
            </a:extLst>
          </p:cNvPr>
          <p:cNvSpPr txBox="1"/>
          <p:nvPr/>
        </p:nvSpPr>
        <p:spPr>
          <a:xfrm>
            <a:off x="6221319" y="88152"/>
            <a:ext cx="406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COP16</a:t>
            </a:r>
          </a:p>
        </p:txBody>
      </p:sp>
    </p:spTree>
    <p:extLst>
      <p:ext uri="{BB962C8B-B14F-4D97-AF65-F5344CB8AC3E}">
        <p14:creationId xmlns:p14="http://schemas.microsoft.com/office/powerpoint/2010/main" val="97483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abz-Diplomat-What-my-friends-think-I-do-What-my-mom-thinks-I-do-What-de05f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3" y="1635122"/>
            <a:ext cx="6780070" cy="4842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6218" y="4349933"/>
            <a:ext cx="1985553" cy="1894114"/>
          </a:xfrm>
          <a:prstGeom prst="rect">
            <a:avLst/>
          </a:prstGeom>
          <a:noFill/>
          <a:ln w="76200" cmpd="sng">
            <a:solidFill>
              <a:srgbClr val="E51E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13565" y="1105715"/>
            <a:ext cx="7428199" cy="361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Managing our expectations, and giving support 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D477-5B24-1A0F-ED83-31562FD2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3" y="1143000"/>
            <a:ext cx="4119698" cy="5344886"/>
          </a:xfrm>
          <a:prstGeom prst="rect">
            <a:avLst/>
          </a:prstGeom>
        </p:spPr>
      </p:pic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190A15A8-832C-3338-3A54-6F4C893E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5" y="957943"/>
            <a:ext cx="443940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ook&#10;&#10;Description automatically generated">
            <a:extLst>
              <a:ext uri="{FF2B5EF4-FFF2-40B4-BE49-F238E27FC236}">
                <a16:creationId xmlns:a16="http://schemas.microsoft.com/office/drawing/2014/main" id="{B98A8418-DE1E-C59B-3CB0-D7B6AD7D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90" y="374790"/>
            <a:ext cx="5062620" cy="61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&#10;&#10;Description automatically generated">
            <a:extLst>
              <a:ext uri="{FF2B5EF4-FFF2-40B4-BE49-F238E27FC236}">
                <a16:creationId xmlns:a16="http://schemas.microsoft.com/office/drawing/2014/main" id="{DA1C1306-62DF-DEF9-7274-DC71CCDD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30" y="926314"/>
            <a:ext cx="6240910" cy="58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" y="3152588"/>
            <a:ext cx="2916282" cy="1669253"/>
          </a:xfrm>
          <a:prstGeom prst="rect">
            <a:avLst/>
          </a:prstGeom>
        </p:spPr>
      </p:pic>
      <p:pic>
        <p:nvPicPr>
          <p:cNvPr id="10" name="Image 9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70" y="1330820"/>
            <a:ext cx="1342617" cy="1410886"/>
          </a:xfrm>
          <a:prstGeom prst="rect">
            <a:avLst/>
          </a:prstGeom>
        </p:spPr>
      </p:pic>
      <p:pic>
        <p:nvPicPr>
          <p:cNvPr id="11" name="Image 10" descr="HybridLogo_no_da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880"/>
            <a:ext cx="9144000" cy="1341120"/>
          </a:xfrm>
          <a:prstGeom prst="rect">
            <a:avLst/>
          </a:prstGeom>
        </p:spPr>
      </p:pic>
      <p:pic>
        <p:nvPicPr>
          <p:cNvPr id="12" name="Image 11" descr="herit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0" y="1042181"/>
            <a:ext cx="1897888" cy="1897888"/>
          </a:xfrm>
          <a:prstGeom prst="rect">
            <a:avLst/>
          </a:prstGeom>
        </p:spPr>
      </p:pic>
      <p:pic>
        <p:nvPicPr>
          <p:cNvPr id="13" name="Image 12" descr="CMS_Bonn_Convention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86" y="2974498"/>
            <a:ext cx="1628230" cy="2268719"/>
          </a:xfrm>
          <a:prstGeom prst="rect">
            <a:avLst/>
          </a:prstGeom>
        </p:spPr>
      </p:pic>
      <p:pic>
        <p:nvPicPr>
          <p:cNvPr id="14" name="Image 13" descr="CBD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2" y="969960"/>
            <a:ext cx="4661647" cy="1771746"/>
          </a:xfrm>
          <a:prstGeom prst="rect">
            <a:avLst/>
          </a:prstGeom>
        </p:spPr>
      </p:pic>
      <p:pic>
        <p:nvPicPr>
          <p:cNvPr id="15" name="Image 14" descr="2000px-Ramsar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33" y="3400253"/>
            <a:ext cx="1703294" cy="18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 txBox="1">
            <a:spLocks/>
          </p:cNvSpPr>
          <p:nvPr/>
        </p:nvSpPr>
        <p:spPr>
          <a:xfrm>
            <a:off x="908976" y="3300506"/>
            <a:ext cx="7652317" cy="361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THANK YOU!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aleksandar.rankovic@sciencespo.fr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Twitter: @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AleksRankovic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17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1942" y="1520951"/>
            <a:ext cx="8121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Three phases in developing international instruments on biodiversity (Jardin, 2010):</a:t>
            </a:r>
          </a:p>
          <a:p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Sectoral approach (70s):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World Heritage Convention (1972)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Convention on Wetlands of International Importance (</a:t>
            </a:r>
            <a:r>
              <a:rPr lang="en-US" b="1" dirty="0" err="1">
                <a:latin typeface="Arial"/>
                <a:cs typeface="Arial"/>
              </a:rPr>
              <a:t>Ramsar</a:t>
            </a:r>
            <a:r>
              <a:rPr lang="en-US" b="1" dirty="0">
                <a:latin typeface="Arial"/>
                <a:cs typeface="Arial"/>
              </a:rPr>
              <a:t>, 1971)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UNESCO World Network of Biosphere Reserves (1972)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Convention on International Trade in Endangered Species of Wild Fauna and Flora (CITES, 1973)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Convention on the Conservation of Migratory Species of Wild Animals (CMS, 1983)</a:t>
            </a:r>
          </a:p>
          <a:p>
            <a:pPr marL="1200150" lvl="2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Generic approach (90s):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Convention on Biological Diversity (CBD, 1992)</a:t>
            </a:r>
          </a:p>
          <a:p>
            <a:pPr marL="1200150" lvl="2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Science-policy interaction (2000s):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IPBES (launched in 2012)</a:t>
            </a:r>
          </a:p>
          <a:p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0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3393" y="3268795"/>
            <a:ext cx="8429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One of the three conventions adopted at the Rio Earth Summit of 1992 (“Rio Conventions”, with climate and desertification)</a:t>
            </a:r>
          </a:p>
          <a:p>
            <a:pPr algn="just"/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Three main objectives (Art. 1):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conservation of biological diversity;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sustainable use of its components; and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fair and equitable sharing of the benefits arising out of the utilization of genetic resources.</a:t>
            </a:r>
          </a:p>
        </p:txBody>
      </p:sp>
      <p:pic>
        <p:nvPicPr>
          <p:cNvPr id="4" name="Image 3" descr="Capture d’écran 2018-10-13 à 04.11.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47" y="1199851"/>
            <a:ext cx="2965504" cy="1881737"/>
          </a:xfrm>
          <a:prstGeom prst="rect">
            <a:avLst/>
          </a:prstGeom>
        </p:spPr>
      </p:pic>
      <p:pic>
        <p:nvPicPr>
          <p:cNvPr id="5" name="Image 4" descr="ES-Ri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951" y="1119673"/>
            <a:ext cx="3743106" cy="2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3393" y="3268795"/>
            <a:ext cx="8429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Art. 2: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en-US" sz="2400" i="1" dirty="0">
                <a:latin typeface="Arial"/>
                <a:cs typeface="Arial"/>
              </a:rPr>
              <a:t>"Biological diversity" means the variability among 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living organisms</a:t>
            </a:r>
            <a:r>
              <a:rPr lang="en-US" sz="2400" i="1" dirty="0">
                <a:latin typeface="Arial"/>
                <a:cs typeface="Arial"/>
              </a:rPr>
              <a:t> from all sources including, inter alia, terrestrial, marine and other aquatic ecosystems and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 the ecological complexes of which they are part</a:t>
            </a:r>
            <a:r>
              <a:rPr lang="en-US" sz="2400" i="1" dirty="0">
                <a:latin typeface="Arial"/>
                <a:cs typeface="Arial"/>
              </a:rPr>
              <a:t>; this includes 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diversity within species, between species and of ecosystems</a:t>
            </a:r>
            <a:r>
              <a:rPr lang="en-US" sz="2400" i="1" dirty="0">
                <a:latin typeface="Arial"/>
                <a:cs typeface="Arial"/>
              </a:rPr>
              <a:t>.</a:t>
            </a:r>
          </a:p>
          <a:p>
            <a:pPr algn="just"/>
            <a:endParaRPr lang="en-US" sz="2400" i="1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E.g., “nature” and its diversity – life on Earth.</a:t>
            </a:r>
          </a:p>
        </p:txBody>
      </p:sp>
      <p:pic>
        <p:nvPicPr>
          <p:cNvPr id="5" name="Image 4" descr="ES-Ri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951" y="1119673"/>
            <a:ext cx="3743106" cy="2028763"/>
          </a:xfrm>
          <a:prstGeom prst="rect">
            <a:avLst/>
          </a:prstGeom>
        </p:spPr>
      </p:pic>
      <p:pic>
        <p:nvPicPr>
          <p:cNvPr id="6" name="Image 5" descr="Capture d’écran 2018-10-13 à 04.11.3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47" y="1199851"/>
            <a:ext cx="2965504" cy="18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8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cade-of0biodivers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8" y="3296867"/>
            <a:ext cx="59166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Image 4" descr="International_Year_of_Biodiversity_(logo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316037"/>
            <a:ext cx="38655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ication 5"/>
          <p:cNvSpPr/>
          <p:nvPr/>
        </p:nvSpPr>
        <p:spPr>
          <a:xfrm>
            <a:off x="1004888" y="896567"/>
            <a:ext cx="2400300" cy="2400300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219700" y="5445125"/>
            <a:ext cx="354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Next... 2030? </a:t>
            </a:r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</a:t>
            </a:r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Multiplication 9"/>
          <p:cNvSpPr/>
          <p:nvPr/>
        </p:nvSpPr>
        <p:spPr>
          <a:xfrm>
            <a:off x="3557588" y="2661830"/>
            <a:ext cx="2400300" cy="2401888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1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cade-of0biodivers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8" y="3296867"/>
            <a:ext cx="59166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Image 4" descr="International_Year_of_Biodiversity_(logo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316037"/>
            <a:ext cx="38655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ication 5"/>
          <p:cNvSpPr/>
          <p:nvPr/>
        </p:nvSpPr>
        <p:spPr>
          <a:xfrm>
            <a:off x="1004888" y="896567"/>
            <a:ext cx="2400300" cy="2400300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219700" y="5445125"/>
            <a:ext cx="354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Next... 2030? </a:t>
            </a:r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</a:t>
            </a:r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Multiplication 9"/>
          <p:cNvSpPr/>
          <p:nvPr/>
        </p:nvSpPr>
        <p:spPr>
          <a:xfrm>
            <a:off x="3557588" y="2661830"/>
            <a:ext cx="2400300" cy="2401888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3" name="Grouper 22"/>
          <p:cNvGrpSpPr/>
          <p:nvPr/>
        </p:nvGrpSpPr>
        <p:grpSpPr>
          <a:xfrm>
            <a:off x="4156075" y="1115499"/>
            <a:ext cx="5094671" cy="603713"/>
            <a:chOff x="4156075" y="1115499"/>
            <a:chExt cx="5094671" cy="603713"/>
          </a:xfrm>
        </p:grpSpPr>
        <p:sp>
          <p:nvSpPr>
            <p:cNvPr id="2" name="Rectangle 1"/>
            <p:cNvSpPr/>
            <p:nvPr/>
          </p:nvSpPr>
          <p:spPr>
            <a:xfrm>
              <a:off x="4678746" y="1115499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"/>
                  <a:cs typeface="Arial"/>
                </a:rPr>
                <a:t>Strategic Plan 2002-2010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>
              <a:off x="4156075" y="1435116"/>
              <a:ext cx="900857" cy="284096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-415925" y="4996992"/>
            <a:ext cx="4572000" cy="1140630"/>
            <a:chOff x="-415925" y="4996992"/>
            <a:chExt cx="4572000" cy="1140630"/>
          </a:xfrm>
        </p:grpSpPr>
        <p:sp>
          <p:nvSpPr>
            <p:cNvPr id="13" name="Rectangle 12"/>
            <p:cNvSpPr/>
            <p:nvPr/>
          </p:nvSpPr>
          <p:spPr>
            <a:xfrm>
              <a:off x="-415925" y="5675957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"/>
                  <a:cs typeface="Arial"/>
                </a:rPr>
                <a:t>Strategic Plan 2011-2020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1370081" y="4996992"/>
              <a:ext cx="933313" cy="751142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r 24"/>
          <p:cNvGrpSpPr/>
          <p:nvPr/>
        </p:nvGrpSpPr>
        <p:grpSpPr>
          <a:xfrm>
            <a:off x="0" y="5063718"/>
            <a:ext cx="9144000" cy="1794282"/>
            <a:chOff x="0" y="5063718"/>
            <a:chExt cx="9144000" cy="1794282"/>
          </a:xfrm>
        </p:grpSpPr>
        <p:cxnSp>
          <p:nvCxnSpPr>
            <p:cNvPr id="19" name="Connecteur droit avec flèche 18"/>
            <p:cNvCxnSpPr/>
            <p:nvPr/>
          </p:nvCxnSpPr>
          <p:spPr>
            <a:xfrm flipV="1">
              <a:off x="4627603" y="6202225"/>
              <a:ext cx="1330285" cy="496861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0" y="639633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/>
                  <a:cs typeface="Arial"/>
                </a:rPr>
                <a:t>Post-2020 framework, COP15!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4156075" y="5063718"/>
              <a:ext cx="4987925" cy="1485084"/>
            </a:xfrm>
            <a:prstGeom prst="ellipse">
              <a:avLst/>
            </a:prstGeom>
            <a:noFill/>
            <a:ln w="5715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372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cade-of0biodivers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8" y="3296867"/>
            <a:ext cx="59166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Image 4" descr="International_Year_of_Biodiversity_(logo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316037"/>
            <a:ext cx="38655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ication 5"/>
          <p:cNvSpPr/>
          <p:nvPr/>
        </p:nvSpPr>
        <p:spPr>
          <a:xfrm>
            <a:off x="1004888" y="896567"/>
            <a:ext cx="2400300" cy="2400300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219700" y="5445125"/>
            <a:ext cx="354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Next... 2030? </a:t>
            </a:r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</a:t>
            </a:r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Multiplication 9"/>
          <p:cNvSpPr/>
          <p:nvPr/>
        </p:nvSpPr>
        <p:spPr>
          <a:xfrm>
            <a:off x="3557588" y="2661830"/>
            <a:ext cx="2400300" cy="2401888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3" name="Grouper 22"/>
          <p:cNvGrpSpPr/>
          <p:nvPr/>
        </p:nvGrpSpPr>
        <p:grpSpPr>
          <a:xfrm>
            <a:off x="4156075" y="1115499"/>
            <a:ext cx="5094671" cy="603713"/>
            <a:chOff x="4156075" y="1115499"/>
            <a:chExt cx="5094671" cy="603713"/>
          </a:xfrm>
        </p:grpSpPr>
        <p:sp>
          <p:nvSpPr>
            <p:cNvPr id="2" name="Rectangle 1"/>
            <p:cNvSpPr/>
            <p:nvPr/>
          </p:nvSpPr>
          <p:spPr>
            <a:xfrm>
              <a:off x="4678746" y="1115499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"/>
                  <a:cs typeface="Arial"/>
                </a:rPr>
                <a:t>Strategic Plan 2002-2010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>
              <a:off x="4156075" y="1435116"/>
              <a:ext cx="900857" cy="284096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-415925" y="4996992"/>
            <a:ext cx="4572000" cy="1140630"/>
            <a:chOff x="-415925" y="4996992"/>
            <a:chExt cx="4572000" cy="1140630"/>
          </a:xfrm>
        </p:grpSpPr>
        <p:sp>
          <p:nvSpPr>
            <p:cNvPr id="13" name="Rectangle 12"/>
            <p:cNvSpPr/>
            <p:nvPr/>
          </p:nvSpPr>
          <p:spPr>
            <a:xfrm>
              <a:off x="-415925" y="5675957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"/>
                  <a:cs typeface="Arial"/>
                </a:rPr>
                <a:t>Strategic Plan 2011-2020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1370081" y="4996992"/>
              <a:ext cx="933313" cy="751142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r 24"/>
          <p:cNvGrpSpPr/>
          <p:nvPr/>
        </p:nvGrpSpPr>
        <p:grpSpPr>
          <a:xfrm>
            <a:off x="0" y="5063718"/>
            <a:ext cx="9144000" cy="1794282"/>
            <a:chOff x="0" y="5063718"/>
            <a:chExt cx="9144000" cy="1794282"/>
          </a:xfrm>
        </p:grpSpPr>
        <p:cxnSp>
          <p:nvCxnSpPr>
            <p:cNvPr id="19" name="Connecteur droit avec flèche 18"/>
            <p:cNvCxnSpPr/>
            <p:nvPr/>
          </p:nvCxnSpPr>
          <p:spPr>
            <a:xfrm flipV="1">
              <a:off x="4627603" y="6202225"/>
              <a:ext cx="1330285" cy="496861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0" y="639633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/>
                  <a:cs typeface="Arial"/>
                </a:rPr>
                <a:t>Post-2020 framework, COP15!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4156075" y="5063718"/>
              <a:ext cx="4987925" cy="1485084"/>
            </a:xfrm>
            <a:prstGeom prst="ellipse">
              <a:avLst/>
            </a:prstGeom>
            <a:noFill/>
            <a:ln w="57150" cmpd="sng">
              <a:solidFill>
                <a:srgbClr val="E51E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961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D5A13052-0309-1C14-5ACB-DA36AE32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67" y="947056"/>
            <a:ext cx="5483843" cy="57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5142"/>
      </p:ext>
    </p:extLst>
  </p:cSld>
  <p:clrMapOvr>
    <a:masterClrMapping/>
  </p:clrMapOvr>
</p:sld>
</file>

<file path=ppt/theme/theme1.xml><?xml version="1.0" encoding="utf-8"?>
<a:theme xmlns:a="http://schemas.openxmlformats.org/drawingml/2006/main" name="Ouverture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458</Words>
  <Application>Microsoft Macintosh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Helvetica</vt:lpstr>
      <vt:lpstr>Helvetica Light</vt:lpstr>
      <vt:lpstr>Wingdings</vt:lpstr>
      <vt:lpstr>Ouverture</vt:lpstr>
      <vt:lpstr>Contenus</vt:lpstr>
      <vt:lpstr>Fin</vt:lpstr>
      <vt:lpstr>The Road to Cali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Jacquinot</dc:creator>
  <cp:lastModifiedBy>aleks.rankovic@gmail.com</cp:lastModifiedBy>
  <cp:revision>142</cp:revision>
  <dcterms:created xsi:type="dcterms:W3CDTF">2018-01-25T10:04:35Z</dcterms:created>
  <dcterms:modified xsi:type="dcterms:W3CDTF">2024-03-18T09:14:10Z</dcterms:modified>
</cp:coreProperties>
</file>