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17"/>
  </p:notesMasterIdLst>
  <p:sldIdLst>
    <p:sldId id="256" r:id="rId5"/>
    <p:sldId id="266" r:id="rId6"/>
    <p:sldId id="280" r:id="rId7"/>
    <p:sldId id="277" r:id="rId8"/>
    <p:sldId id="276" r:id="rId9"/>
    <p:sldId id="278" r:id="rId10"/>
    <p:sldId id="279" r:id="rId11"/>
    <p:sldId id="281" r:id="rId12"/>
    <p:sldId id="282" r:id="rId13"/>
    <p:sldId id="285" r:id="rId14"/>
    <p:sldId id="283" r:id="rId15"/>
    <p:sldId id="26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ext uri="{19B8F6BF-5375-455C-9EA6-DF929625EA0E}">
        <p15:presenceInfo xmlns:p15="http://schemas.microsoft.com/office/powerpoint/2012/main" userId="3fb02e0ff3ebc6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38B5A8"/>
    <a:srgbClr val="1A42B7"/>
    <a:srgbClr val="001E4D"/>
    <a:srgbClr val="37B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623"/>
    <p:restoredTop sz="94656"/>
  </p:normalViewPr>
  <p:slideViewPr>
    <p:cSldViewPr snapToGrid="0">
      <p:cViewPr varScale="1">
        <p:scale>
          <a:sx n="99" d="100"/>
          <a:sy n="99" d="100"/>
        </p:scale>
        <p:origin x="184" y="7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BE" dirty="0"/>
          </a:p>
        </p:txBody>
      </p:sp>
    </p:spTree>
    <p:extLst>
      <p:ext uri="{BB962C8B-B14F-4D97-AF65-F5344CB8AC3E}">
        <p14:creationId xmlns:p14="http://schemas.microsoft.com/office/powerpoint/2010/main" val="16220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BE" dirty="0"/>
          </a:p>
        </p:txBody>
      </p:sp>
    </p:spTree>
    <p:extLst>
      <p:ext uri="{BB962C8B-B14F-4D97-AF65-F5344CB8AC3E}">
        <p14:creationId xmlns:p14="http://schemas.microsoft.com/office/powerpoint/2010/main" val="401898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BE" dirty="0"/>
              <a:t>Dificult to reach consensus in this group due to conflict</a:t>
            </a:r>
          </a:p>
          <a:p>
            <a:r>
              <a:rPr lang="en-BE" dirty="0"/>
              <a:t>CEE existance is being questioned, EU members generally sidelined by non EU</a:t>
            </a:r>
          </a:p>
          <a:p>
            <a:r>
              <a:rPr lang="en-BE" dirty="0"/>
              <a:t>Low expectations, difficulty to designate representatives</a:t>
            </a:r>
          </a:p>
        </p:txBody>
      </p:sp>
    </p:spTree>
    <p:extLst>
      <p:ext uri="{BB962C8B-B14F-4D97-AF65-F5344CB8AC3E}">
        <p14:creationId xmlns:p14="http://schemas.microsoft.com/office/powerpoint/2010/main" val="173544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89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295212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8">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9">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154377" y="1680568"/>
            <a:ext cx="6583308"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000" dirty="0">
                <a:solidFill>
                  <a:srgbClr val="1A42B7"/>
                </a:solidFill>
              </a:rPr>
              <a:t>Insights regarding EU Coordination</a:t>
            </a:r>
            <a:br>
              <a:rPr lang="en-US" sz="3200" dirty="0">
                <a:solidFill>
                  <a:srgbClr val="1A42B7"/>
                </a:solidFill>
              </a:rPr>
            </a:br>
            <a:r>
              <a:rPr lang="en-US" sz="3200" dirty="0">
                <a:solidFill>
                  <a:srgbClr val="1A42B7"/>
                </a:solidFill>
              </a:rPr>
              <a:t>The main challenges of COP16</a:t>
            </a:r>
            <a:endParaRPr lang="en-US"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CO-OP4CBD Regional Training for Central and Eastern European Countries</a:t>
            </a:r>
            <a:endParaRPr lang="hu-HU" sz="1600" dirty="0">
              <a:solidFill>
                <a:srgbClr val="4BDBA3"/>
              </a:solidFill>
            </a:endParaRPr>
          </a:p>
          <a:p>
            <a:pPr marL="0" lvl="0" indent="0" algn="l" rtl="0">
              <a:spcBef>
                <a:spcPts val="0"/>
              </a:spcBef>
              <a:spcAft>
                <a:spcPts val="0"/>
              </a:spcAft>
              <a:buNone/>
            </a:pPr>
            <a:r>
              <a:rPr lang="hu-HU" sz="1600" dirty="0">
                <a:solidFill>
                  <a:srgbClr val="4BDBA3"/>
                </a:solidFill>
              </a:rPr>
              <a:t>18-19 </a:t>
            </a:r>
            <a:r>
              <a:rPr lang="hu-HU" sz="1600" dirty="0" err="1">
                <a:solidFill>
                  <a:srgbClr val="4BDBA3"/>
                </a:solidFill>
              </a:rPr>
              <a:t>March</a:t>
            </a:r>
            <a:r>
              <a:rPr lang="hu-HU" sz="1600" dirty="0">
                <a:solidFill>
                  <a:srgbClr val="4BDBA3"/>
                </a:solidFill>
              </a:rPr>
              <a:t> 2024 / Paris, France</a:t>
            </a:r>
            <a:endParaRPr lang="en-GB" sz="1600" dirty="0">
              <a:solidFill>
                <a:srgbClr val="4BDBA3"/>
              </a:solidFill>
            </a:endParaRPr>
          </a:p>
        </p:txBody>
      </p:sp>
      <p:sp>
        <p:nvSpPr>
          <p:cNvPr id="2" name="Google Shape;60;p11">
            <a:extLst>
              <a:ext uri="{FF2B5EF4-FFF2-40B4-BE49-F238E27FC236}">
                <a16:creationId xmlns:a16="http://schemas.microsoft.com/office/drawing/2014/main" id="{0EA1CDDE-37AF-2572-0D9C-B352F6FC0F07}"/>
              </a:ext>
            </a:extLst>
          </p:cNvPr>
          <p:cNvSpPr txBox="1">
            <a:spLocks/>
          </p:cNvSpPr>
          <p:nvPr/>
        </p:nvSpPr>
        <p:spPr>
          <a:xfrm>
            <a:off x="210524" y="2917967"/>
            <a:ext cx="7252521" cy="8919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434343"/>
              </a:buClr>
              <a:buSzPts val="2000"/>
              <a:buFont typeface="Arial"/>
              <a:buNone/>
              <a:defRPr sz="2000" b="0" i="0" u="none" strike="noStrike" cap="none">
                <a:solidFill>
                  <a:srgbClr val="434343"/>
                </a:solidFill>
                <a:latin typeface="Arial"/>
                <a:ea typeface="Arial"/>
                <a:cs typeface="Arial"/>
                <a:sym typeface="Arial"/>
              </a:defRPr>
            </a:lvl1pPr>
            <a:lvl2pPr marL="914400" marR="0" lvl="1"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2pPr>
            <a:lvl3pPr marL="1371600" marR="0" lvl="2"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3pPr>
            <a:lvl4pPr marL="1828800" marR="0" lvl="3"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4pPr>
            <a:lvl5pPr marL="2286000" marR="0" lvl="4"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5pPr>
            <a:lvl6pPr marL="2743200" marR="0" lvl="5"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6pPr>
            <a:lvl7pPr marL="3200400" marR="0" lvl="6"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7pPr>
            <a:lvl8pPr marL="3657600" marR="0" lvl="7"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8pPr>
            <a:lvl9pPr marL="4114800" marR="0" lvl="8"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9pPr>
          </a:lstStyle>
          <a:p>
            <a:pPr marL="0" indent="0"/>
            <a:r>
              <a:rPr lang="en-GB" sz="1800" b="1" dirty="0"/>
              <a:t>Hendrik Segers</a:t>
            </a:r>
          </a:p>
          <a:p>
            <a:pPr marL="0" indent="0"/>
            <a:endParaRPr lang="en-GB" sz="700" dirty="0"/>
          </a:p>
          <a:p>
            <a:pPr marL="0" indent="0"/>
            <a:r>
              <a:rPr lang="en-GB" sz="1200" dirty="0"/>
              <a:t>Coordinator Belgian CBD NFP, CBD SBSTTA NFP</a:t>
            </a:r>
          </a:p>
        </p:txBody>
      </p:sp>
      <p:pic>
        <p:nvPicPr>
          <p:cNvPr id="6" name="Picture 5" descr="A black and white logo&#10;&#10;Description automatically generated">
            <a:extLst>
              <a:ext uri="{FF2B5EF4-FFF2-40B4-BE49-F238E27FC236}">
                <a16:creationId xmlns:a16="http://schemas.microsoft.com/office/drawing/2014/main" id="{53AB2D16-8D19-3B3F-0EF2-026C52B94E49}"/>
              </a:ext>
            </a:extLst>
          </p:cNvPr>
          <p:cNvPicPr>
            <a:picLocks noChangeAspect="1"/>
          </p:cNvPicPr>
          <p:nvPr/>
        </p:nvPicPr>
        <p:blipFill rotWithShape="1">
          <a:blip r:embed="rId3"/>
          <a:srcRect l="9196" t="13696" r="9921" b="10818"/>
          <a:stretch/>
        </p:blipFill>
        <p:spPr>
          <a:xfrm>
            <a:off x="4572000" y="2931712"/>
            <a:ext cx="1230221" cy="777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67CCE-1E2E-A7AB-D0F1-6F6EC18565F4}"/>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the</a:t>
            </a:r>
            <a:r>
              <a:rPr lang="en-BE" dirty="0"/>
              <a:t> </a:t>
            </a:r>
            <a:r>
              <a:rPr lang="en-BE" sz="2200" dirty="0"/>
              <a:t>EU way</a:t>
            </a:r>
            <a:endParaRPr lang="en-BE" dirty="0"/>
          </a:p>
        </p:txBody>
      </p:sp>
      <p:pic>
        <p:nvPicPr>
          <p:cNvPr id="5124" name="Picture 4" descr="Delivering solutions for Europe - the Council's work in 2017">
            <a:extLst>
              <a:ext uri="{FF2B5EF4-FFF2-40B4-BE49-F238E27FC236}">
                <a16:creationId xmlns:a16="http://schemas.microsoft.com/office/drawing/2014/main" id="{814B7D7F-8F2E-8AF0-E184-C7605483F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229" y="1137285"/>
            <a:ext cx="5336771" cy="3001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47C404-409A-98BB-3B8F-75A591B98DCC}"/>
              </a:ext>
            </a:extLst>
          </p:cNvPr>
          <p:cNvSpPr txBox="1"/>
          <p:nvPr/>
        </p:nvSpPr>
        <p:spPr>
          <a:xfrm>
            <a:off x="299257" y="1771531"/>
            <a:ext cx="3139001" cy="1600438"/>
          </a:xfrm>
          <a:prstGeom prst="rect">
            <a:avLst/>
          </a:prstGeom>
          <a:noFill/>
        </p:spPr>
        <p:txBody>
          <a:bodyPr wrap="none" rtlCol="0">
            <a:spAutoFit/>
          </a:bodyPr>
          <a:lstStyle/>
          <a:p>
            <a:r>
              <a:rPr lang="en-BE" dirty="0"/>
              <a:t>Working paper: coordinated positions</a:t>
            </a:r>
          </a:p>
          <a:p>
            <a:endParaRPr lang="en-BE" dirty="0"/>
          </a:p>
          <a:p>
            <a:r>
              <a:rPr lang="en-BE" dirty="0"/>
              <a:t>Decision-making pecking order:</a:t>
            </a:r>
          </a:p>
          <a:p>
            <a:endParaRPr lang="en-BE" dirty="0"/>
          </a:p>
          <a:p>
            <a:pPr marL="342900" indent="-342900">
              <a:buFont typeface="+mj-lt"/>
              <a:buAutoNum type="arabicPeriod"/>
            </a:pPr>
            <a:r>
              <a:rPr lang="en-BE" dirty="0"/>
              <a:t>Council Conclusions</a:t>
            </a:r>
          </a:p>
          <a:p>
            <a:pPr marL="342900" indent="-342900">
              <a:buFont typeface="+mj-lt"/>
              <a:buAutoNum type="arabicPeriod"/>
            </a:pPr>
            <a:r>
              <a:rPr lang="en-BE" dirty="0"/>
              <a:t>WPIEI biodiversity </a:t>
            </a:r>
          </a:p>
          <a:p>
            <a:r>
              <a:rPr lang="en-GB" dirty="0"/>
              <a:t>       (I</a:t>
            </a:r>
            <a:r>
              <a:rPr lang="en-BE" dirty="0"/>
              <a:t>nformal expert consultations)</a:t>
            </a:r>
          </a:p>
        </p:txBody>
      </p:sp>
    </p:spTree>
    <p:extLst>
      <p:ext uri="{BB962C8B-B14F-4D97-AF65-F5344CB8AC3E}">
        <p14:creationId xmlns:p14="http://schemas.microsoft.com/office/powerpoint/2010/main" val="54745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67CCE-1E2E-A7AB-D0F1-6F6EC18565F4}"/>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CEE (regional group) consultations</a:t>
            </a:r>
            <a:endParaRPr lang="en-BE" dirty="0"/>
          </a:p>
        </p:txBody>
      </p:sp>
      <p:pic>
        <p:nvPicPr>
          <p:cNvPr id="3074" name="Picture 2" descr="Master of International Politics">
            <a:extLst>
              <a:ext uri="{FF2B5EF4-FFF2-40B4-BE49-F238E27FC236}">
                <a16:creationId xmlns:a16="http://schemas.microsoft.com/office/drawing/2014/main" id="{AA03F188-25FA-150D-F0F8-5806439E8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8396"/>
            <a:ext cx="9144000" cy="407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7" name="Google Shape;87;p15"/>
          <p:cNvSpPr txBox="1">
            <a:spLocks noGrp="1"/>
          </p:cNvSpPr>
          <p:nvPr>
            <p:ph type="title"/>
          </p:nvPr>
        </p:nvSpPr>
        <p:spPr>
          <a:xfrm>
            <a:off x="2891246" y="2579871"/>
            <a:ext cx="3361507"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err="1"/>
              <a:t>hsegers@naturalsciences.be</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CA5EE7-3C70-77D5-CEB9-7CA706B0CB4A}"/>
              </a:ext>
            </a:extLst>
          </p:cNvPr>
          <p:cNvSpPr txBox="1"/>
          <p:nvPr/>
        </p:nvSpPr>
        <p:spPr>
          <a:xfrm>
            <a:off x="856212" y="1448365"/>
            <a:ext cx="3876540" cy="2554545"/>
          </a:xfrm>
          <a:prstGeom prst="rect">
            <a:avLst/>
          </a:prstGeom>
          <a:noFill/>
        </p:spPr>
        <p:txBody>
          <a:bodyPr wrap="square" rtlCol="0">
            <a:spAutoFit/>
          </a:bodyPr>
          <a:lstStyle/>
          <a:p>
            <a:pPr marL="457200" indent="-457200">
              <a:buFont typeface="+mj-lt"/>
              <a:buAutoNum type="arabicPeriod"/>
            </a:pPr>
            <a:r>
              <a:rPr lang="en-GB" sz="2000" dirty="0"/>
              <a:t>A</a:t>
            </a:r>
            <a:r>
              <a:rPr lang="en-BE" sz="2000" dirty="0"/>
              <a:t>genda</a:t>
            </a:r>
          </a:p>
          <a:p>
            <a:pPr marL="457200" indent="-457200">
              <a:buFont typeface="+mj-lt"/>
              <a:buAutoNum type="arabicPeriod"/>
            </a:pPr>
            <a:r>
              <a:rPr lang="en-GB" sz="2000" dirty="0"/>
              <a:t>T</a:t>
            </a:r>
            <a:r>
              <a:rPr lang="en-BE" sz="2000" dirty="0"/>
              <a:t>he EU way</a:t>
            </a:r>
          </a:p>
          <a:p>
            <a:pPr marL="457200" indent="-457200">
              <a:buFont typeface="+mj-lt"/>
              <a:buAutoNum type="arabicPeriod"/>
            </a:pPr>
            <a:r>
              <a:rPr lang="en-BE" sz="2000" dirty="0"/>
              <a:t>CEE (regional group) consultations</a:t>
            </a:r>
          </a:p>
          <a:p>
            <a:pPr marL="342900" indent="-342900">
              <a:buFontTx/>
              <a:buChar char="-"/>
            </a:pPr>
            <a:endParaRPr lang="en-BE" sz="2000" dirty="0"/>
          </a:p>
          <a:p>
            <a:r>
              <a:rPr lang="en-BE" sz="2000" i="1" dirty="0"/>
              <a:t>An educated guess</a:t>
            </a:r>
            <a:r>
              <a:rPr lang="en-BE" sz="2000" dirty="0"/>
              <a:t>…</a:t>
            </a:r>
          </a:p>
          <a:p>
            <a:endParaRPr lang="en-BE" sz="2000" dirty="0"/>
          </a:p>
          <a:p>
            <a:r>
              <a:rPr lang="en-BE" sz="2000" dirty="0"/>
              <a:t> </a:t>
            </a:r>
          </a:p>
        </p:txBody>
      </p:sp>
      <p:sp>
        <p:nvSpPr>
          <p:cNvPr id="7" name="TextBox 6">
            <a:extLst>
              <a:ext uri="{FF2B5EF4-FFF2-40B4-BE49-F238E27FC236}">
                <a16:creationId xmlns:a16="http://schemas.microsoft.com/office/drawing/2014/main" id="{1532A967-78CB-A9AC-00FE-C2FA2D7CDE01}"/>
              </a:ext>
            </a:extLst>
          </p:cNvPr>
          <p:cNvSpPr txBox="1"/>
          <p:nvPr/>
        </p:nvSpPr>
        <p:spPr>
          <a:xfrm>
            <a:off x="171139" y="121521"/>
            <a:ext cx="6313004" cy="784830"/>
          </a:xfrm>
          <a:prstGeom prst="rect">
            <a:avLst/>
          </a:prstGeom>
          <a:noFill/>
        </p:spPr>
        <p:txBody>
          <a:bodyPr wrap="square">
            <a:spAutoFit/>
          </a:bodyPr>
          <a:lstStyle/>
          <a:p>
            <a:pPr>
              <a:buClr>
                <a:srgbClr val="001E4D"/>
              </a:buClr>
              <a:buSzPts val="2800"/>
            </a:pPr>
            <a:r>
              <a:rPr lang="en-BE" sz="2000" dirty="0">
                <a:solidFill>
                  <a:srgbClr val="001E4D"/>
                </a:solidFill>
              </a:rPr>
              <a:t>Insights regarding EU Coordination</a:t>
            </a:r>
            <a:br>
              <a:rPr lang="en-BE" sz="2500" dirty="0">
                <a:solidFill>
                  <a:srgbClr val="001E4D"/>
                </a:solidFill>
              </a:rPr>
            </a:br>
            <a:r>
              <a:rPr lang="en-BE" sz="2500" dirty="0">
                <a:solidFill>
                  <a:srgbClr val="001E4D"/>
                </a:solidFill>
              </a:rPr>
              <a:t>The main challenges of COP16</a:t>
            </a:r>
          </a:p>
        </p:txBody>
      </p:sp>
      <p:pic>
        <p:nvPicPr>
          <p:cNvPr id="1026" name="Picture 2" descr="Darts (sport) - Wikipedia">
            <a:extLst>
              <a:ext uri="{FF2B5EF4-FFF2-40B4-BE49-F238E27FC236}">
                <a16:creationId xmlns:a16="http://schemas.microsoft.com/office/drawing/2014/main" id="{1DD488F3-9FFF-486A-3871-D40D5B600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0970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6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F85E-0F07-0614-802A-730E29FA0C70}"/>
              </a:ext>
            </a:extLst>
          </p:cNvPr>
          <p:cNvSpPr>
            <a:spLocks noGrp="1"/>
          </p:cNvSpPr>
          <p:nvPr>
            <p:ph type="title"/>
          </p:nvPr>
        </p:nvSpPr>
        <p:spPr>
          <a:xfrm>
            <a:off x="100675" y="52950"/>
            <a:ext cx="8520600" cy="861450"/>
          </a:xfrm>
        </p:spPr>
        <p:txBody>
          <a:bodyPr>
            <a:normAutofit fontScale="90000"/>
          </a:bodyPr>
          <a:lstStyle/>
          <a:p>
            <a:r>
              <a:rPr lang="en-BE" dirty="0"/>
              <a:t>CBD COP 16 / CP COP-MOP 11 / NP COP-MOP 5 </a:t>
            </a:r>
            <a:br>
              <a:rPr lang="en-BE" dirty="0"/>
            </a:br>
            <a:r>
              <a:rPr lang="en-BE" sz="2200" dirty="0"/>
              <a:t>Agenda</a:t>
            </a:r>
            <a:endParaRPr lang="en-BE" dirty="0"/>
          </a:p>
        </p:txBody>
      </p:sp>
      <p:sp>
        <p:nvSpPr>
          <p:cNvPr id="3" name="TextBox 2">
            <a:extLst>
              <a:ext uri="{FF2B5EF4-FFF2-40B4-BE49-F238E27FC236}">
                <a16:creationId xmlns:a16="http://schemas.microsoft.com/office/drawing/2014/main" id="{F09B037D-E528-2820-C9C3-F22EC05E5DA8}"/>
              </a:ext>
            </a:extLst>
          </p:cNvPr>
          <p:cNvSpPr txBox="1"/>
          <p:nvPr/>
        </p:nvSpPr>
        <p:spPr>
          <a:xfrm>
            <a:off x="884419" y="1286722"/>
            <a:ext cx="7375161" cy="2831544"/>
          </a:xfrm>
          <a:prstGeom prst="rect">
            <a:avLst/>
          </a:prstGeom>
          <a:noFill/>
        </p:spPr>
        <p:txBody>
          <a:bodyPr wrap="square" rtlCol="0">
            <a:spAutoFit/>
          </a:bodyPr>
          <a:lstStyle/>
          <a:p>
            <a:r>
              <a:rPr lang="en-BE" sz="1800" b="1" i="1" dirty="0"/>
              <a:t>Intersessional work and agenda </a:t>
            </a:r>
          </a:p>
          <a:p>
            <a:r>
              <a:rPr lang="en-BE" sz="1800" dirty="0"/>
              <a:t>Decided at CBD COP 15 / CP COP-MOP 10 / NP COP MOP 4 (December 2022)</a:t>
            </a:r>
          </a:p>
          <a:p>
            <a:endParaRPr lang="en-BE" sz="1800" dirty="0"/>
          </a:p>
          <a:p>
            <a:r>
              <a:rPr lang="en-BE" sz="1800" b="1" i="1" dirty="0"/>
              <a:t>Previous meetings</a:t>
            </a:r>
            <a:r>
              <a:rPr lang="en-BE" sz="1800" dirty="0"/>
              <a:t>:</a:t>
            </a:r>
          </a:p>
          <a:p>
            <a:pPr marL="285750" indent="-285750">
              <a:buFont typeface="Arial" panose="020B0604020202020204" pitchFamily="34" charset="0"/>
              <a:buChar char="•"/>
            </a:pPr>
            <a:r>
              <a:rPr lang="en-BE" sz="1800" dirty="0"/>
              <a:t>SBSTTA 25 – 15-19 October 2023 (+ Resumed CBD COP + Protocol MOPs, 19 – 20 October 2023)</a:t>
            </a:r>
          </a:p>
          <a:p>
            <a:pPr marL="285750" indent="-285750">
              <a:buFont typeface="Arial" panose="020B0604020202020204" pitchFamily="34" charset="0"/>
              <a:buChar char="•"/>
            </a:pPr>
            <a:r>
              <a:rPr lang="en-BE" sz="1800" dirty="0"/>
              <a:t>1st meeting of AHOEWG on BS from use of DSI – November 2023 </a:t>
            </a:r>
            <a:r>
              <a:rPr lang="en-BE" sz="1600" i="1" dirty="0"/>
              <a:t>(prepared during IAG meetings)</a:t>
            </a:r>
          </a:p>
          <a:p>
            <a:pPr marL="285750" indent="-285750">
              <a:buFont typeface="Arial" panose="020B0604020202020204" pitchFamily="34" charset="0"/>
              <a:buChar char="•"/>
            </a:pPr>
            <a:r>
              <a:rPr lang="en-BE" sz="1800" dirty="0"/>
              <a:t>12th meeting of AHOEWG on Art. 8(j) – November 2023</a:t>
            </a:r>
          </a:p>
        </p:txBody>
      </p:sp>
    </p:spTree>
    <p:extLst>
      <p:ext uri="{BB962C8B-B14F-4D97-AF65-F5344CB8AC3E}">
        <p14:creationId xmlns:p14="http://schemas.microsoft.com/office/powerpoint/2010/main" val="383977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037D-E528-2820-C9C3-F22EC05E5DA8}"/>
              </a:ext>
            </a:extLst>
          </p:cNvPr>
          <p:cNvSpPr txBox="1"/>
          <p:nvPr/>
        </p:nvSpPr>
        <p:spPr>
          <a:xfrm>
            <a:off x="884419" y="1155754"/>
            <a:ext cx="7375161" cy="3539430"/>
          </a:xfrm>
          <a:prstGeom prst="rect">
            <a:avLst/>
          </a:prstGeom>
          <a:noFill/>
        </p:spPr>
        <p:txBody>
          <a:bodyPr wrap="square" rtlCol="0">
            <a:spAutoFit/>
          </a:bodyPr>
          <a:lstStyle/>
          <a:p>
            <a:r>
              <a:rPr lang="en-BE" sz="1800" b="1" i="1" dirty="0"/>
              <a:t>Preparatory process:</a:t>
            </a:r>
          </a:p>
          <a:p>
            <a:r>
              <a:rPr lang="en-BE" sz="1800" b="1" i="1" dirty="0"/>
              <a:t>Previous meetings</a:t>
            </a:r>
            <a:r>
              <a:rPr lang="en-BE" sz="1800" dirty="0"/>
              <a:t>:</a:t>
            </a:r>
          </a:p>
          <a:p>
            <a:endParaRPr lang="en-BE" sz="1800" dirty="0"/>
          </a:p>
          <a:p>
            <a:pPr marL="285750" indent="-285750">
              <a:buFont typeface="Arial" panose="020B0604020202020204" pitchFamily="34" charset="0"/>
              <a:buChar char="•"/>
            </a:pPr>
            <a:r>
              <a:rPr lang="en-BE" sz="1800" i="1" dirty="0"/>
              <a:t>AHTEGs: </a:t>
            </a:r>
          </a:p>
          <a:p>
            <a:pPr marL="874713" lvl="8" indent="-285750">
              <a:buFont typeface="Arial" panose="020B0604020202020204" pitchFamily="34" charset="0"/>
              <a:buChar char="•"/>
            </a:pPr>
            <a:r>
              <a:rPr lang="en-BE" sz="1600" i="1" dirty="0"/>
              <a:t>Indicators for the KM GBF (to date: 5 meetings), </a:t>
            </a:r>
          </a:p>
          <a:p>
            <a:pPr marL="874713" lvl="8" indent="-285750">
              <a:buFont typeface="Arial" panose="020B0604020202020204" pitchFamily="34" charset="0"/>
              <a:buChar char="•"/>
            </a:pPr>
            <a:r>
              <a:rPr lang="en-BE" sz="1600" i="1" dirty="0"/>
              <a:t>Synthetic Biology (MAHTEG, 2 meetings, </a:t>
            </a:r>
          </a:p>
          <a:p>
            <a:pPr marL="874713" lvl="8" indent="-285750">
              <a:buFont typeface="Arial" panose="020B0604020202020204" pitchFamily="34" charset="0"/>
              <a:buChar char="•"/>
            </a:pPr>
            <a:r>
              <a:rPr lang="en-BE" sz="1600" i="1" dirty="0"/>
              <a:t>New PoW on art. 8(j)</a:t>
            </a:r>
          </a:p>
          <a:p>
            <a:pPr marL="874713" lvl="8" indent="-285750">
              <a:buFont typeface="Arial" panose="020B0604020202020204" pitchFamily="34" charset="0"/>
              <a:buChar char="•"/>
            </a:pPr>
            <a:r>
              <a:rPr lang="en-BE" sz="1600" i="1" dirty="0"/>
              <a:t>Risk Assessment (2 meetings)</a:t>
            </a:r>
          </a:p>
          <a:p>
            <a:pPr lvl="8"/>
            <a:endParaRPr lang="en-BE" sz="1600" i="1" dirty="0"/>
          </a:p>
          <a:p>
            <a:pPr marL="285750" indent="-285750">
              <a:buFont typeface="Arial" panose="020B0604020202020204" pitchFamily="34" charset="0"/>
              <a:buChar char="•"/>
            </a:pPr>
            <a:r>
              <a:rPr lang="en-BE" sz="1800" i="1" dirty="0"/>
              <a:t>Advisory Committee on RESMOB (Sept 2023)</a:t>
            </a:r>
          </a:p>
          <a:p>
            <a:endParaRPr lang="en-BE" sz="1800" i="1" dirty="0"/>
          </a:p>
          <a:p>
            <a:r>
              <a:rPr lang="en-BE" sz="1800" i="1" dirty="0"/>
              <a:t>… and IACs, IAGs, webinars, workshops, online forums, liaison group meetings, dialogues, technical expert group meetings,…</a:t>
            </a:r>
          </a:p>
        </p:txBody>
      </p:sp>
      <p:sp>
        <p:nvSpPr>
          <p:cNvPr id="6" name="Title 1">
            <a:extLst>
              <a:ext uri="{FF2B5EF4-FFF2-40B4-BE49-F238E27FC236}">
                <a16:creationId xmlns:a16="http://schemas.microsoft.com/office/drawing/2014/main" id="{2C06810A-F02E-8691-D1BF-ECB556F940FF}"/>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Tree>
    <p:extLst>
      <p:ext uri="{BB962C8B-B14F-4D97-AF65-F5344CB8AC3E}">
        <p14:creationId xmlns:p14="http://schemas.microsoft.com/office/powerpoint/2010/main" val="29779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037D-E528-2820-C9C3-F22EC05E5DA8}"/>
              </a:ext>
            </a:extLst>
          </p:cNvPr>
          <p:cNvSpPr txBox="1"/>
          <p:nvPr/>
        </p:nvSpPr>
        <p:spPr>
          <a:xfrm>
            <a:off x="749508" y="1258784"/>
            <a:ext cx="7375161" cy="3416320"/>
          </a:xfrm>
          <a:prstGeom prst="rect">
            <a:avLst/>
          </a:prstGeom>
          <a:noFill/>
        </p:spPr>
        <p:txBody>
          <a:bodyPr wrap="square" rtlCol="0">
            <a:spAutoFit/>
          </a:bodyPr>
          <a:lstStyle/>
          <a:p>
            <a:r>
              <a:rPr lang="en-BE" sz="1800" b="1" i="1" dirty="0"/>
              <a:t>Preparatory process:</a:t>
            </a:r>
          </a:p>
          <a:p>
            <a:r>
              <a:rPr lang="en-BE" sz="1800" b="1" i="1" dirty="0"/>
              <a:t>Upcoming meetings</a:t>
            </a:r>
            <a:r>
              <a:rPr lang="en-BE" sz="1800" dirty="0"/>
              <a:t>:</a:t>
            </a:r>
          </a:p>
          <a:p>
            <a:endParaRPr lang="en-BE" sz="1800" dirty="0"/>
          </a:p>
          <a:p>
            <a:pPr marL="285750" indent="-285750">
              <a:buFont typeface="Arial" panose="020B0604020202020204" pitchFamily="34" charset="0"/>
              <a:buChar char="•"/>
            </a:pPr>
            <a:r>
              <a:rPr lang="en-BE" sz="1800" i="1" dirty="0"/>
              <a:t>6th meeting of the AHTEGs on Indicators for the KM GBF</a:t>
            </a:r>
          </a:p>
          <a:p>
            <a:pPr marL="285750" indent="-285750">
              <a:buFont typeface="Arial" panose="020B0604020202020204" pitchFamily="34" charset="0"/>
              <a:buChar char="•"/>
            </a:pPr>
            <a:r>
              <a:rPr lang="en-BE" sz="1800" dirty="0"/>
              <a:t>SBSTTA 26 – 13-18 May 2024</a:t>
            </a:r>
          </a:p>
          <a:p>
            <a:pPr marL="285750" indent="-285750">
              <a:buFont typeface="Arial" panose="020B0604020202020204" pitchFamily="34" charset="0"/>
              <a:buChar char="•"/>
            </a:pPr>
            <a:r>
              <a:rPr lang="en-BE" sz="1800" dirty="0"/>
              <a:t>SBI 4 – 21-29 May 2024</a:t>
            </a:r>
          </a:p>
          <a:p>
            <a:pPr marL="285750" indent="-285750">
              <a:buFont typeface="Arial" panose="020B0604020202020204" pitchFamily="34" charset="0"/>
              <a:buChar char="•"/>
            </a:pPr>
            <a:r>
              <a:rPr lang="en-BE" sz="1800" dirty="0"/>
              <a:t>SBI 5 – 16-18 October 2024</a:t>
            </a:r>
          </a:p>
          <a:p>
            <a:pPr marL="285750" indent="-285750">
              <a:buFont typeface="Arial" panose="020B0604020202020204" pitchFamily="34" charset="0"/>
              <a:buChar char="•"/>
            </a:pPr>
            <a:r>
              <a:rPr lang="en-BE" sz="1800" dirty="0"/>
              <a:t>2nd meeting of AHOEWG on BS from use of DSI – 12-16 August 2024 </a:t>
            </a:r>
            <a:r>
              <a:rPr lang="en-BE" sz="1800" i="1" dirty="0"/>
              <a:t>(prepared during IAG meetings)</a:t>
            </a:r>
          </a:p>
          <a:p>
            <a:pPr marL="285750" indent="-285750">
              <a:buFont typeface="Arial" panose="020B0604020202020204" pitchFamily="34" charset="0"/>
              <a:buChar char="•"/>
            </a:pPr>
            <a:r>
              <a:rPr lang="en-BE" sz="1800" i="1" dirty="0"/>
              <a:t>Advisory Committee on RESMOB </a:t>
            </a:r>
          </a:p>
          <a:p>
            <a:endParaRPr lang="en-BE" sz="1800" i="1" dirty="0"/>
          </a:p>
          <a:p>
            <a:r>
              <a:rPr lang="en-BE" sz="1800" dirty="0"/>
              <a:t>… and other meetings</a:t>
            </a:r>
          </a:p>
        </p:txBody>
      </p:sp>
      <p:sp>
        <p:nvSpPr>
          <p:cNvPr id="6" name="Title 1">
            <a:extLst>
              <a:ext uri="{FF2B5EF4-FFF2-40B4-BE49-F238E27FC236}">
                <a16:creationId xmlns:a16="http://schemas.microsoft.com/office/drawing/2014/main" id="{45BDFC80-EAE1-D1C7-3127-3C7D6D07419D}"/>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Tree>
    <p:extLst>
      <p:ext uri="{BB962C8B-B14F-4D97-AF65-F5344CB8AC3E}">
        <p14:creationId xmlns:p14="http://schemas.microsoft.com/office/powerpoint/2010/main" val="29054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037D-E528-2820-C9C3-F22EC05E5DA8}"/>
              </a:ext>
            </a:extLst>
          </p:cNvPr>
          <p:cNvSpPr txBox="1"/>
          <p:nvPr/>
        </p:nvSpPr>
        <p:spPr>
          <a:xfrm>
            <a:off x="749508" y="1258784"/>
            <a:ext cx="7871767" cy="3385542"/>
          </a:xfrm>
          <a:prstGeom prst="rect">
            <a:avLst/>
          </a:prstGeom>
          <a:noFill/>
        </p:spPr>
        <p:txBody>
          <a:bodyPr wrap="square" rtlCol="0">
            <a:spAutoFit/>
          </a:bodyPr>
          <a:lstStyle/>
          <a:p>
            <a:r>
              <a:rPr lang="en-BE" sz="1800" b="1" i="1" dirty="0"/>
              <a:t>Key Agenda items of CBD COP 16 – from SBSTTA 25: </a:t>
            </a:r>
          </a:p>
          <a:p>
            <a:pPr marL="285750" indent="-285750">
              <a:buFont typeface="Arial" panose="020B0604020202020204" pitchFamily="34" charset="0"/>
              <a:buChar char="•"/>
            </a:pPr>
            <a:r>
              <a:rPr lang="en-GB" dirty="0"/>
              <a:t>Facilitating the implementation of the Kunming-Montreal Global Biodiversity Framework and the monitoring of its progress</a:t>
            </a:r>
          </a:p>
          <a:p>
            <a:pPr marL="846138" lvl="4" indent="-257175">
              <a:buFont typeface="Arial" panose="020B0604020202020204" pitchFamily="34" charset="0"/>
              <a:buChar char="•"/>
            </a:pPr>
            <a:r>
              <a:rPr lang="en-GB" b="1" dirty="0">
                <a:solidFill>
                  <a:srgbClr val="FF0000"/>
                </a:solidFill>
              </a:rPr>
              <a:t>Monitoring framework for the Kunming-Montreal Global Biodiversity Framework;</a:t>
            </a:r>
          </a:p>
          <a:p>
            <a:pPr marL="846138" lvl="4" indent="-257175">
              <a:buFont typeface="Arial" panose="020B0604020202020204" pitchFamily="34" charset="0"/>
              <a:buChar char="•"/>
            </a:pPr>
            <a:r>
              <a:rPr lang="en-GB" b="1" dirty="0">
                <a:solidFill>
                  <a:srgbClr val="FF0000"/>
                </a:solidFill>
              </a:rPr>
              <a:t>Mechanisms for planning, monitoring, reporting and review</a:t>
            </a:r>
            <a:r>
              <a:rPr lang="en-GB" b="1" dirty="0"/>
              <a:t>;</a:t>
            </a:r>
          </a:p>
          <a:p>
            <a:pPr marL="846138" lvl="4" indent="-257175">
              <a:buFont typeface="Arial" panose="020B0604020202020204" pitchFamily="34" charset="0"/>
              <a:buChar char="•"/>
            </a:pPr>
            <a:r>
              <a:rPr lang="en-GB" dirty="0"/>
              <a:t>Approaches to identifying scientific and technical needs to support the implementation of the Framework, including its implication for the programmes of work of the Convention;</a:t>
            </a:r>
          </a:p>
          <a:p>
            <a:pPr marL="846138" lvl="4" indent="-257175">
              <a:buFont typeface="Arial" panose="020B0604020202020204" pitchFamily="34" charset="0"/>
              <a:buChar char="•"/>
            </a:pPr>
            <a:r>
              <a:rPr lang="en-GB" dirty="0"/>
              <a:t>Plant conservation.</a:t>
            </a:r>
          </a:p>
          <a:p>
            <a:pPr marL="285750" indent="-285750">
              <a:buFont typeface="Arial" panose="020B0604020202020204" pitchFamily="34" charset="0"/>
              <a:buChar char="•"/>
            </a:pPr>
            <a:r>
              <a:rPr lang="en-GB" dirty="0"/>
              <a:t>Findings from the assessments by the Intergovernmental Science-Policy Platform on Biodiversity and Ecosystem Services and the Intergovernmental Panel on Climate Change and their implications for the work undertaken under the Convention.</a:t>
            </a:r>
          </a:p>
          <a:p>
            <a:pPr marL="285750" indent="-285750">
              <a:buFont typeface="Arial" panose="020B0604020202020204" pitchFamily="34" charset="0"/>
              <a:buChar char="•"/>
            </a:pPr>
            <a:r>
              <a:rPr lang="en-GB" dirty="0">
                <a:solidFill>
                  <a:srgbClr val="FF0000"/>
                </a:solidFill>
              </a:rPr>
              <a:t>Invasive alien species</a:t>
            </a:r>
            <a:r>
              <a:rPr lang="en-GB" dirty="0"/>
              <a:t>.</a:t>
            </a:r>
          </a:p>
          <a:p>
            <a:pPr marL="285750" indent="-285750">
              <a:buFont typeface="Arial" panose="020B0604020202020204" pitchFamily="34" charset="0"/>
              <a:buChar char="•"/>
            </a:pPr>
            <a:r>
              <a:rPr lang="en-GB" dirty="0"/>
              <a:t>Sustainable wildlife management.</a:t>
            </a:r>
          </a:p>
          <a:p>
            <a:pPr marL="285750" indent="-285750">
              <a:buFont typeface="Arial" panose="020B0604020202020204" pitchFamily="34" charset="0"/>
              <a:buChar char="•"/>
            </a:pPr>
            <a:r>
              <a:rPr lang="en-GB" dirty="0"/>
              <a:t>Biodiversity and climate change.</a:t>
            </a:r>
          </a:p>
        </p:txBody>
      </p:sp>
      <p:sp>
        <p:nvSpPr>
          <p:cNvPr id="6" name="Title 1">
            <a:extLst>
              <a:ext uri="{FF2B5EF4-FFF2-40B4-BE49-F238E27FC236}">
                <a16:creationId xmlns:a16="http://schemas.microsoft.com/office/drawing/2014/main" id="{45BDFC80-EAE1-D1C7-3127-3C7D6D07419D}"/>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Tree>
    <p:extLst>
      <p:ext uri="{BB962C8B-B14F-4D97-AF65-F5344CB8AC3E}">
        <p14:creationId xmlns:p14="http://schemas.microsoft.com/office/powerpoint/2010/main" val="209969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037D-E528-2820-C9C3-F22EC05E5DA8}"/>
              </a:ext>
            </a:extLst>
          </p:cNvPr>
          <p:cNvSpPr txBox="1"/>
          <p:nvPr/>
        </p:nvSpPr>
        <p:spPr>
          <a:xfrm>
            <a:off x="749508" y="1258784"/>
            <a:ext cx="7375161" cy="2800767"/>
          </a:xfrm>
          <a:prstGeom prst="rect">
            <a:avLst/>
          </a:prstGeom>
          <a:noFill/>
        </p:spPr>
        <p:txBody>
          <a:bodyPr wrap="square" rtlCol="0">
            <a:spAutoFit/>
          </a:bodyPr>
          <a:lstStyle/>
          <a:p>
            <a:r>
              <a:rPr lang="en-BE" sz="1800" b="1" i="1" dirty="0"/>
              <a:t>Key Agenda items of CBD COP 16 – from SBSTTA 26: </a:t>
            </a:r>
          </a:p>
          <a:p>
            <a:pPr marL="285750" indent="-285750">
              <a:buFont typeface="Arial" panose="020B0604020202020204" pitchFamily="34" charset="0"/>
              <a:buChar char="•"/>
            </a:pPr>
            <a:r>
              <a:rPr lang="en-GB" b="1" dirty="0">
                <a:solidFill>
                  <a:srgbClr val="FF0000"/>
                </a:solidFill>
              </a:rPr>
              <a:t>Monitoring framework for the Kunming-Montreal Global Biodiversity Framework.</a:t>
            </a:r>
            <a:endParaRPr lang="en-BE" b="1" dirty="0">
              <a:solidFill>
                <a:srgbClr val="FF0000"/>
              </a:solidFill>
            </a:endParaRPr>
          </a:p>
          <a:p>
            <a:pPr marL="285750" indent="-285750">
              <a:buFont typeface="Arial" panose="020B0604020202020204" pitchFamily="34" charset="0"/>
              <a:buChar char="•"/>
            </a:pPr>
            <a:r>
              <a:rPr lang="en-GB" dirty="0"/>
              <a:t>Scientific and technical needs to support the implementation of the Kunming-Montreal Global Biodiversity Framework.</a:t>
            </a:r>
            <a:endParaRPr lang="en-BE" dirty="0"/>
          </a:p>
          <a:p>
            <a:pPr marL="285750" indent="-285750">
              <a:buFont typeface="Arial" panose="020B0604020202020204" pitchFamily="34" charset="0"/>
              <a:buChar char="•"/>
            </a:pPr>
            <a:r>
              <a:rPr lang="en-GB" dirty="0">
                <a:solidFill>
                  <a:srgbClr val="FF0000"/>
                </a:solidFill>
              </a:rPr>
              <a:t>Synthetic biology</a:t>
            </a:r>
            <a:r>
              <a:rPr lang="en-GB" dirty="0"/>
              <a:t>.</a:t>
            </a:r>
            <a:endParaRPr lang="en-BE" dirty="0"/>
          </a:p>
          <a:p>
            <a:pPr marL="285750" indent="-285750">
              <a:buFont typeface="Arial" panose="020B0604020202020204" pitchFamily="34" charset="0"/>
              <a:buChar char="•"/>
            </a:pPr>
            <a:r>
              <a:rPr lang="en-GB" dirty="0"/>
              <a:t>Risk assessment and risk management.</a:t>
            </a:r>
            <a:endParaRPr lang="en-BE" dirty="0"/>
          </a:p>
          <a:p>
            <a:pPr marL="285750" indent="-285750">
              <a:buFont typeface="Arial" panose="020B0604020202020204" pitchFamily="34" charset="0"/>
              <a:buChar char="•"/>
            </a:pPr>
            <a:r>
              <a:rPr lang="en-GB" dirty="0"/>
              <a:t>Detection and identification of living modified organisms.</a:t>
            </a:r>
            <a:endParaRPr lang="en-BE" dirty="0"/>
          </a:p>
          <a:p>
            <a:pPr marL="285750" indent="-285750">
              <a:buFont typeface="Arial" panose="020B0604020202020204" pitchFamily="34" charset="0"/>
              <a:buChar char="•"/>
            </a:pPr>
            <a:r>
              <a:rPr lang="en-GB" dirty="0">
                <a:solidFill>
                  <a:srgbClr val="FF0000"/>
                </a:solidFill>
              </a:rPr>
              <a:t>Marine and coastal biodiversity</a:t>
            </a:r>
            <a:r>
              <a:rPr lang="en-GB" dirty="0"/>
              <a:t>:</a:t>
            </a:r>
            <a:endParaRPr lang="en-BE" dirty="0"/>
          </a:p>
          <a:p>
            <a:pPr marL="588963"/>
            <a:r>
              <a:rPr lang="en-GB" dirty="0"/>
              <a:t>(a) Further work on ecologically or biologically significant marine areas;</a:t>
            </a:r>
            <a:endParaRPr lang="en-BE" dirty="0"/>
          </a:p>
          <a:p>
            <a:pPr marL="588963"/>
            <a:r>
              <a:rPr lang="en-GB" dirty="0"/>
              <a:t>(b) Conservation and sustainable use of marine and coastal biodiversity.</a:t>
            </a:r>
            <a:endParaRPr lang="en-BE" dirty="0"/>
          </a:p>
          <a:p>
            <a:pPr marL="285750" indent="-285750">
              <a:buFont typeface="Arial" panose="020B0604020202020204" pitchFamily="34" charset="0"/>
              <a:buChar char="•"/>
            </a:pPr>
            <a:r>
              <a:rPr lang="en-GB" dirty="0"/>
              <a:t>Biodiversity and health </a:t>
            </a:r>
            <a:r>
              <a:rPr lang="en-GB" b="1" dirty="0">
                <a:solidFill>
                  <a:srgbClr val="FF0000"/>
                </a:solidFill>
              </a:rPr>
              <a:t>?</a:t>
            </a:r>
            <a:r>
              <a:rPr lang="en-GB" dirty="0"/>
              <a:t>.</a:t>
            </a:r>
            <a:endParaRPr lang="en-BE" dirty="0"/>
          </a:p>
          <a:p>
            <a:endParaRPr lang="en-BE" sz="1800" b="1" i="1" dirty="0"/>
          </a:p>
        </p:txBody>
      </p:sp>
      <p:sp>
        <p:nvSpPr>
          <p:cNvPr id="6" name="Title 1">
            <a:extLst>
              <a:ext uri="{FF2B5EF4-FFF2-40B4-BE49-F238E27FC236}">
                <a16:creationId xmlns:a16="http://schemas.microsoft.com/office/drawing/2014/main" id="{45BDFC80-EAE1-D1C7-3127-3C7D6D07419D}"/>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Tree>
    <p:extLst>
      <p:ext uri="{BB962C8B-B14F-4D97-AF65-F5344CB8AC3E}">
        <p14:creationId xmlns:p14="http://schemas.microsoft.com/office/powerpoint/2010/main" val="352714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037D-E528-2820-C9C3-F22EC05E5DA8}"/>
              </a:ext>
            </a:extLst>
          </p:cNvPr>
          <p:cNvSpPr txBox="1"/>
          <p:nvPr/>
        </p:nvSpPr>
        <p:spPr>
          <a:xfrm>
            <a:off x="728923" y="901336"/>
            <a:ext cx="7686154" cy="3816429"/>
          </a:xfrm>
          <a:prstGeom prst="rect">
            <a:avLst/>
          </a:prstGeom>
          <a:noFill/>
        </p:spPr>
        <p:txBody>
          <a:bodyPr wrap="square" rtlCol="0">
            <a:spAutoFit/>
          </a:bodyPr>
          <a:lstStyle/>
          <a:p>
            <a:r>
              <a:rPr lang="en-BE" sz="1800" b="1" i="1" dirty="0"/>
              <a:t>Key Agenda items of CBD COP 16 – from SBI 4: </a:t>
            </a:r>
          </a:p>
          <a:p>
            <a:pPr marL="285750" indent="-285750">
              <a:buFont typeface="Arial" panose="020B0604020202020204" pitchFamily="34" charset="0"/>
              <a:buChar char="•"/>
            </a:pPr>
            <a:r>
              <a:rPr lang="en-GB" dirty="0">
                <a:solidFill>
                  <a:schemeClr val="tx1"/>
                </a:solidFill>
              </a:rPr>
              <a:t>Review of implementation: progress in national target setting and the updating of national biodiversity strategies and action plans.</a:t>
            </a:r>
          </a:p>
          <a:p>
            <a:pPr marL="285750" indent="-285750">
              <a:buFont typeface="Arial" panose="020B0604020202020204" pitchFamily="34" charset="0"/>
              <a:buChar char="•"/>
            </a:pPr>
            <a:r>
              <a:rPr lang="en-GB" dirty="0">
                <a:solidFill>
                  <a:srgbClr val="FF0000"/>
                </a:solidFill>
              </a:rPr>
              <a:t>Mechanisms for planning, monitoring, reporting and review.</a:t>
            </a:r>
          </a:p>
          <a:p>
            <a:pPr marL="285750" indent="-285750">
              <a:buFont typeface="Arial" panose="020B0604020202020204" pitchFamily="34" charset="0"/>
              <a:buChar char="•"/>
            </a:pPr>
            <a:r>
              <a:rPr lang="en-GB" dirty="0">
                <a:solidFill>
                  <a:schemeClr val="tx1"/>
                </a:solidFill>
              </a:rPr>
              <a:t>Resource mobilization and financial mechanism:</a:t>
            </a:r>
          </a:p>
          <a:p>
            <a:pPr marL="500063"/>
            <a:r>
              <a:rPr lang="en-GB" dirty="0">
                <a:solidFill>
                  <a:schemeClr val="tx1"/>
                </a:solidFill>
              </a:rPr>
              <a:t>(a) </a:t>
            </a:r>
            <a:r>
              <a:rPr lang="en-GB" b="1" dirty="0">
                <a:solidFill>
                  <a:srgbClr val="FF0000"/>
                </a:solidFill>
              </a:rPr>
              <a:t>Resource mobilization;</a:t>
            </a:r>
          </a:p>
          <a:p>
            <a:pPr marL="500063"/>
            <a:r>
              <a:rPr lang="en-GB" dirty="0">
                <a:solidFill>
                  <a:schemeClr val="tx1"/>
                </a:solidFill>
              </a:rPr>
              <a:t>(b) Financial mechanism.</a:t>
            </a:r>
          </a:p>
          <a:p>
            <a:pPr marL="285750" indent="-285750">
              <a:buFont typeface="Arial" panose="020B0604020202020204" pitchFamily="34" charset="0"/>
              <a:buChar char="•"/>
            </a:pPr>
            <a:r>
              <a:rPr lang="en-GB" dirty="0">
                <a:solidFill>
                  <a:schemeClr val="tx1"/>
                </a:solidFill>
              </a:rPr>
              <a:t>Capacity-building and development, technical and scientific cooperation, clearing-house mechanism and knowledge management under the Convention and its Protocols:</a:t>
            </a:r>
          </a:p>
          <a:p>
            <a:pPr marL="285750" indent="-285750">
              <a:buFont typeface="Arial" panose="020B0604020202020204" pitchFamily="34" charset="0"/>
              <a:buChar char="•"/>
            </a:pPr>
            <a:r>
              <a:rPr lang="en-GB" dirty="0">
                <a:solidFill>
                  <a:schemeClr val="tx1"/>
                </a:solidFill>
              </a:rPr>
              <a:t>Communication.</a:t>
            </a:r>
          </a:p>
          <a:p>
            <a:pPr marL="285750" indent="-285750">
              <a:buFont typeface="Arial" panose="020B0604020202020204" pitchFamily="34" charset="0"/>
              <a:buChar char="•"/>
            </a:pPr>
            <a:r>
              <a:rPr lang="en-GB" dirty="0">
                <a:solidFill>
                  <a:schemeClr val="tx1"/>
                </a:solidFill>
              </a:rPr>
              <a:t>Cooperation with other conventions and international organizations.</a:t>
            </a:r>
          </a:p>
          <a:p>
            <a:pPr marL="285750" indent="-285750">
              <a:buFont typeface="Arial" panose="020B0604020202020204" pitchFamily="34" charset="0"/>
              <a:buChar char="•"/>
            </a:pPr>
            <a:r>
              <a:rPr lang="en-GB" dirty="0">
                <a:solidFill>
                  <a:schemeClr val="tx1"/>
                </a:solidFill>
              </a:rPr>
              <a:t>Review of the effectiveness of the processes under the Convention and its Protocols.</a:t>
            </a:r>
          </a:p>
          <a:p>
            <a:pPr marL="285750" indent="-285750">
              <a:buFont typeface="Arial" panose="020B0604020202020204" pitchFamily="34" charset="0"/>
              <a:buChar char="•"/>
            </a:pPr>
            <a:r>
              <a:rPr lang="en-GB" dirty="0">
                <a:solidFill>
                  <a:schemeClr val="tx1"/>
                </a:solidFill>
              </a:rPr>
              <a:t>Assessment and review of the effectiveness of the Nagoya Protocol (Article 31).</a:t>
            </a:r>
          </a:p>
          <a:p>
            <a:pPr marL="285750" indent="-285750">
              <a:buFont typeface="Arial" panose="020B0604020202020204" pitchFamily="34" charset="0"/>
              <a:buChar char="•"/>
            </a:pPr>
            <a:r>
              <a:rPr lang="en-GB" dirty="0">
                <a:solidFill>
                  <a:srgbClr val="FF0000"/>
                </a:solidFill>
              </a:rPr>
              <a:t>Long-term strategic approach to mainstreaming</a:t>
            </a:r>
            <a:r>
              <a:rPr lang="en-GB" dirty="0">
                <a:solidFill>
                  <a:schemeClr val="tx1"/>
                </a:solidFill>
              </a:rPr>
              <a:t>.</a:t>
            </a:r>
          </a:p>
          <a:p>
            <a:pPr marL="285750" indent="-285750">
              <a:buFont typeface="Arial" panose="020B0604020202020204" pitchFamily="34" charset="0"/>
              <a:buChar char="•"/>
            </a:pPr>
            <a:r>
              <a:rPr lang="en-GB" dirty="0">
                <a:solidFill>
                  <a:schemeClr val="tx1"/>
                </a:solidFill>
              </a:rPr>
              <a:t>Review of the programmes of work of the Convention.</a:t>
            </a:r>
          </a:p>
          <a:p>
            <a:pPr marL="285750" indent="-285750">
              <a:buFont typeface="Arial" panose="020B0604020202020204" pitchFamily="34" charset="0"/>
              <a:buChar char="•"/>
            </a:pPr>
            <a:r>
              <a:rPr lang="en-GB" dirty="0">
                <a:solidFill>
                  <a:schemeClr val="tx1"/>
                </a:solidFill>
              </a:rPr>
              <a:t>Multi-year programme of work of the Conference of the Parties</a:t>
            </a:r>
          </a:p>
          <a:p>
            <a:pPr marL="285750" indent="-285750">
              <a:buFont typeface="Arial" panose="020B0604020202020204" pitchFamily="34" charset="0"/>
              <a:buChar char="•"/>
            </a:pPr>
            <a:r>
              <a:rPr lang="en-GB" dirty="0">
                <a:solidFill>
                  <a:schemeClr val="tx1"/>
                </a:solidFill>
              </a:rPr>
              <a:t>Administrative and budgetary matters.</a:t>
            </a:r>
            <a:endParaRPr lang="en-GB" dirty="0">
              <a:solidFill>
                <a:srgbClr val="FF0000"/>
              </a:solidFill>
            </a:endParaRPr>
          </a:p>
        </p:txBody>
      </p:sp>
      <p:sp>
        <p:nvSpPr>
          <p:cNvPr id="6" name="Title 1">
            <a:extLst>
              <a:ext uri="{FF2B5EF4-FFF2-40B4-BE49-F238E27FC236}">
                <a16:creationId xmlns:a16="http://schemas.microsoft.com/office/drawing/2014/main" id="{45BDFC80-EAE1-D1C7-3127-3C7D6D07419D}"/>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Tree>
    <p:extLst>
      <p:ext uri="{BB962C8B-B14F-4D97-AF65-F5344CB8AC3E}">
        <p14:creationId xmlns:p14="http://schemas.microsoft.com/office/powerpoint/2010/main" val="1872869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tGPT Is The Elephant In The Room">
            <a:extLst>
              <a:ext uri="{FF2B5EF4-FFF2-40B4-BE49-F238E27FC236}">
                <a16:creationId xmlns:a16="http://schemas.microsoft.com/office/drawing/2014/main" id="{B3342FE8-63E0-5D23-D684-FF64BC71F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951" y="979402"/>
            <a:ext cx="6399888" cy="37873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F867CCE-1E2E-A7AB-D0F1-6F6EC18565F4}"/>
              </a:ext>
            </a:extLst>
          </p:cNvPr>
          <p:cNvSpPr>
            <a:spLocks noGrp="1"/>
          </p:cNvSpPr>
          <p:nvPr>
            <p:ph type="title"/>
          </p:nvPr>
        </p:nvSpPr>
        <p:spPr/>
        <p:txBody>
          <a:bodyPr>
            <a:normAutofit fontScale="90000"/>
          </a:bodyPr>
          <a:lstStyle/>
          <a:p>
            <a:r>
              <a:rPr lang="en-BE" dirty="0"/>
              <a:t>CBD COP 16 / CP COP-MOP 11 / NP COP-MOP 5 </a:t>
            </a:r>
            <a:br>
              <a:rPr lang="en-BE" dirty="0"/>
            </a:br>
            <a:r>
              <a:rPr lang="en-BE" sz="2200" dirty="0"/>
              <a:t>Agenda</a:t>
            </a:r>
            <a:endParaRPr lang="en-BE" dirty="0"/>
          </a:p>
        </p:txBody>
      </p:sp>
      <p:sp>
        <p:nvSpPr>
          <p:cNvPr id="3" name="Text Placeholder 2">
            <a:extLst>
              <a:ext uri="{FF2B5EF4-FFF2-40B4-BE49-F238E27FC236}">
                <a16:creationId xmlns:a16="http://schemas.microsoft.com/office/drawing/2014/main" id="{1657BE04-21E3-1265-171E-F0B3FE14E4FA}"/>
              </a:ext>
            </a:extLst>
          </p:cNvPr>
          <p:cNvSpPr>
            <a:spLocks noGrp="1"/>
          </p:cNvSpPr>
          <p:nvPr>
            <p:ph type="body" idx="1"/>
          </p:nvPr>
        </p:nvSpPr>
        <p:spPr>
          <a:xfrm>
            <a:off x="1738649" y="1171369"/>
            <a:ext cx="1390918" cy="1245226"/>
          </a:xfrm>
        </p:spPr>
        <p:txBody>
          <a:bodyPr>
            <a:normAutofit/>
          </a:bodyPr>
          <a:lstStyle/>
          <a:p>
            <a:pPr marL="127000" indent="0">
              <a:buNone/>
            </a:pPr>
            <a:r>
              <a:rPr lang="en-BE" sz="3200" b="1" dirty="0">
                <a:solidFill>
                  <a:srgbClr val="FFFF00"/>
                </a:solidFill>
              </a:rPr>
              <a:t>DSI</a:t>
            </a:r>
          </a:p>
        </p:txBody>
      </p:sp>
    </p:spTree>
    <p:extLst>
      <p:ext uri="{BB962C8B-B14F-4D97-AF65-F5344CB8AC3E}">
        <p14:creationId xmlns:p14="http://schemas.microsoft.com/office/powerpoint/2010/main" val="28432420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4" ma:contentTypeDescription="Create a new document." ma:contentTypeScope="" ma:versionID="0a147aac4d1cc10fa93320a8d00db083">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be4dd3a7e5a6c52e393a2f005911f188"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44259-DBFA-43A9-8870-898D36FEB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2A5180-B780-4B29-AF64-EDDACD702F73}">
  <ds:schemaRefs>
    <ds:schemaRef ds:uri="2c866eba-0e85-40b8-9134-af41379355db"/>
    <ds:schemaRef ds:uri="5fe63f5c-9afc-489e-80cb-6bc0d225116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E62AE4-E133-4E33-BC7A-DB8EAFE35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11566</TotalTime>
  <Words>831</Words>
  <Application>Microsoft Macintosh PowerPoint</Application>
  <PresentationFormat>On-screen Show (16:9)</PresentationFormat>
  <Paragraphs>103</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Roboto</vt:lpstr>
      <vt:lpstr>Simple Light</vt:lpstr>
      <vt:lpstr>Insights regarding EU Coordination The main challenges of COP16</vt:lpstr>
      <vt:lpstr>PowerPoint Presentation</vt:lpstr>
      <vt:lpstr>CBD COP 16 / CP COP-MOP 11 / NP COP-MOP 5  Agenda</vt:lpstr>
      <vt:lpstr>CBD COP 16 / CP COP-MOP 11 / NP COP-MOP 5  Agenda</vt:lpstr>
      <vt:lpstr>CBD COP 16 / CP COP-MOP 11 / NP COP-MOP 5  Agenda</vt:lpstr>
      <vt:lpstr>CBD COP 16 / CP COP-MOP 11 / NP COP-MOP 5  Agenda</vt:lpstr>
      <vt:lpstr>CBD COP 16 / CP COP-MOP 11 / NP COP-MOP 5  Agenda</vt:lpstr>
      <vt:lpstr>CBD COP 16 / CP COP-MOP 11 / NP COP-MOP 5  Agenda</vt:lpstr>
      <vt:lpstr>CBD COP 16 / CP COP-MOP 11 / NP COP-MOP 5  Agenda</vt:lpstr>
      <vt:lpstr>CBD COP 16 / CP COP-MOP 11 / NP COP-MOP 5  the EU way</vt:lpstr>
      <vt:lpstr>CBD COP 16 / CP COP-MOP 11 / NP COP-MOP 5  CEE (regional group) consultations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cp:lastModifiedBy>Hendrik Segers</cp:lastModifiedBy>
  <cp:revision>7</cp:revision>
  <dcterms:modified xsi:type="dcterms:W3CDTF">2024-03-18T10:45:24Z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