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>
      <p:cViewPr varScale="1">
        <p:scale>
          <a:sx n="119" d="100"/>
          <a:sy n="119" d="100"/>
        </p:scale>
        <p:origin x="3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div.hu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3564389" name="CustomShape 1"/>
          <p:cNvSpPr/>
          <p:nvPr/>
        </p:nvSpPr>
        <p:spPr bwMode="auto">
          <a:xfrm>
            <a:off x="838080" y="0"/>
            <a:ext cx="11353320" cy="135827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88974029" name="CustomShape 2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B6AE227F-9AD1-50FB-2516-35616271E8B1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1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1742188711" name="TextShape 3"/>
          <p:cNvSpPr txBox="1"/>
          <p:nvPr/>
        </p:nvSpPr>
        <p:spPr bwMode="auto">
          <a:xfrm>
            <a:off x="330129" y="1700807"/>
            <a:ext cx="11517110" cy="4475711"/>
          </a:xfrm>
          <a:prstGeom prst="rect">
            <a:avLst/>
          </a:prstGeom>
          <a:noFill/>
          <a:ln>
            <a:noFill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lnSpc>
                <a:spcPts val="1414"/>
              </a:lnSpc>
              <a:spcBef>
                <a:spcPts val="283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GB" sz="28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Objectives and main international biodiversity events during</a:t>
            </a:r>
            <a:endParaRPr sz="2800" b="1" i="0" u="none" strike="noStrike" cap="none" spc="0">
              <a:solidFill>
                <a:srgbClr val="007966"/>
              </a:solidFill>
              <a:latin typeface="Palatino Linotype"/>
              <a:ea typeface="Palatino Linotype"/>
              <a:cs typeface="Palatino Linotype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tabLst>
                <a:tab pos="0" algn="l"/>
              </a:tabLst>
              <a:defRPr/>
            </a:pPr>
            <a:r>
              <a:rPr lang="en-GB" sz="28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the upcoming Hungarian EU Presidency</a:t>
            </a:r>
            <a:endParaRPr lang="en-GB">
              <a:latin typeface="Palatino Linotype"/>
            </a:endParaRPr>
          </a:p>
          <a:p>
            <a:pPr algn="ctr">
              <a:lnSpc>
                <a:spcPts val="1414"/>
              </a:lnSpc>
              <a:spcBef>
                <a:spcPts val="1000"/>
              </a:spcBef>
              <a:spcAft>
                <a:spcPts val="0"/>
              </a:spcAft>
              <a:tabLst>
                <a:tab pos="0" algn="l"/>
              </a:tabLst>
              <a:defRPr/>
            </a:pPr>
            <a:br>
              <a:rPr lang="en-GB">
                <a:latin typeface="Palatino Linotype"/>
              </a:rPr>
            </a:br>
            <a:r>
              <a:rPr lang="en-GB" sz="2200" b="1" spc="0">
                <a:solidFill>
                  <a:srgbClr val="007966"/>
                </a:solidFill>
                <a:latin typeface="Palatino Linotype"/>
              </a:rPr>
              <a:t>Biodiversity and Gene Conservation Department</a:t>
            </a:r>
            <a:r>
              <a:rPr lang="hu-HU" sz="2200"/>
              <a:t>,</a:t>
            </a:r>
            <a:endParaRPr sz="2200"/>
          </a:p>
          <a:p>
            <a:pPr algn="ctr">
              <a:lnSpc>
                <a:spcPct val="150000"/>
              </a:lnSpc>
              <a:spcBef>
                <a:spcPts val="1000"/>
              </a:spcBef>
              <a:tabLst>
                <a:tab pos="0" algn="l"/>
              </a:tabLst>
              <a:defRPr/>
            </a:pPr>
            <a:r>
              <a:rPr lang="en-GB" sz="20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Ministry of Agriculture</a:t>
            </a:r>
            <a:r>
              <a:rPr lang="hu-HU" sz="20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, </a:t>
            </a:r>
            <a:r>
              <a:rPr lang="en-GB" sz="20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Hungary</a:t>
            </a:r>
            <a:endParaRPr/>
          </a:p>
          <a:p>
            <a:pPr algn="ctr">
              <a:lnSpc>
                <a:spcPct val="150000"/>
              </a:lnSpc>
              <a:spcBef>
                <a:spcPts val="1000"/>
              </a:spcBef>
              <a:tabLst>
                <a:tab pos="0" algn="l"/>
              </a:tabLst>
              <a:defRPr/>
            </a:pPr>
            <a:endParaRPr lang="en-GB" sz="3600" b="0" strike="noStrike" spc="0">
              <a:solidFill>
                <a:srgbClr val="000000"/>
              </a:solidFill>
              <a:latin typeface="Palatino Linotype"/>
            </a:endParaRPr>
          </a:p>
          <a:p>
            <a:pPr algn="ctr">
              <a:lnSpc>
                <a:spcPct val="1079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9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CO-OP4CBD</a:t>
            </a:r>
            <a:r>
              <a:rPr lang="hu-HU" sz="19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GB" sz="19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Regional Training for CEE Countries</a:t>
            </a:r>
            <a:endParaRPr sz="1900" b="1" i="0" u="none" strike="noStrike" cap="none" spc="0">
              <a:solidFill>
                <a:srgbClr val="007966"/>
              </a:solidFill>
              <a:latin typeface="Palatino Linotype"/>
              <a:ea typeface="Palatino Linotype"/>
              <a:cs typeface="Palatino Linotype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tabLst>
                <a:tab pos="0" algn="l"/>
              </a:tabLst>
              <a:defRPr/>
            </a:pPr>
            <a:r>
              <a:rPr lang="en-GB" sz="19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18-19 March 2024, Paris</a:t>
            </a:r>
            <a:endParaRPr sz="1900" b="1" i="0" u="none" strike="noStrike" cap="none" spc="0">
              <a:solidFill>
                <a:srgbClr val="007966"/>
              </a:solidFill>
              <a:latin typeface="Palatino Linotype"/>
              <a:ea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0537372" name="CustomShape 3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2BE2439C-8533-216C-3511-1FE1CFDF2BFE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10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1166915047" name="Téglalap 1"/>
          <p:cNvSpPr/>
          <p:nvPr/>
        </p:nvSpPr>
        <p:spPr bwMode="auto">
          <a:xfrm>
            <a:off x="-168696" y="1735441"/>
            <a:ext cx="5973526" cy="429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en-GB" sz="24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Main topics:</a:t>
            </a:r>
            <a:endParaRPr/>
          </a:p>
          <a:p>
            <a:pPr lvl="1" algn="just">
              <a:defRPr/>
            </a:pPr>
            <a:r>
              <a:rPr lang="en-US" sz="2400">
                <a:latin typeface="Palatino Linotype"/>
              </a:rPr>
              <a:t>Adopt</a:t>
            </a:r>
            <a:r>
              <a:rPr lang="hu-HU" sz="2400">
                <a:latin typeface="Palatino Linotype"/>
              </a:rPr>
              <a:t>ion </a:t>
            </a:r>
            <a:r>
              <a:rPr lang="en-GB" sz="2400">
                <a:latin typeface="Palatino Linotype"/>
              </a:rPr>
              <a:t>of </a:t>
            </a:r>
            <a:r>
              <a:rPr lang="en-US" sz="2400">
                <a:latin typeface="Palatino Linotype"/>
              </a:rPr>
              <a:t>two comprehensive global assessments: </a:t>
            </a:r>
            <a:endParaRPr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Font typeface="Arial"/>
              <a:buChar char="•"/>
              <a:defRPr/>
            </a:pPr>
            <a:r>
              <a:rPr lang="en-GB" sz="24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Nexus assessment:</a:t>
            </a:r>
            <a:r>
              <a:rPr lang="en-US" sz="2400">
                <a:latin typeface="Palatino Linotype"/>
              </a:rPr>
              <a:t> links between biodiversity, water and food security and health </a:t>
            </a:r>
            <a:endParaRPr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GB" sz="24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Transformative change assessment:</a:t>
            </a:r>
            <a:r>
              <a:rPr lang="en-US" sz="2400">
                <a:latin typeface="Palatino Linotype"/>
              </a:rPr>
              <a:t> assessing and comparing visions and methods to ensure the sustainability of our planet</a:t>
            </a:r>
            <a:endParaRPr lang="hu-HU" sz="2400">
              <a:latin typeface="Palatino Linotype"/>
            </a:endParaRPr>
          </a:p>
          <a:p>
            <a:pPr lvl="1" algn="just">
              <a:defRPr/>
            </a:pPr>
            <a:endParaRPr lang="hu-HU" sz="2400">
              <a:latin typeface="Palatino Linotype"/>
            </a:endParaRPr>
          </a:p>
        </p:txBody>
      </p:sp>
      <p:sp>
        <p:nvSpPr>
          <p:cNvPr id="1395856926" name="Téglalap 1628"/>
          <p:cNvSpPr/>
          <p:nvPr/>
        </p:nvSpPr>
        <p:spPr bwMode="auto">
          <a:xfrm>
            <a:off x="54706" y="284454"/>
            <a:ext cx="11737861" cy="82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400" b="1">
                <a:solidFill>
                  <a:schemeClr val="bg1"/>
                </a:solidFill>
                <a:latin typeface="Palatino Linotype"/>
              </a:rPr>
              <a:t>IPBES 11th </a:t>
            </a:r>
            <a:r>
              <a:rPr lang="en-GB" sz="2400" b="1">
                <a:solidFill>
                  <a:schemeClr val="bg1"/>
                </a:solidFill>
                <a:latin typeface="Palatino Linotype"/>
              </a:rPr>
              <a:t>Plenary</a:t>
            </a:r>
            <a:endParaRPr/>
          </a:p>
          <a:p>
            <a:pPr algn="just">
              <a:defRPr/>
            </a:pPr>
            <a:r>
              <a:rPr lang="en-GB" sz="2400" b="0" i="0" u="none" strike="noStrike" cap="none" spc="0">
                <a:solidFill>
                  <a:schemeClr val="bg1"/>
                </a:solidFill>
                <a:latin typeface="Palatino Linotype"/>
                <a:ea typeface="Palatino Linotype"/>
                <a:cs typeface="Palatino Linotype"/>
              </a:rPr>
              <a:t>Windhoek, Namibia, 10-16 December 2024</a:t>
            </a:r>
            <a:endParaRPr lang="hu-HU" sz="2400">
              <a:solidFill>
                <a:schemeClr val="bg1"/>
              </a:solidFill>
              <a:latin typeface="Palatino Linotype"/>
            </a:endParaRPr>
          </a:p>
        </p:txBody>
      </p:sp>
      <p:pic>
        <p:nvPicPr>
          <p:cNvPr id="1002667021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06447" y="1772815"/>
            <a:ext cx="5664628" cy="424847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535699" name="TextShape 1"/>
          <p:cNvSpPr txBox="1"/>
          <p:nvPr/>
        </p:nvSpPr>
        <p:spPr bwMode="auto">
          <a:xfrm>
            <a:off x="-1680864" y="620688"/>
            <a:ext cx="12286078" cy="4258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600" spc="0" baseline="30000" dirty="0">
                <a:solidFill>
                  <a:srgbClr val="FFFFFF"/>
                </a:solidFill>
                <a:latin typeface="HelveticaNeueLT Pro 55 Roman"/>
              </a:rPr>
              <a:t>Thank you for your kind attention!</a:t>
            </a:r>
            <a:endParaRPr lang="hu-HU" sz="3600" baseline="30000" dirty="0">
              <a:solidFill>
                <a:srgbClr val="FFFFFF"/>
              </a:solidFill>
              <a:latin typeface="HelveticaNeueLT Pro 55 Roman"/>
            </a:endParaRPr>
          </a:p>
          <a:p>
            <a:pPr algn="ctr">
              <a:lnSpc>
                <a:spcPct val="90000"/>
              </a:lnSpc>
              <a:defRPr/>
            </a:pPr>
            <a:r>
              <a:rPr lang="hu-HU" sz="3600" b="0" strike="noStrike" spc="0" baseline="30000" dirty="0" err="1">
                <a:solidFill>
                  <a:srgbClr val="FFFFFF"/>
                </a:solidFill>
                <a:latin typeface="HelveticaNeueLT Pro 55 Roman"/>
              </a:rPr>
              <a:t>For</a:t>
            </a:r>
            <a:r>
              <a:rPr lang="hu-HU" sz="3600" b="0" strike="noStrike" spc="0" baseline="30000" dirty="0">
                <a:solidFill>
                  <a:srgbClr val="FFFFFF"/>
                </a:solidFill>
                <a:latin typeface="HelveticaNeueLT Pro 55 Roman"/>
              </a:rPr>
              <a:t> more </a:t>
            </a:r>
            <a:r>
              <a:rPr lang="hu-HU" sz="3600" b="0" strike="noStrike" spc="0" baseline="30000" dirty="0" err="1">
                <a:solidFill>
                  <a:srgbClr val="FFFFFF"/>
                </a:solidFill>
                <a:latin typeface="HelveticaNeueLT Pro 55 Roman"/>
              </a:rPr>
              <a:t>info</a:t>
            </a:r>
            <a:r>
              <a:rPr lang="hu-HU" sz="3600" baseline="30000" dirty="0">
                <a:solidFill>
                  <a:srgbClr val="FFFFFF"/>
                </a:solidFill>
                <a:latin typeface="HelveticaNeueLT Pro 55 Roman"/>
              </a:rPr>
              <a:t> </a:t>
            </a:r>
            <a:r>
              <a:rPr lang="hu-HU" sz="3600" baseline="30000" dirty="0" err="1">
                <a:solidFill>
                  <a:srgbClr val="FFFFFF"/>
                </a:solidFill>
                <a:latin typeface="HelveticaNeueLT Pro 55 Roman"/>
              </a:rPr>
              <a:t>click</a:t>
            </a:r>
            <a:r>
              <a:rPr lang="hu-HU" sz="3600" baseline="30000" dirty="0">
                <a:solidFill>
                  <a:srgbClr val="FFFFFF"/>
                </a:solidFill>
                <a:latin typeface="HelveticaNeueLT Pro 55 Roman"/>
              </a:rPr>
              <a:t> </a:t>
            </a:r>
            <a:r>
              <a:rPr lang="hu-HU" sz="3600" baseline="30000" dirty="0" err="1">
                <a:solidFill>
                  <a:srgbClr val="FFFFFF"/>
                </a:solidFill>
                <a:latin typeface="HelveticaNeueLT Pro 55 Roman"/>
              </a:rPr>
              <a:t>on</a:t>
            </a:r>
            <a:r>
              <a:rPr lang="hu-HU" sz="3600" baseline="30000" dirty="0">
                <a:solidFill>
                  <a:srgbClr val="FFFFFF"/>
                </a:solidFill>
                <a:latin typeface="HelveticaNeueLT Pro 55 Roman"/>
              </a:rPr>
              <a:t> </a:t>
            </a:r>
            <a:r>
              <a:rPr lang="hu-HU" sz="3600" baseline="30000" dirty="0" err="1">
                <a:solidFill>
                  <a:srgbClr val="FFFFFF"/>
                </a:solidFill>
                <a:latin typeface="HelveticaNeueLT Pro 55 Roman"/>
              </a:rPr>
              <a:t>Hungary’s</a:t>
            </a:r>
            <a:r>
              <a:rPr lang="hu-HU" sz="3600" baseline="30000" dirty="0">
                <a:solidFill>
                  <a:srgbClr val="FFFFFF"/>
                </a:solidFill>
                <a:latin typeface="HelveticaNeueLT Pro 55 Roman"/>
              </a:rPr>
              <a:t> CBD CHM: </a:t>
            </a:r>
            <a:r>
              <a:rPr lang="hu-HU" sz="3600" u="sng" baseline="30000" dirty="0">
                <a:solidFill>
                  <a:schemeClr val="bg1"/>
                </a:solidFill>
                <a:latin typeface="HelveticaNeueLT Pro 55 Roman"/>
                <a:hlinkClick r:id="rId3" tooltip="http://www.biodiv.h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www.biodiv.hu</a:t>
            </a:r>
            <a:r>
              <a:rPr lang="hu-HU" sz="3600" baseline="30000" dirty="0">
                <a:solidFill>
                  <a:schemeClr val="bg1"/>
                </a:solidFill>
                <a:latin typeface="HelveticaNeueLT Pro 55 Roman"/>
              </a:rPr>
              <a:t> </a:t>
            </a:r>
            <a:endParaRPr lang="hu-HU" sz="3600" b="0" strike="noStrike" spc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B272561-DA9C-3946-8860-5CCAD55D0FB4}"/>
              </a:ext>
            </a:extLst>
          </p:cNvPr>
          <p:cNvSpPr txBox="1"/>
          <p:nvPr/>
        </p:nvSpPr>
        <p:spPr>
          <a:xfrm>
            <a:off x="6456040" y="35730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biodiv@am.gov.hu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2967826" name="CustomShape 3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DCCDA949-6D5E-A4DD-D250-8C1EF914AF5C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2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505453076" name="Téglalap 1"/>
          <p:cNvSpPr/>
          <p:nvPr/>
        </p:nvSpPr>
        <p:spPr bwMode="auto">
          <a:xfrm>
            <a:off x="407367" y="1916831"/>
            <a:ext cx="10729227" cy="292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 b="1">
                <a:latin typeface="Palatino Linotype"/>
              </a:rPr>
              <a:t>High-profile international events:</a:t>
            </a:r>
          </a:p>
          <a:p>
            <a:pPr algn="just">
              <a:defRPr/>
            </a:pPr>
            <a:endParaRPr lang="en-GB" sz="2400" b="1">
              <a:latin typeface="Palatino Linotype"/>
            </a:endParaRPr>
          </a:p>
          <a:p>
            <a:pPr algn="just">
              <a:defRPr/>
            </a:pPr>
            <a:endParaRPr lang="en-GB"/>
          </a:p>
          <a:p>
            <a:pPr algn="just">
              <a:defRPr/>
            </a:pPr>
            <a:r>
              <a:rPr lang="en-GB" sz="2400">
                <a:latin typeface="Palatino Linotype"/>
              </a:rPr>
              <a:t>6 biodiversity-related international decision-making meetings in the second half of 2024</a:t>
            </a:r>
            <a:endParaRPr lang="en-GB"/>
          </a:p>
          <a:p>
            <a:pPr algn="just">
              <a:defRPr/>
            </a:pPr>
            <a:endParaRPr lang="en-GB" sz="2400">
              <a:latin typeface="Palatino Linotype"/>
            </a:endParaRPr>
          </a:p>
          <a:p>
            <a:pPr algn="just">
              <a:defRPr/>
            </a:pPr>
            <a:r>
              <a:rPr lang="en-GB" sz="2400">
                <a:latin typeface="Palatino Linotype"/>
              </a:rPr>
              <a:t>Coordination tasks, preparation of EU+MS positions &amp; representation on the spot</a:t>
            </a:r>
            <a:endParaRPr lang="en-GB"/>
          </a:p>
        </p:txBody>
      </p:sp>
      <p:sp>
        <p:nvSpPr>
          <p:cNvPr id="140969337" name="Téglalap 1628"/>
          <p:cNvSpPr/>
          <p:nvPr/>
        </p:nvSpPr>
        <p:spPr bwMode="auto">
          <a:xfrm>
            <a:off x="334836" y="375045"/>
            <a:ext cx="11737860" cy="45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>
                <a:solidFill>
                  <a:schemeClr val="bg1"/>
                </a:solidFill>
                <a:latin typeface="Palatino Linotype"/>
              </a:rPr>
              <a:t>International biodiversity-related tasks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6996869" name="CustomShape 3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1604DE14-32B8-AC45-3AF8-A8EE439F3F6E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3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2007276683" name="Téglalap 1628"/>
          <p:cNvSpPr/>
          <p:nvPr/>
        </p:nvSpPr>
        <p:spPr bwMode="auto">
          <a:xfrm>
            <a:off x="334836" y="375045"/>
            <a:ext cx="11738688" cy="82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>
                <a:solidFill>
                  <a:schemeClr val="bg1"/>
                </a:solidFill>
                <a:latin typeface="Palatino Linotype"/>
              </a:rPr>
              <a:t>United Nations Biodiversity Conference</a:t>
            </a:r>
            <a:endParaRPr lang="en-GB"/>
          </a:p>
          <a:p>
            <a:pPr algn="just">
              <a:defRPr/>
            </a:pPr>
            <a:r>
              <a:rPr lang="en-GB" sz="2400">
                <a:solidFill>
                  <a:schemeClr val="bg1"/>
                </a:solidFill>
                <a:latin typeface="Palatino Linotype"/>
              </a:rPr>
              <a:t>Colombia, 21 October – 1 November 2024</a:t>
            </a:r>
            <a:r>
              <a:rPr lang="en-GB" sz="2400">
                <a:solidFill>
                  <a:schemeClr val="bg1"/>
                </a:solidFill>
                <a:highlight>
                  <a:srgbClr val="00FF00"/>
                </a:highlight>
                <a:latin typeface="Palatino Linotype"/>
              </a:rPr>
              <a:t> </a:t>
            </a:r>
          </a:p>
        </p:txBody>
      </p:sp>
      <p:sp>
        <p:nvSpPr>
          <p:cNvPr id="125579706" name="Téglalap 3"/>
          <p:cNvSpPr/>
          <p:nvPr/>
        </p:nvSpPr>
        <p:spPr bwMode="auto">
          <a:xfrm>
            <a:off x="69039" y="1700806"/>
            <a:ext cx="7660275" cy="411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  <a:defRPr/>
            </a:pPr>
            <a:endParaRPr lang="en-GB" sz="2400">
              <a:latin typeface="Palatino Linotype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During which 3 parallel decision-making body meetings:</a:t>
            </a:r>
            <a:endParaRPr lang="en-GB"/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GB" sz="2400" i="0" u="none" strike="noStrike" cap="none" spc="0">
                <a:latin typeface="Palatino Linotype"/>
                <a:ea typeface="Palatino Linotype"/>
                <a:cs typeface="Palatino Linotype"/>
              </a:rPr>
              <a:t>CBD: COP16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GB" sz="2400">
                <a:latin typeface="Palatino Linotype"/>
                <a:ea typeface="Palatino Linotype"/>
                <a:cs typeface="Palatino Linotype"/>
              </a:rPr>
              <a:t>Cartagena Protocol: CP/MOP11</a:t>
            </a:r>
            <a:endParaRPr lang="en-GB"/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GB" sz="2400" i="0" u="none" strike="noStrike" cap="none" spc="0">
                <a:latin typeface="Palatino Linotype"/>
                <a:ea typeface="Palatino Linotype"/>
                <a:cs typeface="Palatino Linotype"/>
              </a:rPr>
              <a:t>Nagoya Proto</a:t>
            </a:r>
            <a:r>
              <a:rPr lang="en-GB" sz="2400">
                <a:latin typeface="Palatino Linotype"/>
                <a:ea typeface="Palatino Linotype"/>
                <a:cs typeface="Palatino Linotype"/>
              </a:rPr>
              <a:t>col: NP/MOP5</a:t>
            </a:r>
            <a:endParaRPr lang="en-GB"/>
          </a:p>
          <a:p>
            <a:pPr algn="just">
              <a:defRPr/>
            </a:pPr>
            <a:endParaRPr lang="en-GB" sz="2400" b="1" i="0" u="none" strike="noStrike" cap="none" spc="0">
              <a:solidFill>
                <a:srgbClr val="007966"/>
              </a:solidFill>
              <a:latin typeface="Palatino Linotype"/>
              <a:ea typeface="Palatino Linotype"/>
              <a:cs typeface="Palatino Linotype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b="1" i="0" u="none" strike="noStrike" cap="none" spc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Event at ministerial level</a:t>
            </a:r>
            <a:r>
              <a:rPr lang="en-GB" sz="2400" b="1">
                <a:latin typeface="Palatino Linotype"/>
              </a:rPr>
              <a:t> </a:t>
            </a:r>
            <a:r>
              <a:rPr lang="en-GB" sz="2400">
                <a:latin typeface="Palatino Linotype"/>
              </a:rPr>
              <a:t>(high-level segment)</a:t>
            </a:r>
            <a:endParaRPr lang="en-GB"/>
          </a:p>
          <a:p>
            <a:pPr marL="342900" indent="-342900" algn="just">
              <a:buFont typeface="Arial"/>
              <a:buChar char="•"/>
              <a:defRPr/>
            </a:pPr>
            <a:endParaRPr lang="en-GB" sz="2400">
              <a:latin typeface="Palatino Linotype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GB" sz="2400">
              <a:latin typeface="Palatino Linotype"/>
            </a:endParaRPr>
          </a:p>
          <a:p>
            <a:pPr marL="342900" indent="-342900" algn="just">
              <a:buFont typeface="Arial"/>
              <a:buChar char="•"/>
              <a:defRPr/>
            </a:pPr>
            <a:endParaRPr lang="en-GB" sz="2400">
              <a:latin typeface="Palatino Linotype"/>
            </a:endParaRPr>
          </a:p>
        </p:txBody>
      </p:sp>
      <p:pic>
        <p:nvPicPr>
          <p:cNvPr id="1748756459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089075" y="1190762"/>
            <a:ext cx="4119017" cy="2746011"/>
          </a:xfrm>
          <a:prstGeom prst="rect">
            <a:avLst/>
          </a:prstGeom>
          <a:noFill/>
        </p:spPr>
      </p:pic>
      <p:pic>
        <p:nvPicPr>
          <p:cNvPr id="2110857285" name="Picture 2" descr="Nagy István: A biológiai sokféleség megőrzése közös kötelességünk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089075" y="3936773"/>
            <a:ext cx="4102925" cy="273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5904422" name="CustomShape 3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2342F94D-63FA-3B31-8BB0-8148C3BBD164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4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429543718" name="Téglalap 1628"/>
          <p:cNvSpPr/>
          <p:nvPr/>
        </p:nvSpPr>
        <p:spPr bwMode="auto">
          <a:xfrm>
            <a:off x="334836" y="375045"/>
            <a:ext cx="11737860" cy="45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>
                <a:solidFill>
                  <a:schemeClr val="bg1"/>
                </a:solidFill>
                <a:latin typeface="Palatino Linotype"/>
              </a:rPr>
              <a:t>UN Biodiversity Conference – </a:t>
            </a:r>
            <a:r>
              <a:rPr lang="hu-HU" sz="2400">
                <a:solidFill>
                  <a:schemeClr val="bg1"/>
                </a:solidFill>
                <a:latin typeface="Palatino Linotype"/>
              </a:rPr>
              <a:t>Main tasks</a:t>
            </a:r>
            <a:r>
              <a:rPr lang="en-GB" sz="2400">
                <a:solidFill>
                  <a:schemeClr val="bg1"/>
                </a:solidFill>
                <a:latin typeface="Palatino Linotype"/>
              </a:rPr>
              <a:t> of the HU PRES</a:t>
            </a:r>
            <a:endParaRPr/>
          </a:p>
        </p:txBody>
      </p:sp>
      <p:sp>
        <p:nvSpPr>
          <p:cNvPr id="232041721" name="Téglalap 3"/>
          <p:cNvSpPr/>
          <p:nvPr/>
        </p:nvSpPr>
        <p:spPr bwMode="auto">
          <a:xfrm>
            <a:off x="263350" y="2113222"/>
            <a:ext cx="7542346" cy="402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GB" sz="2400" b="1">
              <a:latin typeface="Palatino Linotype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b="1">
                <a:latin typeface="Palatino Linotype"/>
              </a:rPr>
              <a:t>Council conclusions </a:t>
            </a:r>
            <a:r>
              <a:rPr lang="en-GB" sz="2400">
                <a:latin typeface="Palatino Linotype"/>
              </a:rPr>
              <a:t>(to be adopted at the ENV Council in October 2024 before COP16) – issues requiring political guidance</a:t>
            </a:r>
            <a:endParaRPr lang="en-GB"/>
          </a:p>
          <a:p>
            <a:pPr marL="342900" indent="-342900" algn="just">
              <a:buFont typeface="Arial"/>
              <a:buChar char="•"/>
              <a:defRPr/>
            </a:pPr>
            <a:endParaRPr lang="en-GB" sz="2400">
              <a:latin typeface="Palatino Linotype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 b="1">
                <a:latin typeface="Palatino Linotype"/>
              </a:rPr>
              <a:t>EU+MS position papers – </a:t>
            </a:r>
            <a:r>
              <a:rPr lang="en-GB" sz="2400">
                <a:latin typeface="Palatino Linotype"/>
              </a:rPr>
              <a:t> detailed PPs on each agenda items</a:t>
            </a:r>
          </a:p>
          <a:p>
            <a:pPr marL="342900" indent="-342900" algn="just">
              <a:buFont typeface="Arial"/>
              <a:buChar char="•"/>
              <a:defRPr/>
            </a:pPr>
            <a:endParaRPr lang="en-GB"/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400">
                <a:latin typeface="Palatino Linotype"/>
              </a:rPr>
              <a:t>Coordinating and representing the EU+MS on the spot</a:t>
            </a:r>
            <a:endParaRPr lang="en-GB"/>
          </a:p>
          <a:p>
            <a:pPr algn="just">
              <a:defRPr/>
            </a:pPr>
            <a:endParaRPr lang="en-GB" sz="2400">
              <a:latin typeface="Palatino Linotype"/>
            </a:endParaRPr>
          </a:p>
        </p:txBody>
      </p:sp>
      <p:sp>
        <p:nvSpPr>
          <p:cNvPr id="408254235" name=" 408254234"/>
          <p:cNvSpPr/>
          <p:nvPr/>
        </p:nvSpPr>
        <p:spPr bwMode="auto">
          <a:xfrm>
            <a:off x="14081232" y="5405062"/>
            <a:ext cx="33079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69244984" name="Kép 136924498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12672" y="2113222"/>
            <a:ext cx="3811604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3756443" name="CustomShape 3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5DD42E46-47A8-D3E1-FEC9-38D30EB6C64E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5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938488308" name="Téglalap 1628"/>
          <p:cNvSpPr/>
          <p:nvPr/>
        </p:nvSpPr>
        <p:spPr bwMode="auto">
          <a:xfrm>
            <a:off x="334837" y="375046"/>
            <a:ext cx="7993482" cy="45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 b="1">
                <a:solidFill>
                  <a:schemeClr val="bg1"/>
                </a:solidFill>
                <a:latin typeface="Palatino Linotype"/>
              </a:rPr>
              <a:t>I.) Decision-making body of the C</a:t>
            </a:r>
            <a:r>
              <a:rPr lang="hu-HU" sz="2400" b="1">
                <a:solidFill>
                  <a:schemeClr val="bg1"/>
                </a:solidFill>
                <a:latin typeface="Palatino Linotype"/>
              </a:rPr>
              <a:t>BD</a:t>
            </a:r>
            <a:r>
              <a:rPr lang="en-GB" sz="2400" b="1">
                <a:solidFill>
                  <a:schemeClr val="bg1"/>
                </a:solidFill>
                <a:latin typeface="Palatino Linotype"/>
              </a:rPr>
              <a:t>: COP16</a:t>
            </a:r>
            <a:endParaRPr/>
          </a:p>
        </p:txBody>
      </p:sp>
      <p:sp>
        <p:nvSpPr>
          <p:cNvPr id="1011501508" name="Téglalap 3"/>
          <p:cNvSpPr/>
          <p:nvPr/>
        </p:nvSpPr>
        <p:spPr bwMode="auto">
          <a:xfrm>
            <a:off x="119336" y="1412776"/>
            <a:ext cx="68444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hu-HU" sz="2400" b="1" dirty="0" err="1">
                <a:latin typeface="Palatino Linotype"/>
              </a:rPr>
              <a:t>Our</a:t>
            </a:r>
            <a:r>
              <a:rPr lang="hu-HU" sz="2400" b="1" dirty="0">
                <a:latin typeface="Palatino Linotype"/>
              </a:rPr>
              <a:t> </a:t>
            </a:r>
            <a:r>
              <a:rPr lang="hu-HU" sz="2400" b="1" dirty="0" err="1">
                <a:latin typeface="Palatino Linotype"/>
              </a:rPr>
              <a:t>priority</a:t>
            </a:r>
            <a:r>
              <a:rPr lang="hu-HU" sz="2400" b="1" dirty="0">
                <a:latin typeface="Palatino Linotype"/>
              </a:rPr>
              <a:t>:</a:t>
            </a:r>
            <a:endParaRPr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en-US" sz="2400" dirty="0">
                <a:latin typeface="Palatino Linotype"/>
              </a:rPr>
              <a:t>support the implementation of the Kunming-Montreal Global Biodiversity </a:t>
            </a:r>
            <a:r>
              <a:rPr lang="hu-HU" sz="2400" dirty="0">
                <a:latin typeface="Palatino Linotype"/>
              </a:rPr>
              <a:t>Framework</a:t>
            </a:r>
            <a:endParaRPr dirty="0"/>
          </a:p>
          <a:p>
            <a:pPr marL="800100" lvl="1" indent="-342900" algn="just">
              <a:buFont typeface="Arial"/>
              <a:buChar char="•"/>
              <a:defRPr/>
            </a:pPr>
            <a:r>
              <a:rPr lang="hu-HU" sz="2400" dirty="0">
                <a:latin typeface="Palatino Linotype"/>
              </a:rPr>
              <a:t>h</a:t>
            </a:r>
            <a:r>
              <a:rPr lang="en-US" sz="2400" dirty="0" err="1">
                <a:latin typeface="Palatino Linotype"/>
              </a:rPr>
              <a:t>elp</a:t>
            </a:r>
            <a:r>
              <a:rPr lang="en-US" sz="2400" dirty="0">
                <a:latin typeface="Palatino Linotype"/>
              </a:rPr>
              <a:t> moving towards reaching meaningful outcome at </a:t>
            </a:r>
            <a:r>
              <a:rPr lang="hu-HU" sz="2400" dirty="0">
                <a:latin typeface="Palatino Linotype"/>
              </a:rPr>
              <a:t>COP16:</a:t>
            </a:r>
            <a:endParaRPr dirty="0"/>
          </a:p>
          <a:p>
            <a:pPr marL="1257300" lvl="2" indent="-342900" algn="just">
              <a:buFont typeface="Arial"/>
              <a:buChar char="•"/>
              <a:defRPr/>
            </a:pPr>
            <a:r>
              <a:rPr lang="hu-HU" sz="2400" dirty="0">
                <a:latin typeface="Palatino Linotype"/>
              </a:rPr>
              <a:t>Monitoring </a:t>
            </a:r>
            <a:r>
              <a:rPr lang="hu-HU" sz="2400" dirty="0" err="1">
                <a:latin typeface="Palatino Linotype"/>
              </a:rPr>
              <a:t>framework</a:t>
            </a:r>
            <a:r>
              <a:rPr lang="hu-HU" sz="2400" dirty="0">
                <a:latin typeface="Palatino Linotype"/>
              </a:rPr>
              <a:t> of </a:t>
            </a:r>
            <a:r>
              <a:rPr lang="hu-HU" sz="2400" dirty="0" err="1">
                <a:latin typeface="Palatino Linotype"/>
              </a:rPr>
              <a:t>the</a:t>
            </a:r>
            <a:r>
              <a:rPr lang="hu-HU" sz="2400" dirty="0">
                <a:latin typeface="Palatino Linotype"/>
              </a:rPr>
              <a:t> KM-GBF</a:t>
            </a:r>
            <a:endParaRPr dirty="0"/>
          </a:p>
          <a:p>
            <a:pPr lvl="2" algn="just">
              <a:defRPr/>
            </a:pPr>
            <a:r>
              <a:rPr lang="hu-HU" sz="2400" dirty="0">
                <a:latin typeface="Palatino Linotype"/>
              </a:rPr>
              <a:t>&amp; </a:t>
            </a:r>
            <a:r>
              <a:rPr lang="hu-HU" sz="2400" dirty="0" err="1">
                <a:latin typeface="Palatino Linotype"/>
              </a:rPr>
              <a:t>Planning</a:t>
            </a:r>
            <a:r>
              <a:rPr lang="hu-HU" sz="2400" dirty="0">
                <a:latin typeface="Palatino Linotype"/>
              </a:rPr>
              <a:t> monitoring, </a:t>
            </a:r>
            <a:r>
              <a:rPr lang="hu-HU" sz="2400" dirty="0" err="1">
                <a:latin typeface="Palatino Linotype"/>
              </a:rPr>
              <a:t>reporting</a:t>
            </a:r>
            <a:r>
              <a:rPr lang="hu-HU" sz="2400" dirty="0">
                <a:latin typeface="Palatino Linotype"/>
              </a:rPr>
              <a:t> and </a:t>
            </a:r>
            <a:r>
              <a:rPr lang="hu-HU" sz="2400" dirty="0" err="1">
                <a:latin typeface="Palatino Linotype"/>
              </a:rPr>
              <a:t>review</a:t>
            </a:r>
            <a:endParaRPr lang="hu-HU" sz="2400" dirty="0">
              <a:latin typeface="Palatino Linotype"/>
            </a:endParaRPr>
          </a:p>
          <a:p>
            <a:pPr marL="1257300" lvl="2" indent="-342900" algn="just">
              <a:buFont typeface="Arial"/>
              <a:buChar char="•"/>
              <a:defRPr/>
            </a:pPr>
            <a:r>
              <a:rPr lang="hu-HU" sz="2400" dirty="0" err="1">
                <a:latin typeface="Palatino Linotype"/>
              </a:rPr>
              <a:t>Resource</a:t>
            </a:r>
            <a:r>
              <a:rPr lang="hu-HU" sz="2400" dirty="0">
                <a:latin typeface="Palatino Linotype"/>
              </a:rPr>
              <a:t> </a:t>
            </a:r>
            <a:r>
              <a:rPr lang="hu-HU" sz="2400" dirty="0" err="1">
                <a:latin typeface="Palatino Linotype"/>
              </a:rPr>
              <a:t>mobilization</a:t>
            </a:r>
            <a:endParaRPr lang="hu-HU" sz="2400" dirty="0">
              <a:latin typeface="Palatino Linotype"/>
            </a:endParaRPr>
          </a:p>
          <a:p>
            <a:pPr marL="1257300" lvl="2" indent="-342900" algn="just">
              <a:buFont typeface="Arial"/>
              <a:buChar char="•"/>
              <a:defRPr/>
            </a:pPr>
            <a:r>
              <a:rPr lang="hu-HU" sz="2400" dirty="0">
                <a:latin typeface="Palatino Linotype"/>
              </a:rPr>
              <a:t>Digital </a:t>
            </a:r>
            <a:r>
              <a:rPr lang="hu-HU" sz="2400" dirty="0" err="1">
                <a:latin typeface="Palatino Linotype"/>
              </a:rPr>
              <a:t>Sequence</a:t>
            </a:r>
            <a:r>
              <a:rPr lang="hu-HU" sz="2400" dirty="0">
                <a:latin typeface="Palatino Linotype"/>
              </a:rPr>
              <a:t> </a:t>
            </a:r>
            <a:r>
              <a:rPr lang="hu-HU" sz="2400" dirty="0" err="1">
                <a:latin typeface="Palatino Linotype"/>
              </a:rPr>
              <a:t>Information</a:t>
            </a:r>
            <a:r>
              <a:rPr lang="hu-HU" sz="2400" dirty="0">
                <a:latin typeface="Palatino Linotype"/>
              </a:rPr>
              <a:t> </a:t>
            </a:r>
            <a:r>
              <a:rPr lang="hu-HU" sz="2400" dirty="0" err="1">
                <a:latin typeface="Palatino Linotype"/>
              </a:rPr>
              <a:t>on</a:t>
            </a:r>
            <a:r>
              <a:rPr lang="hu-HU" sz="2400" dirty="0">
                <a:latin typeface="Palatino Linotype"/>
              </a:rPr>
              <a:t> </a:t>
            </a:r>
            <a:r>
              <a:rPr lang="hu-HU" sz="2400" dirty="0" err="1">
                <a:latin typeface="Palatino Linotype"/>
              </a:rPr>
              <a:t>Genetic</a:t>
            </a:r>
            <a:r>
              <a:rPr lang="hu-HU" sz="2400" dirty="0">
                <a:latin typeface="Palatino Linotype"/>
              </a:rPr>
              <a:t> </a:t>
            </a:r>
            <a:r>
              <a:rPr lang="hu-HU" sz="2400" dirty="0" err="1">
                <a:latin typeface="Palatino Linotype"/>
              </a:rPr>
              <a:t>Resources</a:t>
            </a:r>
            <a:endParaRPr lang="hu-HU" sz="2400" dirty="0">
              <a:latin typeface="Palatino Linotype"/>
            </a:endParaRPr>
          </a:p>
          <a:p>
            <a:pPr marL="1257300" lvl="2" indent="-342900" algn="just">
              <a:buFont typeface="Arial"/>
              <a:buChar char="•"/>
              <a:defRPr/>
            </a:pPr>
            <a:r>
              <a:rPr lang="hu-HU" sz="2400" dirty="0" err="1">
                <a:latin typeface="Palatino Linotype"/>
              </a:rPr>
              <a:t>Biodiversity</a:t>
            </a:r>
            <a:r>
              <a:rPr lang="hu-HU" sz="2400" dirty="0">
                <a:latin typeface="Palatino Linotype"/>
              </a:rPr>
              <a:t> and </a:t>
            </a:r>
            <a:r>
              <a:rPr lang="hu-HU" sz="2400" dirty="0" err="1">
                <a:latin typeface="Palatino Linotype"/>
              </a:rPr>
              <a:t>climate</a:t>
            </a:r>
            <a:r>
              <a:rPr lang="hu-HU" sz="2400" dirty="0">
                <a:latin typeface="Palatino Linotype"/>
              </a:rPr>
              <a:t> </a:t>
            </a:r>
            <a:r>
              <a:rPr lang="hu-HU" sz="2400" dirty="0" err="1">
                <a:latin typeface="Palatino Linotype"/>
              </a:rPr>
              <a:t>change</a:t>
            </a:r>
            <a:r>
              <a:rPr lang="hu-HU" sz="2400" dirty="0">
                <a:latin typeface="Palatino Linotype"/>
              </a:rPr>
              <a:t> etc. </a:t>
            </a:r>
            <a:endParaRPr lang="en-US" sz="2400" dirty="0">
              <a:latin typeface="Palatino Linotype"/>
            </a:endParaRPr>
          </a:p>
        </p:txBody>
      </p:sp>
      <p:sp>
        <p:nvSpPr>
          <p:cNvPr id="1995418142" name=" 1995418141"/>
          <p:cNvSpPr/>
          <p:nvPr/>
        </p:nvSpPr>
        <p:spPr bwMode="auto">
          <a:xfrm>
            <a:off x="15190185" y="6593927"/>
            <a:ext cx="36167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639342928" name="Kép 16393429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36674" y="2397672"/>
            <a:ext cx="4170154" cy="33830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727627" name="CustomShape 3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9FC2E656-4087-D59F-0F45-F8166FBA15E5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6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448088472" name="Téglalap 3"/>
          <p:cNvSpPr/>
          <p:nvPr/>
        </p:nvSpPr>
        <p:spPr bwMode="auto">
          <a:xfrm>
            <a:off x="119334" y="1415836"/>
            <a:ext cx="6769256" cy="5158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en-GB" sz="2400">
                <a:latin typeface="Palatino Linotype"/>
              </a:rPr>
              <a:t>Adoption of decisions on biosafety,</a:t>
            </a:r>
            <a:r>
              <a:rPr lang="hu-HU" sz="2400">
                <a:latin typeface="Palatino Linotype"/>
              </a:rPr>
              <a:t> </a:t>
            </a:r>
            <a:r>
              <a:rPr lang="en-GB" sz="2400">
                <a:latin typeface="Palatino Linotype"/>
              </a:rPr>
              <a:t>the regulation of genetically modified organisms.</a:t>
            </a:r>
            <a:endParaRPr/>
          </a:p>
          <a:p>
            <a:pPr lvl="1" algn="just">
              <a:defRPr/>
            </a:pPr>
            <a:endParaRPr lang="en-GB" sz="2400">
              <a:latin typeface="Palatino Linotype"/>
            </a:endParaRPr>
          </a:p>
          <a:p>
            <a:pPr marL="800100" lvl="1" indent="-342900" algn="l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>
                <a:latin typeface="Palatino Linotype"/>
              </a:rPr>
              <a:t>environmental risk assessment of GMOs</a:t>
            </a:r>
            <a:endParaRPr/>
          </a:p>
          <a:p>
            <a:pPr marL="800100" lvl="1" indent="-342900" algn="l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>
                <a:latin typeface="Palatino Linotype"/>
              </a:rPr>
              <a:t>detection and identification of GMOs</a:t>
            </a:r>
            <a:endParaRPr/>
          </a:p>
          <a:p>
            <a:pPr marL="800100" lvl="1" indent="-342900" algn="l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>
                <a:latin typeface="Palatino Linotype"/>
              </a:rPr>
              <a:t>the social and economic impact of GMOs</a:t>
            </a:r>
            <a:endParaRPr/>
          </a:p>
          <a:p>
            <a:pPr marL="800100" lvl="1" indent="-342900" algn="l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>
                <a:latin typeface="Palatino Linotype"/>
              </a:rPr>
              <a:t>evaluation and review issues</a:t>
            </a:r>
            <a:endParaRPr/>
          </a:p>
          <a:p>
            <a:pPr marL="800100" lvl="1" indent="-342900" algn="l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>
                <a:latin typeface="Palatino Linotype"/>
              </a:rPr>
              <a:t>developing indicators for the global monitoring framework</a:t>
            </a:r>
            <a:endParaRPr sz="2400">
              <a:latin typeface="Palatino Linotype"/>
            </a:endParaRPr>
          </a:p>
          <a:p>
            <a:pPr marL="800100" lvl="1" indent="-342900">
              <a:buFont typeface="Arial"/>
              <a:buChar char="•"/>
              <a:defRPr/>
            </a:pPr>
            <a:endParaRPr lang="en-GB" sz="2400">
              <a:latin typeface="Palatino Linotype"/>
            </a:endParaRPr>
          </a:p>
        </p:txBody>
      </p:sp>
      <p:sp>
        <p:nvSpPr>
          <p:cNvPr id="385301102" name="Szövegdoboz 7"/>
          <p:cNvSpPr txBox="1"/>
          <p:nvPr/>
        </p:nvSpPr>
        <p:spPr bwMode="auto">
          <a:xfrm>
            <a:off x="407367" y="25120"/>
            <a:ext cx="9146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hu-HU" sz="2400" b="1">
              <a:solidFill>
                <a:schemeClr val="bg1"/>
              </a:solidFill>
              <a:latin typeface="Palatino Linotype"/>
            </a:endParaRPr>
          </a:p>
          <a:p>
            <a:pPr>
              <a:defRPr/>
            </a:pPr>
            <a:r>
              <a:rPr lang="hu-HU" sz="2400" b="1">
                <a:solidFill>
                  <a:schemeClr val="bg1"/>
                </a:solidFill>
                <a:latin typeface="Palatino Linotype"/>
              </a:rPr>
              <a:t>II.) </a:t>
            </a:r>
            <a:r>
              <a:rPr lang="en-GB" sz="2400" b="1">
                <a:solidFill>
                  <a:schemeClr val="bg1"/>
                </a:solidFill>
                <a:latin typeface="Palatino Linotype"/>
              </a:rPr>
              <a:t>Cartagena Protocol MOP11</a:t>
            </a:r>
            <a:endParaRPr/>
          </a:p>
        </p:txBody>
      </p:sp>
      <p:pic>
        <p:nvPicPr>
          <p:cNvPr id="114658992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027110" y="2060847"/>
            <a:ext cx="4821728" cy="361629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418627" name="CustomShape 3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318B8667-C7E7-F1F1-66D9-B352588271DD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7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1744511589" name="Szövegdoboz 2"/>
          <p:cNvSpPr txBox="1"/>
          <p:nvPr/>
        </p:nvSpPr>
        <p:spPr bwMode="auto">
          <a:xfrm>
            <a:off x="5923620" y="1340768"/>
            <a:ext cx="6025844" cy="518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en-US" sz="2400" dirty="0">
                <a:latin typeface="Palatino Linotype"/>
              </a:rPr>
              <a:t>Decisions on access to genetic resources and the fair and equitable sharing of the benefits arising from their </a:t>
            </a:r>
            <a:r>
              <a:rPr lang="en-GB" sz="2400" dirty="0">
                <a:latin typeface="Palatino Linotype"/>
              </a:rPr>
              <a:t>use</a:t>
            </a:r>
            <a:r>
              <a:rPr lang="hu-HU" sz="2400" dirty="0">
                <a:latin typeface="Palatino Linotype"/>
              </a:rPr>
              <a:t>:</a:t>
            </a:r>
            <a:endParaRPr dirty="0"/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Palatino Linotype"/>
              </a:rPr>
              <a:t>Enhancing the implementation of the Nagoya Protocol in the context of the</a:t>
            </a:r>
            <a:r>
              <a:rPr lang="hu-HU" sz="2400" dirty="0">
                <a:latin typeface="Palatino Linotype"/>
              </a:rPr>
              <a:t> GBF</a:t>
            </a:r>
            <a:endParaRPr dirty="0"/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2834"/>
              </a:spcAft>
              <a:buFont typeface="Arial"/>
              <a:buChar char="•"/>
              <a:defRPr/>
            </a:pPr>
            <a:r>
              <a:rPr lang="en-US" sz="2400" dirty="0">
                <a:latin typeface="Palatino Linotype"/>
              </a:rPr>
              <a:t>Monitoring and reporting</a:t>
            </a:r>
            <a:endParaRPr lang="hu-HU" sz="2400" dirty="0">
              <a:latin typeface="Palatino Linotype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2834"/>
              </a:spcAft>
              <a:buFont typeface="Arial"/>
              <a:buChar char="•"/>
              <a:defRPr/>
            </a:pPr>
            <a:r>
              <a:rPr lang="hu-HU" sz="2400" dirty="0" err="1">
                <a:latin typeface="Palatino Linotype"/>
              </a:rPr>
              <a:t>Review</a:t>
            </a:r>
            <a:r>
              <a:rPr lang="hu-HU" sz="2400" dirty="0">
                <a:latin typeface="Palatino Linotype"/>
              </a:rPr>
              <a:t> of </a:t>
            </a:r>
            <a:r>
              <a:rPr lang="hu-HU" sz="2400" dirty="0" err="1">
                <a:latin typeface="Palatino Linotype"/>
              </a:rPr>
              <a:t>effectiveness</a:t>
            </a:r>
            <a:r>
              <a:rPr lang="hu-HU" sz="2400" dirty="0">
                <a:latin typeface="Palatino Linotype"/>
              </a:rPr>
              <a:t> of </a:t>
            </a:r>
            <a:r>
              <a:rPr lang="hu-HU" sz="2400" dirty="0" err="1">
                <a:latin typeface="Palatino Linotype"/>
              </a:rPr>
              <a:t>the</a:t>
            </a:r>
            <a:r>
              <a:rPr lang="hu-HU" sz="2400" dirty="0">
                <a:latin typeface="Palatino Linotype"/>
              </a:rPr>
              <a:t> </a:t>
            </a:r>
            <a:r>
              <a:rPr lang="hu-HU" sz="2400" dirty="0" err="1">
                <a:latin typeface="Palatino Linotype"/>
              </a:rPr>
              <a:t>Nagoya</a:t>
            </a:r>
            <a:r>
              <a:rPr lang="hu-HU" sz="2400" dirty="0">
                <a:latin typeface="Palatino Linotype"/>
              </a:rPr>
              <a:t> </a:t>
            </a:r>
            <a:r>
              <a:rPr lang="hu-HU" sz="2400" dirty="0" err="1">
                <a:latin typeface="Palatino Linotype"/>
              </a:rPr>
              <a:t>Protocol</a:t>
            </a:r>
            <a:endParaRPr lang="en-US" sz="2400" dirty="0">
              <a:latin typeface="Palatino Linotype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Palatino Linotype"/>
              </a:rPr>
              <a:t>Links with DSI</a:t>
            </a:r>
            <a:r>
              <a:rPr lang="hu-HU" sz="2400" dirty="0">
                <a:latin typeface="Palatino Linotype"/>
              </a:rPr>
              <a:t>, etc. </a:t>
            </a:r>
            <a:endParaRPr lang="en-US" sz="2400" dirty="0">
              <a:latin typeface="Palatino Linotype"/>
            </a:endParaRPr>
          </a:p>
        </p:txBody>
      </p:sp>
      <p:sp>
        <p:nvSpPr>
          <p:cNvPr id="840371728" name="Szövegdoboz 7"/>
          <p:cNvSpPr txBox="1"/>
          <p:nvPr/>
        </p:nvSpPr>
        <p:spPr bwMode="auto">
          <a:xfrm>
            <a:off x="407367" y="392751"/>
            <a:ext cx="8352928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bg1"/>
                </a:solidFill>
                <a:latin typeface="Palatino Linotype"/>
              </a:rPr>
              <a:t>III.) Nagoya Protocol MOP5</a:t>
            </a:r>
            <a:endParaRPr lang="en-GB" sz="2400" b="1"/>
          </a:p>
        </p:txBody>
      </p:sp>
      <p:pic>
        <p:nvPicPr>
          <p:cNvPr id="104570133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95399" y="1556791"/>
            <a:ext cx="5103833" cy="382787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7279213" name="CustomShape 3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CB152E44-5134-A27D-5D18-54BCB21826BC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8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930241234" name="Téglalap 1"/>
          <p:cNvSpPr/>
          <p:nvPr/>
        </p:nvSpPr>
        <p:spPr bwMode="auto">
          <a:xfrm>
            <a:off x="322075" y="2263799"/>
            <a:ext cx="6834137" cy="330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400" b="1" i="0" u="none" strike="noStrike" cap="none" spc="0" dirty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Main topics:</a:t>
            </a:r>
            <a:endParaRPr lang="en-GB" sz="2400" b="1" dirty="0">
              <a:solidFill>
                <a:srgbClr val="0070C0"/>
              </a:solidFill>
              <a:latin typeface="Palatino Linotype"/>
            </a:endParaRPr>
          </a:p>
          <a:p>
            <a:pPr algn="just">
              <a:defRPr/>
            </a:pPr>
            <a:endParaRPr lang="en-GB" sz="2400" b="1" dirty="0">
              <a:solidFill>
                <a:srgbClr val="0070C0"/>
              </a:solidFill>
              <a:latin typeface="Palatino Linotype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133"/>
              </a:spcAft>
              <a:buFont typeface="Arial"/>
              <a:buChar char="•"/>
              <a:defRPr/>
            </a:pPr>
            <a:r>
              <a:rPr lang="en-GB" sz="2400" dirty="0">
                <a:latin typeface="Palatino Linotype"/>
              </a:rPr>
              <a:t>Major debate on the definition of quorum</a:t>
            </a:r>
            <a:endParaRPr sz="2400" dirty="0">
              <a:latin typeface="Palatino Linotype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133"/>
              </a:spcAft>
              <a:buFont typeface="Arial"/>
              <a:buChar char="•"/>
              <a:defRPr/>
            </a:pPr>
            <a:r>
              <a:rPr lang="en-GB" sz="2400" dirty="0">
                <a:latin typeface="Palatino Linotype"/>
              </a:rPr>
              <a:t>Proposal for the South Atlantic Whale Sanctuary might reoccur</a:t>
            </a:r>
            <a:endParaRPr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1133"/>
              </a:spcAft>
              <a:buFont typeface="Arial"/>
              <a:buChar char="•"/>
              <a:defRPr/>
            </a:pPr>
            <a:r>
              <a:rPr lang="en-GB" sz="2400" dirty="0">
                <a:latin typeface="Palatino Linotype"/>
              </a:rPr>
              <a:t>Renewal of Aboriginal Subsistence Whaling  (ASW) quotas (every 6 years, most recently in 2018)</a:t>
            </a:r>
            <a:endParaRPr sz="2400" dirty="0">
              <a:latin typeface="Palatino Linotype"/>
            </a:endParaRPr>
          </a:p>
        </p:txBody>
      </p:sp>
      <p:pic>
        <p:nvPicPr>
          <p:cNvPr id="712616314" name="Picture 4" descr="Bowhead &amp; calf, Arctic, NOAA"/>
          <p:cNvPicPr>
            <a:picLocks noChangeAspect="1" noChangeArrowheads="1"/>
          </p:cNvPicPr>
          <p:nvPr/>
        </p:nvPicPr>
        <p:blipFill>
          <a:blip r:embed="rId3"/>
          <a:srcRect l="-423" r="48503"/>
          <a:stretch/>
        </p:blipFill>
        <p:spPr bwMode="auto">
          <a:xfrm>
            <a:off x="7280115" y="-54203"/>
            <a:ext cx="5080579" cy="7002079"/>
          </a:xfrm>
          <a:prstGeom prst="rect">
            <a:avLst/>
          </a:prstGeom>
          <a:noFill/>
        </p:spPr>
      </p:pic>
      <p:sp>
        <p:nvSpPr>
          <p:cNvPr id="1208338924" name="Téglalap 6"/>
          <p:cNvSpPr/>
          <p:nvPr/>
        </p:nvSpPr>
        <p:spPr bwMode="auto">
          <a:xfrm>
            <a:off x="54706" y="50328"/>
            <a:ext cx="7225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  <a:latin typeface="Palatino Linotype"/>
              </a:rPr>
              <a:t>The 69th meeting of the International Whaling Commission</a:t>
            </a:r>
            <a:endParaRPr dirty="0"/>
          </a:p>
          <a:p>
            <a:pPr algn="just">
              <a:defRPr/>
            </a:pPr>
            <a:r>
              <a:rPr lang="fr-FR" sz="2400" dirty="0">
                <a:solidFill>
                  <a:schemeClr val="bg1"/>
                </a:solidFill>
                <a:latin typeface="Palatino Linotype"/>
              </a:rPr>
              <a:t>IWC69: Lima, </a:t>
            </a:r>
            <a:r>
              <a:rPr lang="fr-FR" sz="2400" dirty="0" err="1">
                <a:solidFill>
                  <a:schemeClr val="bg1"/>
                </a:solidFill>
                <a:latin typeface="Palatino Linotype"/>
              </a:rPr>
              <a:t>Peru</a:t>
            </a:r>
            <a:r>
              <a:rPr lang="fr-FR" sz="2400" dirty="0">
                <a:solidFill>
                  <a:schemeClr val="bg1"/>
                </a:solidFill>
                <a:latin typeface="Palatino Linotype"/>
              </a:rPr>
              <a:t>, 23-27 </a:t>
            </a:r>
            <a:r>
              <a:rPr lang="fr-FR" sz="2400" dirty="0" err="1">
                <a:solidFill>
                  <a:schemeClr val="bg1"/>
                </a:solidFill>
                <a:latin typeface="Palatino Linotype"/>
              </a:rPr>
              <a:t>September</a:t>
            </a:r>
            <a:r>
              <a:rPr lang="fr-FR" sz="2400" dirty="0">
                <a:solidFill>
                  <a:schemeClr val="bg1"/>
                </a:solidFill>
                <a:latin typeface="Palatino Linotype"/>
              </a:rPr>
              <a:t> 2024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1703972" name="CustomShape 3"/>
          <p:cNvSpPr/>
          <p:nvPr/>
        </p:nvSpPr>
        <p:spPr bwMode="auto">
          <a:xfrm>
            <a:off x="0" y="6492960"/>
            <a:ext cx="1184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78D4A555-5716-131D-255B-09872B2C90A7}" type="slidenum">
              <a:rPr lang="hu-HU" sz="1200" b="0" strike="noStrike" spc="0">
                <a:solidFill>
                  <a:srgbClr val="8B8B8B"/>
                </a:solidFill>
                <a:latin typeface="Calibri"/>
              </a:rPr>
              <a:t>9</a:t>
            </a:fld>
            <a:endParaRPr lang="en-US" sz="1200" b="0" strike="noStrike" spc="0">
              <a:latin typeface="Arial"/>
            </a:endParaRPr>
          </a:p>
        </p:txBody>
      </p:sp>
      <p:sp>
        <p:nvSpPr>
          <p:cNvPr id="947885816" name="Téglalap 1628"/>
          <p:cNvSpPr/>
          <p:nvPr/>
        </p:nvSpPr>
        <p:spPr bwMode="auto">
          <a:xfrm>
            <a:off x="123589" y="28806"/>
            <a:ext cx="11737969" cy="1188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400" b="1" dirty="0">
                <a:solidFill>
                  <a:schemeClr val="bg1"/>
                </a:solidFill>
                <a:latin typeface="Palatino Linotype"/>
              </a:rPr>
              <a:t>44th</a:t>
            </a:r>
            <a:r>
              <a:rPr lang="en-US" sz="2400" b="1" dirty="0">
                <a:solidFill>
                  <a:schemeClr val="bg1"/>
                </a:solidFill>
                <a:latin typeface="Palatino Linotype"/>
              </a:rPr>
              <a:t> Standing Committee Meeting of the Bern Convention</a:t>
            </a:r>
            <a:endParaRPr dirty="0"/>
          </a:p>
          <a:p>
            <a:pPr algn="just">
              <a:defRPr/>
            </a:pPr>
            <a:r>
              <a:rPr lang="hu-HU" sz="2400" b="1" dirty="0">
                <a:solidFill>
                  <a:schemeClr val="bg1"/>
                </a:solidFill>
                <a:latin typeface="Palatino Linotype"/>
              </a:rPr>
              <a:t> (SC44)</a:t>
            </a:r>
            <a:endParaRPr dirty="0"/>
          </a:p>
          <a:p>
            <a:pPr algn="just">
              <a:defRPr/>
            </a:pPr>
            <a:r>
              <a:rPr lang="hu-HU" sz="2400" dirty="0">
                <a:solidFill>
                  <a:schemeClr val="bg1"/>
                </a:solidFill>
                <a:latin typeface="Palatino Linotype"/>
              </a:rPr>
              <a:t>Strasbourg, 2-6 December 2024</a:t>
            </a:r>
            <a:endParaRPr dirty="0"/>
          </a:p>
        </p:txBody>
      </p:sp>
      <p:sp>
        <p:nvSpPr>
          <p:cNvPr id="2109059040" name="Szövegdoboz 4"/>
          <p:cNvSpPr txBox="1"/>
          <p:nvPr/>
        </p:nvSpPr>
        <p:spPr bwMode="auto">
          <a:xfrm>
            <a:off x="745232" y="2094387"/>
            <a:ext cx="777686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400" b="1" i="0" u="none" strike="noStrike" cap="none" spc="0" dirty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Main topics: </a:t>
            </a:r>
            <a:endParaRPr dirty="0"/>
          </a:p>
          <a:p>
            <a:pPr marL="342900" marR="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400" b="1" i="0" u="none" strike="noStrike" cap="none" spc="0" dirty="0">
                <a:solidFill>
                  <a:srgbClr val="007966"/>
                </a:solidFill>
                <a:latin typeface="Palatino Linotype"/>
                <a:ea typeface="Palatino Linotype"/>
                <a:cs typeface="Palatino Linotype"/>
              </a:rPr>
              <a:t>adoption of an amending protocol</a:t>
            </a:r>
            <a:r>
              <a:rPr lang="en-GB" sz="2200" b="1" i="0" u="none" strike="noStrike" cap="none" spc="0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</a:rPr>
              <a:t> </a:t>
            </a:r>
            <a:r>
              <a:rPr lang="en-GB" sz="2200" b="0" i="0" u="none" strike="noStrike" cap="none" spc="0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</a:rPr>
              <a:t>to ensure the financial stability of the Convention (introduction of a compulsory membership fee)</a:t>
            </a:r>
          </a:p>
          <a:p>
            <a:pPr marL="342900" marR="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 sz="2200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</a:rPr>
              <a:t>50 MS + EU</a:t>
            </a:r>
            <a:endParaRPr lang="hu-HU" sz="2200" b="0" i="0" u="none" strike="noStrike" cap="none" spc="0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</a:endParaRPr>
          </a:p>
          <a:p>
            <a:pPr marL="342900" marR="0" lvl="0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u-HU" sz="2200" dirty="0">
                <a:solidFill>
                  <a:srgbClr val="000000"/>
                </a:solidFill>
                <a:latin typeface="Palatino Linotype"/>
              </a:rPr>
              <a:t>Etc.</a:t>
            </a:r>
            <a:endParaRPr dirty="0"/>
          </a:p>
        </p:txBody>
      </p:sp>
      <p:pic>
        <p:nvPicPr>
          <p:cNvPr id="684279896" name="Kép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76321" y="0"/>
            <a:ext cx="3215679" cy="2442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489</Words>
  <Application>Microsoft Macintosh PowerPoint</Application>
  <DocSecurity>0</DocSecurity>
  <PresentationFormat>Szélesvásznú</PresentationFormat>
  <Paragraphs>88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HelveticaNeueLT Pro 55 Roman</vt:lpstr>
      <vt:lpstr>Palatino Linotype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Greguss Ditta</dc:creator>
  <cp:keywords/>
  <dc:description/>
  <cp:lastModifiedBy>Microsoft Office User</cp:lastModifiedBy>
  <cp:revision>18</cp:revision>
  <dcterms:created xsi:type="dcterms:W3CDTF">2012-12-03T06:56:55Z</dcterms:created>
  <dcterms:modified xsi:type="dcterms:W3CDTF">2024-03-16T23:12:15Z</dcterms:modified>
  <cp:category/>
  <dc:identifier/>
  <cp:contentStatus/>
  <dc:language/>
  <cp:version/>
</cp:coreProperties>
</file>