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2F_115B6F65.xml" ContentType="application/vnd.ms-powerpoint.comments+xml"/>
  <Override PartName="/ppt/notesSlides/notesSlide4.xml" ContentType="application/vnd.openxmlformats-officedocument.presentationml.notesSlide+xml"/>
  <Override PartName="/ppt/comments/modernComment_13B_AB8F1DF2.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44_2802425A.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32_20C509B5.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40_336E843A.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3A_D2AAB6C6.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136_A16F2F3E.xml" ContentType="application/vnd.ms-powerpoint.comments+xml"/>
  <Override PartName="/ppt/notesSlides/notesSlide20.xml" ContentType="application/vnd.openxmlformats-officedocument.presentationml.notesSlide+xml"/>
  <Override PartName="/ppt/comments/modernComment_10F_D4BA1BE6.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2">
  <p:sldMasterIdLst>
    <p:sldMasterId id="2147483657" r:id="rId4"/>
  </p:sldMasterIdLst>
  <p:notesMasterIdLst>
    <p:notesMasterId r:id="rId39"/>
  </p:notesMasterIdLst>
  <p:sldIdLst>
    <p:sldId id="256" r:id="rId5"/>
    <p:sldId id="339" r:id="rId6"/>
    <p:sldId id="302" r:id="rId7"/>
    <p:sldId id="303" r:id="rId8"/>
    <p:sldId id="315" r:id="rId9"/>
    <p:sldId id="304" r:id="rId10"/>
    <p:sldId id="329" r:id="rId11"/>
    <p:sldId id="343" r:id="rId12"/>
    <p:sldId id="349" r:id="rId13"/>
    <p:sldId id="324" r:id="rId14"/>
    <p:sldId id="340" r:id="rId15"/>
    <p:sldId id="312" r:id="rId16"/>
    <p:sldId id="306" r:id="rId17"/>
    <p:sldId id="341" r:id="rId18"/>
    <p:sldId id="308" r:id="rId19"/>
    <p:sldId id="309" r:id="rId20"/>
    <p:sldId id="313" r:id="rId21"/>
    <p:sldId id="320" r:id="rId22"/>
    <p:sldId id="350" r:id="rId23"/>
    <p:sldId id="314" r:id="rId24"/>
    <p:sldId id="319" r:id="rId25"/>
    <p:sldId id="346" r:id="rId26"/>
    <p:sldId id="342" r:id="rId27"/>
    <p:sldId id="310" r:id="rId28"/>
    <p:sldId id="271" r:id="rId29"/>
    <p:sldId id="347" r:id="rId30"/>
    <p:sldId id="345" r:id="rId31"/>
    <p:sldId id="260" r:id="rId32"/>
    <p:sldId id="348" r:id="rId33"/>
    <p:sldId id="338" r:id="rId34"/>
    <p:sldId id="321" r:id="rId35"/>
    <p:sldId id="322" r:id="rId36"/>
    <p:sldId id="323" r:id="rId37"/>
    <p:sldId id="351" r:id="rId38"/>
  </p:sldIdLst>
  <p:sldSz cx="9144000" cy="5143500" type="screen16x9"/>
  <p:notesSz cx="6799263" cy="9929813"/>
  <p:embeddedFontLst>
    <p:embeddedFont>
      <p:font typeface="Roboto" panose="02000000000000000000" pitchFamily="2" charset="0"/>
      <p:regular r:id="rId40"/>
      <p:bold r:id="rId41"/>
      <p:italic r:id="rId42"/>
      <p:boldItalic r:id="rId43"/>
    </p:embeddedFont>
    <p:embeddedFont>
      <p:font typeface="Segoe UI" panose="020B0502040204020203"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BA16B0-5753-2577-F323-776F5A7CF129}" name="Hendrik Segers" initials="HS" userId="S::hsegers@naturalsciences.be::2b762c8f-8f7b-4cf0-8e47-6bf1f081991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49" autoAdjust="0"/>
    <p:restoredTop sz="94697"/>
  </p:normalViewPr>
  <p:slideViewPr>
    <p:cSldViewPr snapToGrid="0">
      <p:cViewPr varScale="1">
        <p:scale>
          <a:sx n="106" d="100"/>
          <a:sy n="106" d="100"/>
        </p:scale>
        <p:origin x="56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5.fntdata"/><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7.fntdata"/><Relationship Id="rId20" Type="http://schemas.openxmlformats.org/officeDocument/2006/relationships/slide" Target="slides/slide16.xml"/><Relationship Id="rId41"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s>
</file>

<file path=ppt/comments/modernComment_10F_D4BA1BE6.xml><?xml version="1.0" encoding="utf-8"?>
<p188:cmLst xmlns:a="http://schemas.openxmlformats.org/drawingml/2006/main" xmlns:r="http://schemas.openxmlformats.org/officeDocument/2006/relationships" xmlns:p188="http://schemas.microsoft.com/office/powerpoint/2018/8/main">
  <p188:cm id="{BE2D44B4-8DA4-1746-973E-B7A939A67DA8}" authorId="{CDBA16B0-5753-2577-F323-776F5A7CF129}" status="resolved" created="2024-03-25T12:35:19.596">
    <pc:sldMkLst xmlns:pc="http://schemas.microsoft.com/office/powerpoint/2013/main/command">
      <pc:docMk/>
      <pc:sldMk cId="3568966630" sldId="271"/>
    </pc:sldMkLst>
    <p188:txBody>
      <a:bodyPr/>
      <a:lstStyle/>
      <a:p>
        <a:r>
          <a:rPr lang="en-BE"/>
          <a:t>Add example of “operational part: body of the decision indicating actions to be taken, and identification of actors</a:t>
        </a:r>
      </a:p>
    </p188:txBody>
  </p188:cm>
</p188:cmLst>
</file>

<file path=ppt/comments/modernComment_12F_115B6F65.xml><?xml version="1.0" encoding="utf-8"?>
<p188:cmLst xmlns:a="http://schemas.openxmlformats.org/drawingml/2006/main" xmlns:r="http://schemas.openxmlformats.org/officeDocument/2006/relationships" xmlns:p188="http://schemas.microsoft.com/office/powerpoint/2018/8/main">
  <p188:cm id="{EF7BAD4A-5909-4B46-B16E-664F6702A567}" authorId="{CDBA16B0-5753-2577-F323-776F5A7CF129}" status="resolved" created="2024-03-25T10:23:24.885">
    <pc:sldMkLst xmlns:pc="http://schemas.microsoft.com/office/powerpoint/2013/main/command">
      <pc:docMk/>
      <pc:sldMk cId="291204965" sldId="303"/>
    </pc:sldMkLst>
    <p188:txBody>
      <a:bodyPr/>
      <a:lstStyle/>
      <a:p>
        <a:r>
          <a:rPr lang="en-BE"/>
          <a:t>See EXCOP 1, 2000: took place in Montreal</a:t>
        </a:r>
      </a:p>
    </p188:txBody>
  </p188:cm>
</p188:cmLst>
</file>

<file path=ppt/comments/modernComment_132_20C509B5.xml><?xml version="1.0" encoding="utf-8"?>
<p188:cmLst xmlns:a="http://schemas.openxmlformats.org/drawingml/2006/main" xmlns:r="http://schemas.openxmlformats.org/officeDocument/2006/relationships" xmlns:p188="http://schemas.microsoft.com/office/powerpoint/2018/8/main">
  <p188:cm id="{4E7DFE81-B9AE-5447-8134-4F0DBABAE6AB}" authorId="{CDBA16B0-5753-2577-F323-776F5A7CF129}" status="resolved" created="2024-03-25T10:45:01.038">
    <pc:sldMkLst xmlns:pc="http://schemas.microsoft.com/office/powerpoint/2013/main/command">
      <pc:docMk/>
      <pc:sldMk cId="549783989" sldId="306"/>
    </pc:sldMkLst>
    <p188:txBody>
      <a:bodyPr/>
      <a:lstStyle/>
      <a:p>
        <a:r>
          <a:rPr lang="en-BE"/>
          <a:t>Add “non-Parties: Holy See and USA” - this is quite important, as both can be influential. HS by its focus on ethical values (sometimes remarkable, e.g., on obstruction to any discussion on population control), USA by being an important contributor of financial resources </a:t>
        </a:r>
      </a:p>
    </p188:txBody>
  </p188:cm>
  <p188:cm id="{DC869ECC-9468-6F45-9A41-9DB7A22F5BED}" authorId="{CDBA16B0-5753-2577-F323-776F5A7CF129}" status="resolved" created="2024-03-25T10:46:44.542">
    <ac:txMkLst xmlns:ac="http://schemas.microsoft.com/office/drawing/2013/main/command">
      <pc:docMk xmlns:pc="http://schemas.microsoft.com/office/powerpoint/2013/main/command"/>
      <pc:sldMk xmlns:pc="http://schemas.microsoft.com/office/powerpoint/2013/main/command" cId="549783989" sldId="306"/>
      <ac:spMk id="6" creationId="{9B87D6EF-D734-424E-8440-48F44EF3A22A}"/>
      <ac:txMk cp="92" len="22">
        <ac:context len="185" hash="1534320994"/>
      </ac:txMk>
    </ac:txMkLst>
    <p188:pos x="3053234" y="1226163"/>
    <p188:txBody>
      <a:bodyPr/>
      <a:lstStyle/>
      <a:p>
        <a:r>
          <a:rPr lang="en-BE"/>
          <a:t>On IPLCs: note that the Convention text only mentions indigenous and local Communities, not “peoples”! There’s an interesting  discusion to be had on this :-)</a:t>
        </a:r>
      </a:p>
    </p188:txBody>
  </p188:cm>
  <p188:cm id="{4E7594BD-3D06-3C4C-A821-D88C01CCFBB4}" authorId="{CDBA16B0-5753-2577-F323-776F5A7CF129}" status="resolved" created="2024-03-25T10:49:12.919">
    <ac:deMkLst xmlns:ac="http://schemas.microsoft.com/office/drawing/2013/main/command">
      <pc:docMk xmlns:pc="http://schemas.microsoft.com/office/powerpoint/2013/main/command"/>
      <pc:sldMk xmlns:pc="http://schemas.microsoft.com/office/powerpoint/2013/main/command" cId="549783989" sldId="306"/>
      <ac:spMk id="6" creationId="{9B87D6EF-D734-424E-8440-48F44EF3A22A}"/>
    </ac:deMkLst>
    <p188:txBody>
      <a:bodyPr/>
      <a:lstStyle/>
      <a:p>
        <a:r>
          <a:rPr lang="en-BE"/>
          <a:t>Important major group missed: women! Also, the part on “major groups” is a bit odd as duplicating part of the upper panel of the slide</a:t>
        </a:r>
      </a:p>
    </p188:txBody>
  </p188:cm>
</p188:cmLst>
</file>

<file path=ppt/comments/modernComment_136_A16F2F3E.xml><?xml version="1.0" encoding="utf-8"?>
<p188:cmLst xmlns:a="http://schemas.openxmlformats.org/drawingml/2006/main" xmlns:r="http://schemas.openxmlformats.org/officeDocument/2006/relationships" xmlns:p188="http://schemas.microsoft.com/office/powerpoint/2018/8/main">
  <p188:cm id="{756AD1D8-C3F6-5042-986C-6852F5669DA9}" authorId="{CDBA16B0-5753-2577-F323-776F5A7CF129}" status="resolved" created="2024-03-25T11:07:20.269">
    <pc:sldMkLst xmlns:pc="http://schemas.microsoft.com/office/powerpoint/2013/main/command">
      <pc:docMk/>
      <pc:sldMk cId="2708418366" sldId="310"/>
    </pc:sldMkLst>
    <p188:txBody>
      <a:bodyPr/>
      <a:lstStyle/>
      <a:p>
        <a:r>
          <a:rPr lang="en-BE"/>
          <a:t>add: “non-paper” - informal text proposal for negotiation purposes</a:t>
        </a:r>
      </a:p>
    </p188:txBody>
  </p188:cm>
</p188:cmLst>
</file>

<file path=ppt/comments/modernComment_13A_D2AAB6C6.xml><?xml version="1.0" encoding="utf-8"?>
<p188:cmLst xmlns:a="http://schemas.openxmlformats.org/drawingml/2006/main" xmlns:r="http://schemas.openxmlformats.org/officeDocument/2006/relationships" xmlns:p188="http://schemas.microsoft.com/office/powerpoint/2018/8/main">
  <p188:cm id="{BA2AC8FA-573A-A74A-8887-D5D22F35DFAD}" authorId="{CDBA16B0-5753-2577-F323-776F5A7CF129}" status="resolved" created="2024-03-25T11:03:38.200">
    <pc:sldMkLst xmlns:pc="http://schemas.microsoft.com/office/powerpoint/2013/main/command">
      <pc:docMk/>
      <pc:sldMk cId="3534403270" sldId="314"/>
    </pc:sldMkLst>
    <p188:txBody>
      <a:bodyPr/>
      <a:lstStyle/>
      <a:p>
        <a:r>
          <a:rPr lang="en-BE"/>
          <a:t>To be registered, interventions by observers have to gain support by at least one Party</a:t>
        </a:r>
      </a:p>
    </p188:txBody>
  </p188:cm>
</p188:cmLst>
</file>

<file path=ppt/comments/modernComment_13B_AB8F1DF2.xml><?xml version="1.0" encoding="utf-8"?>
<p188:cmLst xmlns:a="http://schemas.openxmlformats.org/drawingml/2006/main" xmlns:r="http://schemas.openxmlformats.org/officeDocument/2006/relationships" xmlns:p188="http://schemas.microsoft.com/office/powerpoint/2018/8/main">
  <p188:cm id="{65244600-1AEB-4D44-A5AE-EA4DF0A45A1E}" authorId="{CDBA16B0-5753-2577-F323-776F5A7CF129}" status="resolved" created="2024-03-25T10:26:54.711">
    <ac:txMkLst xmlns:ac="http://schemas.microsoft.com/office/drawing/2013/main/command">
      <pc:docMk xmlns:pc="http://schemas.microsoft.com/office/powerpoint/2013/main/command"/>
      <pc:sldMk xmlns:pc="http://schemas.microsoft.com/office/powerpoint/2013/main/command" cId="2878283250" sldId="315"/>
      <ac:spMk id="67" creationId="{00000000-0000-0000-0000-000000000000}"/>
      <ac:txMk cp="779" len="18">
        <ac:context len="1062" hash="10845853"/>
      </ac:txMk>
    </ac:txMkLst>
    <p188:pos x="1886989" y="2867334"/>
    <p188:txBody>
      <a:bodyPr/>
      <a:lstStyle/>
      <a:p>
        <a:r>
          <a:rPr lang="en-BE"/>
          <a:t>Regularity of SBody meetings is decided by COP. To date, there were mostly 2 meetings of SBSTTA per intercessional period and 1 of SBI; during the present intercessional period (between COP 15 and 16) there’s 2 SBSTTAs and 2 SBIs</a:t>
        </a:r>
      </a:p>
    </p188:txBody>
  </p188:cm>
  <p188:cm id="{0F7E499E-5EB4-5C42-823B-B69B70568D6A}" authorId="{CDBA16B0-5753-2577-F323-776F5A7CF129}" status="resolved" created="2024-03-25T10:39:03.657">
    <pc:sldMkLst xmlns:pc="http://schemas.microsoft.com/office/powerpoint/2013/main/command">
      <pc:docMk/>
      <pc:sldMk cId="2878283250" sldId="315"/>
    </pc:sldMkLst>
    <p188:txBody>
      <a:bodyPr/>
      <a:lstStyle/>
      <a:p>
        <a:r>
          <a:rPr lang="en-BE"/>
          <a:t>The official title of the AHOEWG on 8(j) is “working group on …” (without the AHOE) which is why I put only part of the name in bold</a:t>
        </a:r>
      </a:p>
    </p188:txBody>
  </p188:cm>
</p188:cmLst>
</file>

<file path=ppt/comments/modernComment_140_336E843A.xml><?xml version="1.0" encoding="utf-8"?>
<p188:cmLst xmlns:a="http://schemas.openxmlformats.org/drawingml/2006/main" xmlns:r="http://schemas.openxmlformats.org/officeDocument/2006/relationships" xmlns:p188="http://schemas.microsoft.com/office/powerpoint/2018/8/main">
  <p188:cm id="{CA55D4A9-5098-4D4F-B548-59828A6978AF}" authorId="{CDBA16B0-5753-2577-F323-776F5A7CF129}" status="resolved" created="2024-03-25T10:56:43.362">
    <pc:sldMkLst xmlns:pc="http://schemas.microsoft.com/office/powerpoint/2013/main/command">
      <pc:docMk/>
      <pc:sldMk cId="862880826" sldId="320"/>
    </pc:sldMkLst>
    <p188:txBody>
      <a:bodyPr/>
      <a:lstStyle/>
      <a:p>
        <a:r>
          <a:rPr lang="en-BE"/>
          <a:t>Rule 40 is very pertinent here (note that it is still bracketed!)</a:t>
        </a:r>
      </a:p>
    </p188:txBody>
  </p188:cm>
</p188:cmLst>
</file>

<file path=ppt/comments/modernComment_144_2802425A.xml><?xml version="1.0" encoding="utf-8"?>
<p188:cmLst xmlns:a="http://schemas.openxmlformats.org/drawingml/2006/main" xmlns:r="http://schemas.openxmlformats.org/officeDocument/2006/relationships" xmlns:p188="http://schemas.microsoft.com/office/powerpoint/2018/8/main">
  <p188:cm id="{FCA0A968-E526-954A-A058-9714B9CB06C3}" authorId="{CDBA16B0-5753-2577-F323-776F5A7CF129}" status="resolved" created="2024-03-25T10:41:13.155">
    <pc:sldMkLst xmlns:pc="http://schemas.microsoft.com/office/powerpoint/2013/main/command">
      <pc:docMk/>
      <pc:sldMk cId="671236698" sldId="324"/>
    </pc:sldMkLst>
    <p188:txBody>
      <a:bodyPr/>
      <a:lstStyle/>
      <a:p>
        <a:r>
          <a:rPr lang="en-BE"/>
          <a:t>On this slide I’d suggest starting and ending with a COP to indicate that work happens essentially following the calendar of the intercessional period between cops?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270B80-5242-440C-B22E-1E5E0AFECF6F}" type="doc">
      <dgm:prSet loTypeId="urn:microsoft.com/office/officeart/2005/8/layout/chevron1" loCatId="process" qsTypeId="urn:microsoft.com/office/officeart/2005/8/quickstyle/simple1" qsCatId="simple" csTypeId="urn:microsoft.com/office/officeart/2005/8/colors/accent1_2" csCatId="accent1" phldr="1"/>
      <dgm:spPr/>
    </dgm:pt>
    <dgm:pt modelId="{880D85FA-9D1C-4E94-A382-C74648CD6AB4}">
      <dgm:prSet phldrT="[Texte]"/>
      <dgm:spPr>
        <a:solidFill>
          <a:schemeClr val="accent5"/>
        </a:solidFill>
        <a:ln>
          <a:solidFill>
            <a:schemeClr val="accent5">
              <a:lumMod val="75000"/>
            </a:schemeClr>
          </a:solidFill>
        </a:ln>
      </dgm:spPr>
      <dgm:t>
        <a:bodyPr/>
        <a:lstStyle/>
        <a:p>
          <a:r>
            <a:rPr lang="en-GB" dirty="0"/>
            <a:t>Knowledges</a:t>
          </a:r>
        </a:p>
      </dgm:t>
    </dgm:pt>
    <dgm:pt modelId="{78478F70-1AAA-4C58-B47C-0DF9A3E60644}" type="parTrans" cxnId="{7218CD9F-A81E-4F30-BB4B-F904A7D6B2A2}">
      <dgm:prSet/>
      <dgm:spPr/>
      <dgm:t>
        <a:bodyPr/>
        <a:lstStyle/>
        <a:p>
          <a:endParaRPr lang="en-GB"/>
        </a:p>
      </dgm:t>
    </dgm:pt>
    <dgm:pt modelId="{5443164E-C8E0-444F-85DD-F60E9ACE734B}" type="sibTrans" cxnId="{7218CD9F-A81E-4F30-BB4B-F904A7D6B2A2}">
      <dgm:prSet/>
      <dgm:spPr/>
      <dgm:t>
        <a:bodyPr/>
        <a:lstStyle/>
        <a:p>
          <a:endParaRPr lang="en-GB"/>
        </a:p>
      </dgm:t>
    </dgm:pt>
    <dgm:pt modelId="{AD0DC6F8-78F2-4765-9EDF-66C6EE8C79D0}">
      <dgm:prSet phldrT="[Texte]"/>
      <dgm:spPr>
        <a:solidFill>
          <a:schemeClr val="accent5"/>
        </a:solidFill>
        <a:ln>
          <a:solidFill>
            <a:schemeClr val="accent5">
              <a:lumMod val="75000"/>
            </a:schemeClr>
          </a:solidFill>
        </a:ln>
      </dgm:spPr>
      <dgm:t>
        <a:bodyPr/>
        <a:lstStyle/>
        <a:p>
          <a:r>
            <a:rPr lang="en-GB" dirty="0"/>
            <a:t>Analysis and advice</a:t>
          </a:r>
        </a:p>
      </dgm:t>
    </dgm:pt>
    <dgm:pt modelId="{5CBEE67A-37FD-46A0-A3DD-795DADAE6A07}" type="parTrans" cxnId="{486E1881-D577-4A0C-A1C1-568A190B4D19}">
      <dgm:prSet/>
      <dgm:spPr/>
      <dgm:t>
        <a:bodyPr/>
        <a:lstStyle/>
        <a:p>
          <a:endParaRPr lang="en-GB"/>
        </a:p>
      </dgm:t>
    </dgm:pt>
    <dgm:pt modelId="{7CEBB9B4-F7BD-4AE7-A6F1-3BF5CF0B7DAF}" type="sibTrans" cxnId="{486E1881-D577-4A0C-A1C1-568A190B4D19}">
      <dgm:prSet/>
      <dgm:spPr/>
      <dgm:t>
        <a:bodyPr/>
        <a:lstStyle/>
        <a:p>
          <a:endParaRPr lang="en-GB"/>
        </a:p>
      </dgm:t>
    </dgm:pt>
    <dgm:pt modelId="{05841D71-C239-4418-A29C-D7E4E9410D8B}">
      <dgm:prSet phldrT="[Texte]"/>
      <dgm:spPr>
        <a:solidFill>
          <a:schemeClr val="accent5"/>
        </a:solidFill>
        <a:ln>
          <a:solidFill>
            <a:schemeClr val="accent5">
              <a:lumMod val="75000"/>
            </a:schemeClr>
          </a:solidFill>
        </a:ln>
      </dgm:spPr>
      <dgm:t>
        <a:bodyPr/>
        <a:lstStyle/>
        <a:p>
          <a:r>
            <a:rPr lang="en-GB" dirty="0"/>
            <a:t>Implementation</a:t>
          </a:r>
        </a:p>
      </dgm:t>
    </dgm:pt>
    <dgm:pt modelId="{214BF517-D154-4944-BD35-2A9AEEE7FBBD}" type="parTrans" cxnId="{F468CECA-923D-4720-85F3-40DE2A9B60E6}">
      <dgm:prSet/>
      <dgm:spPr/>
      <dgm:t>
        <a:bodyPr/>
        <a:lstStyle/>
        <a:p>
          <a:endParaRPr lang="en-GB"/>
        </a:p>
      </dgm:t>
    </dgm:pt>
    <dgm:pt modelId="{27FD06A7-C461-40B3-84C8-0A60B9D2A985}" type="sibTrans" cxnId="{F468CECA-923D-4720-85F3-40DE2A9B60E6}">
      <dgm:prSet/>
      <dgm:spPr/>
      <dgm:t>
        <a:bodyPr/>
        <a:lstStyle/>
        <a:p>
          <a:endParaRPr lang="en-GB"/>
        </a:p>
      </dgm:t>
    </dgm:pt>
    <dgm:pt modelId="{0881916F-81D2-4D46-ACDD-8941718CA820}">
      <dgm:prSet/>
      <dgm:spPr>
        <a:solidFill>
          <a:schemeClr val="accent5"/>
        </a:solidFill>
        <a:ln>
          <a:solidFill>
            <a:schemeClr val="accent5">
              <a:lumMod val="75000"/>
            </a:schemeClr>
          </a:solidFill>
        </a:ln>
      </dgm:spPr>
      <dgm:t>
        <a:bodyPr/>
        <a:lstStyle/>
        <a:p>
          <a:r>
            <a:rPr lang="en-GB" dirty="0"/>
            <a:t>Decision making</a:t>
          </a:r>
        </a:p>
      </dgm:t>
    </dgm:pt>
    <dgm:pt modelId="{A0F7AD8F-3ED9-479F-B162-E65E60E1936F}" type="parTrans" cxnId="{4B9F8EE5-8E65-444B-9E13-6B0F75D60F94}">
      <dgm:prSet/>
      <dgm:spPr/>
      <dgm:t>
        <a:bodyPr/>
        <a:lstStyle/>
        <a:p>
          <a:endParaRPr lang="en-GB"/>
        </a:p>
      </dgm:t>
    </dgm:pt>
    <dgm:pt modelId="{59EE4A81-5408-4F09-BF0A-4FBC7441A0E0}" type="sibTrans" cxnId="{4B9F8EE5-8E65-444B-9E13-6B0F75D60F94}">
      <dgm:prSet/>
      <dgm:spPr/>
      <dgm:t>
        <a:bodyPr/>
        <a:lstStyle/>
        <a:p>
          <a:endParaRPr lang="en-GB"/>
        </a:p>
      </dgm:t>
    </dgm:pt>
    <dgm:pt modelId="{260A724F-2FCA-414B-AAF5-F6EEBE8AAB88}" type="pres">
      <dgm:prSet presAssocID="{B7270B80-5242-440C-B22E-1E5E0AFECF6F}" presName="Name0" presStyleCnt="0">
        <dgm:presLayoutVars>
          <dgm:dir/>
          <dgm:animLvl val="lvl"/>
          <dgm:resizeHandles val="exact"/>
        </dgm:presLayoutVars>
      </dgm:prSet>
      <dgm:spPr/>
    </dgm:pt>
    <dgm:pt modelId="{BC3DA803-2354-4B34-8861-DC942450A74D}" type="pres">
      <dgm:prSet presAssocID="{880D85FA-9D1C-4E94-A382-C74648CD6AB4}" presName="parTxOnly" presStyleLbl="node1" presStyleIdx="0" presStyleCnt="4">
        <dgm:presLayoutVars>
          <dgm:chMax val="0"/>
          <dgm:chPref val="0"/>
          <dgm:bulletEnabled val="1"/>
        </dgm:presLayoutVars>
      </dgm:prSet>
      <dgm:spPr/>
    </dgm:pt>
    <dgm:pt modelId="{D278BCE1-EC07-4BBB-AB55-0E0FC2DA4DE2}" type="pres">
      <dgm:prSet presAssocID="{5443164E-C8E0-444F-85DD-F60E9ACE734B}" presName="parTxOnlySpace" presStyleCnt="0"/>
      <dgm:spPr/>
    </dgm:pt>
    <dgm:pt modelId="{BCB93B90-40C5-444B-B46D-0939553F56C6}" type="pres">
      <dgm:prSet presAssocID="{AD0DC6F8-78F2-4765-9EDF-66C6EE8C79D0}" presName="parTxOnly" presStyleLbl="node1" presStyleIdx="1" presStyleCnt="4">
        <dgm:presLayoutVars>
          <dgm:chMax val="0"/>
          <dgm:chPref val="0"/>
          <dgm:bulletEnabled val="1"/>
        </dgm:presLayoutVars>
      </dgm:prSet>
      <dgm:spPr/>
    </dgm:pt>
    <dgm:pt modelId="{CEF5BBF6-0A1A-45B0-9891-FDB51693C66E}" type="pres">
      <dgm:prSet presAssocID="{7CEBB9B4-F7BD-4AE7-A6F1-3BF5CF0B7DAF}" presName="parTxOnlySpace" presStyleCnt="0"/>
      <dgm:spPr/>
    </dgm:pt>
    <dgm:pt modelId="{E9F6B191-F1AA-4C8B-B096-910D2CA15E5B}" type="pres">
      <dgm:prSet presAssocID="{0881916F-81D2-4D46-ACDD-8941718CA820}" presName="parTxOnly" presStyleLbl="node1" presStyleIdx="2" presStyleCnt="4">
        <dgm:presLayoutVars>
          <dgm:chMax val="0"/>
          <dgm:chPref val="0"/>
          <dgm:bulletEnabled val="1"/>
        </dgm:presLayoutVars>
      </dgm:prSet>
      <dgm:spPr/>
    </dgm:pt>
    <dgm:pt modelId="{B8A7F20D-1129-4D9E-BB6D-BFF9CBAAA86F}" type="pres">
      <dgm:prSet presAssocID="{59EE4A81-5408-4F09-BF0A-4FBC7441A0E0}" presName="parTxOnlySpace" presStyleCnt="0"/>
      <dgm:spPr/>
    </dgm:pt>
    <dgm:pt modelId="{F012577D-6AD2-4AB6-85D5-66FA74CC39B1}" type="pres">
      <dgm:prSet presAssocID="{05841D71-C239-4418-A29C-D7E4E9410D8B}" presName="parTxOnly" presStyleLbl="node1" presStyleIdx="3" presStyleCnt="4">
        <dgm:presLayoutVars>
          <dgm:chMax val="0"/>
          <dgm:chPref val="0"/>
          <dgm:bulletEnabled val="1"/>
        </dgm:presLayoutVars>
      </dgm:prSet>
      <dgm:spPr/>
    </dgm:pt>
  </dgm:ptLst>
  <dgm:cxnLst>
    <dgm:cxn modelId="{48C0F703-DD8F-4C37-8C63-654BD3A54748}" type="presOf" srcId="{880D85FA-9D1C-4E94-A382-C74648CD6AB4}" destId="{BC3DA803-2354-4B34-8861-DC942450A74D}" srcOrd="0" destOrd="0" presId="urn:microsoft.com/office/officeart/2005/8/layout/chevron1"/>
    <dgm:cxn modelId="{85CB0B26-749B-4787-8489-D86023F4C7D5}" type="presOf" srcId="{AD0DC6F8-78F2-4765-9EDF-66C6EE8C79D0}" destId="{BCB93B90-40C5-444B-B46D-0939553F56C6}" srcOrd="0" destOrd="0" presId="urn:microsoft.com/office/officeart/2005/8/layout/chevron1"/>
    <dgm:cxn modelId="{486E1881-D577-4A0C-A1C1-568A190B4D19}" srcId="{B7270B80-5242-440C-B22E-1E5E0AFECF6F}" destId="{AD0DC6F8-78F2-4765-9EDF-66C6EE8C79D0}" srcOrd="1" destOrd="0" parTransId="{5CBEE67A-37FD-46A0-A3DD-795DADAE6A07}" sibTransId="{7CEBB9B4-F7BD-4AE7-A6F1-3BF5CF0B7DAF}"/>
    <dgm:cxn modelId="{7AA8E884-35C3-4F6A-BDB7-685926101E8A}" type="presOf" srcId="{B7270B80-5242-440C-B22E-1E5E0AFECF6F}" destId="{260A724F-2FCA-414B-AAF5-F6EEBE8AAB88}" srcOrd="0" destOrd="0" presId="urn:microsoft.com/office/officeart/2005/8/layout/chevron1"/>
    <dgm:cxn modelId="{7218CD9F-A81E-4F30-BB4B-F904A7D6B2A2}" srcId="{B7270B80-5242-440C-B22E-1E5E0AFECF6F}" destId="{880D85FA-9D1C-4E94-A382-C74648CD6AB4}" srcOrd="0" destOrd="0" parTransId="{78478F70-1AAA-4C58-B47C-0DF9A3E60644}" sibTransId="{5443164E-C8E0-444F-85DD-F60E9ACE734B}"/>
    <dgm:cxn modelId="{F468CECA-923D-4720-85F3-40DE2A9B60E6}" srcId="{B7270B80-5242-440C-B22E-1E5E0AFECF6F}" destId="{05841D71-C239-4418-A29C-D7E4E9410D8B}" srcOrd="3" destOrd="0" parTransId="{214BF517-D154-4944-BD35-2A9AEEE7FBBD}" sibTransId="{27FD06A7-C461-40B3-84C8-0A60B9D2A985}"/>
    <dgm:cxn modelId="{4B9F8EE5-8E65-444B-9E13-6B0F75D60F94}" srcId="{B7270B80-5242-440C-B22E-1E5E0AFECF6F}" destId="{0881916F-81D2-4D46-ACDD-8941718CA820}" srcOrd="2" destOrd="0" parTransId="{A0F7AD8F-3ED9-479F-B162-E65E60E1936F}" sibTransId="{59EE4A81-5408-4F09-BF0A-4FBC7441A0E0}"/>
    <dgm:cxn modelId="{ED59D7E5-2021-481E-85B1-73B7A2DC365C}" type="presOf" srcId="{0881916F-81D2-4D46-ACDD-8941718CA820}" destId="{E9F6B191-F1AA-4C8B-B096-910D2CA15E5B}" srcOrd="0" destOrd="0" presId="urn:microsoft.com/office/officeart/2005/8/layout/chevron1"/>
    <dgm:cxn modelId="{6C3E57FC-5124-4F23-A1E9-04E2FE0FAC8E}" type="presOf" srcId="{05841D71-C239-4418-A29C-D7E4E9410D8B}" destId="{F012577D-6AD2-4AB6-85D5-66FA74CC39B1}" srcOrd="0" destOrd="0" presId="urn:microsoft.com/office/officeart/2005/8/layout/chevron1"/>
    <dgm:cxn modelId="{BA4F0374-2874-4B97-AF77-6B128555D7DF}" type="presParOf" srcId="{260A724F-2FCA-414B-AAF5-F6EEBE8AAB88}" destId="{BC3DA803-2354-4B34-8861-DC942450A74D}" srcOrd="0" destOrd="0" presId="urn:microsoft.com/office/officeart/2005/8/layout/chevron1"/>
    <dgm:cxn modelId="{062E5AC1-650B-46A0-B49D-A52F8EA9EF19}" type="presParOf" srcId="{260A724F-2FCA-414B-AAF5-F6EEBE8AAB88}" destId="{D278BCE1-EC07-4BBB-AB55-0E0FC2DA4DE2}" srcOrd="1" destOrd="0" presId="urn:microsoft.com/office/officeart/2005/8/layout/chevron1"/>
    <dgm:cxn modelId="{C430B0CC-B991-4A6B-AF06-911A99E495EC}" type="presParOf" srcId="{260A724F-2FCA-414B-AAF5-F6EEBE8AAB88}" destId="{BCB93B90-40C5-444B-B46D-0939553F56C6}" srcOrd="2" destOrd="0" presId="urn:microsoft.com/office/officeart/2005/8/layout/chevron1"/>
    <dgm:cxn modelId="{3DCB484A-56F4-4BFB-BB80-119BE5EAD3CC}" type="presParOf" srcId="{260A724F-2FCA-414B-AAF5-F6EEBE8AAB88}" destId="{CEF5BBF6-0A1A-45B0-9891-FDB51693C66E}" srcOrd="3" destOrd="0" presId="urn:microsoft.com/office/officeart/2005/8/layout/chevron1"/>
    <dgm:cxn modelId="{544CE4F8-76BC-417B-B28D-1633C9BE2894}" type="presParOf" srcId="{260A724F-2FCA-414B-AAF5-F6EEBE8AAB88}" destId="{E9F6B191-F1AA-4C8B-B096-910D2CA15E5B}" srcOrd="4" destOrd="0" presId="urn:microsoft.com/office/officeart/2005/8/layout/chevron1"/>
    <dgm:cxn modelId="{AA77F4EC-D72E-426F-8532-D8A100817CCD}" type="presParOf" srcId="{260A724F-2FCA-414B-AAF5-F6EEBE8AAB88}" destId="{B8A7F20D-1129-4D9E-BB6D-BFF9CBAAA86F}" srcOrd="5" destOrd="0" presId="urn:microsoft.com/office/officeart/2005/8/layout/chevron1"/>
    <dgm:cxn modelId="{EA2D4B31-EB93-4313-A477-0CD21E37CE2A}" type="presParOf" srcId="{260A724F-2FCA-414B-AAF5-F6EEBE8AAB88}" destId="{F012577D-6AD2-4AB6-85D5-66FA74CC39B1}"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DA803-2354-4B34-8861-DC942450A74D}">
      <dsp:nvSpPr>
        <dsp:cNvPr id="0" name=""/>
        <dsp:cNvSpPr/>
      </dsp:nvSpPr>
      <dsp:spPr>
        <a:xfrm>
          <a:off x="3414" y="1665413"/>
          <a:ext cx="1987559" cy="795023"/>
        </a:xfrm>
        <a:prstGeom prst="chevron">
          <a:avLst/>
        </a:prstGeom>
        <a:solidFill>
          <a:schemeClr val="accent5"/>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dirty="0"/>
            <a:t>Knowledges</a:t>
          </a:r>
        </a:p>
      </dsp:txBody>
      <dsp:txXfrm>
        <a:off x="400926" y="1665413"/>
        <a:ext cx="1192536" cy="795023"/>
      </dsp:txXfrm>
    </dsp:sp>
    <dsp:sp modelId="{BCB93B90-40C5-444B-B46D-0939553F56C6}">
      <dsp:nvSpPr>
        <dsp:cNvPr id="0" name=""/>
        <dsp:cNvSpPr/>
      </dsp:nvSpPr>
      <dsp:spPr>
        <a:xfrm>
          <a:off x="1792218" y="1665413"/>
          <a:ext cx="1987559" cy="795023"/>
        </a:xfrm>
        <a:prstGeom prst="chevron">
          <a:avLst/>
        </a:prstGeom>
        <a:solidFill>
          <a:schemeClr val="accent5"/>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dirty="0"/>
            <a:t>Analysis and advice</a:t>
          </a:r>
        </a:p>
      </dsp:txBody>
      <dsp:txXfrm>
        <a:off x="2189730" y="1665413"/>
        <a:ext cx="1192536" cy="795023"/>
      </dsp:txXfrm>
    </dsp:sp>
    <dsp:sp modelId="{E9F6B191-F1AA-4C8B-B096-910D2CA15E5B}">
      <dsp:nvSpPr>
        <dsp:cNvPr id="0" name=""/>
        <dsp:cNvSpPr/>
      </dsp:nvSpPr>
      <dsp:spPr>
        <a:xfrm>
          <a:off x="3581022" y="1665413"/>
          <a:ext cx="1987559" cy="795023"/>
        </a:xfrm>
        <a:prstGeom prst="chevron">
          <a:avLst/>
        </a:prstGeom>
        <a:solidFill>
          <a:schemeClr val="accent5"/>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dirty="0"/>
            <a:t>Decision making</a:t>
          </a:r>
        </a:p>
      </dsp:txBody>
      <dsp:txXfrm>
        <a:off x="3978534" y="1665413"/>
        <a:ext cx="1192536" cy="795023"/>
      </dsp:txXfrm>
    </dsp:sp>
    <dsp:sp modelId="{F012577D-6AD2-4AB6-85D5-66FA74CC39B1}">
      <dsp:nvSpPr>
        <dsp:cNvPr id="0" name=""/>
        <dsp:cNvSpPr/>
      </dsp:nvSpPr>
      <dsp:spPr>
        <a:xfrm>
          <a:off x="5369825" y="1665413"/>
          <a:ext cx="1987559" cy="795023"/>
        </a:xfrm>
        <a:prstGeom prst="chevron">
          <a:avLst/>
        </a:prstGeom>
        <a:solidFill>
          <a:schemeClr val="accent5"/>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dirty="0"/>
            <a:t>Implementation</a:t>
          </a:r>
        </a:p>
      </dsp:txBody>
      <dsp:txXfrm>
        <a:off x="5767337" y="1665413"/>
        <a:ext cx="1192536" cy="79502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927" y="4716661"/>
            <a:ext cx="5439410" cy="4468416"/>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dc0d946156_0_51: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dc0d946156_0_51: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3227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dc0d946156_0_51: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dc0d946156_0_51: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9172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dc0d946156_0_51: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dc0d946156_0_51: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err="1"/>
              <a:t>Proceedings</a:t>
            </a:r>
            <a:r>
              <a:rPr lang="fr-FR" dirty="0"/>
              <a:t> and documents for </a:t>
            </a:r>
            <a:r>
              <a:rPr lang="fr-FR" dirty="0" err="1"/>
              <a:t>Plenary</a:t>
            </a:r>
            <a:r>
              <a:rPr lang="fr-FR" dirty="0"/>
              <a:t> and </a:t>
            </a:r>
            <a:r>
              <a:rPr lang="fr-FR" dirty="0" err="1"/>
              <a:t>WGs</a:t>
            </a:r>
            <a:r>
              <a:rPr lang="fr-FR" dirty="0"/>
              <a:t> are </a:t>
            </a:r>
            <a:r>
              <a:rPr lang="fr-FR" dirty="0" err="1"/>
              <a:t>translated</a:t>
            </a:r>
            <a:r>
              <a:rPr lang="fr-FR" dirty="0"/>
              <a:t> </a:t>
            </a:r>
            <a:r>
              <a:rPr lang="fr-FR" dirty="0" err="1"/>
              <a:t>simultaneously</a:t>
            </a:r>
            <a:r>
              <a:rPr lang="fr-FR" dirty="0"/>
              <a:t> in all 6 UN </a:t>
            </a:r>
            <a:r>
              <a:rPr lang="fr-FR" dirty="0" err="1"/>
              <a:t>languages</a:t>
            </a:r>
            <a:r>
              <a:rPr lang="fr-FR" dirty="0"/>
              <a:t>, </a:t>
            </a:r>
            <a:r>
              <a:rPr lang="fr-FR" dirty="0" err="1"/>
              <a:t>CGs</a:t>
            </a:r>
            <a:r>
              <a:rPr lang="fr-FR" dirty="0"/>
              <a:t> and </a:t>
            </a:r>
            <a:r>
              <a:rPr lang="fr-FR" dirty="0" err="1"/>
              <a:t>FoCs</a:t>
            </a:r>
            <a:r>
              <a:rPr lang="fr-FR" dirty="0"/>
              <a:t> are in English </a:t>
            </a:r>
            <a:r>
              <a:rPr lang="fr-FR" dirty="0" err="1"/>
              <a:t>only</a:t>
            </a:r>
            <a:r>
              <a:rPr lang="fr-FR" dirty="0"/>
              <a:t>. </a:t>
            </a:r>
            <a:r>
              <a:rPr lang="fr-FR" dirty="0" err="1"/>
              <a:t>There’s</a:t>
            </a:r>
            <a:r>
              <a:rPr lang="fr-FR" dirty="0"/>
              <a:t> no </a:t>
            </a:r>
            <a:r>
              <a:rPr lang="fr-FR" dirty="0" err="1"/>
              <a:t>parallel</a:t>
            </a:r>
            <a:r>
              <a:rPr lang="fr-FR" dirty="0"/>
              <a:t> meetings to the </a:t>
            </a:r>
            <a:r>
              <a:rPr lang="fr-FR" dirty="0" err="1"/>
              <a:t>Plenary</a:t>
            </a:r>
            <a:r>
              <a:rPr lang="fr-FR" dirty="0"/>
              <a:t>, </a:t>
            </a:r>
            <a:r>
              <a:rPr lang="fr-FR" dirty="0" err="1"/>
              <a:t>WGs</a:t>
            </a:r>
            <a:r>
              <a:rPr lang="fr-FR" dirty="0"/>
              <a:t> can have 2 meetings in </a:t>
            </a:r>
            <a:r>
              <a:rPr lang="fr-FR" dirty="0" err="1"/>
              <a:t>plenary</a:t>
            </a:r>
            <a:r>
              <a:rPr lang="fr-FR" dirty="0"/>
              <a:t>, </a:t>
            </a:r>
            <a:r>
              <a:rPr lang="fr-FR" dirty="0" err="1"/>
              <a:t>CGs</a:t>
            </a:r>
            <a:r>
              <a:rPr lang="fr-FR" dirty="0"/>
              <a:t> idem.</a:t>
            </a:r>
            <a:endParaRPr dirty="0"/>
          </a:p>
        </p:txBody>
      </p:sp>
    </p:spTree>
    <p:extLst>
      <p:ext uri="{BB962C8B-B14F-4D97-AF65-F5344CB8AC3E}">
        <p14:creationId xmlns:p14="http://schemas.microsoft.com/office/powerpoint/2010/main" val="3366464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dc0d946156_0_51: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dc0d946156_0_51: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1702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dc0d946156_0_51: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dc0d946156_0_51: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8842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dc0d946156_0_51: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dc0d946156_0_51: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5245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dc0d946156_0_51: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dc0d946156_0_51: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1710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dc0d946156_0_51: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dc0d946156_0_51: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3904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dc0d946156_0_51: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dc0d946156_0_51: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0833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dc0d946156_0_51: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dc0d946156_0_51: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00152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dc0d946156_0_51: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dc0d946156_0_51: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5237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Tree>
    <p:extLst>
      <p:ext uri="{BB962C8B-B14F-4D97-AF65-F5344CB8AC3E}">
        <p14:creationId xmlns:p14="http://schemas.microsoft.com/office/powerpoint/2010/main" val="246320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dc0d946156_0_51: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dc0d946156_0_51: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1786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dc0d946156_0_87: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dc0d946156_0_87: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dc0d946156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dc0d94615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301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dc0d946156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dc0d94615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3224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dc0d946156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dc0d94615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59097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dc0d946156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dc0d94615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6420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dc0d946156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dc0d94615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2474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dc0d946156_0_51: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dc0d946156_0_51: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Art. 23 of the Convention</a:t>
            </a:r>
            <a:endParaRPr dirty="0"/>
          </a:p>
        </p:txBody>
      </p:sp>
    </p:spTree>
    <p:extLst>
      <p:ext uri="{BB962C8B-B14F-4D97-AF65-F5344CB8AC3E}">
        <p14:creationId xmlns:p14="http://schemas.microsoft.com/office/powerpoint/2010/main" val="938593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dc0d946156_0_51: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dc0d946156_0_51: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COP XII/26</a:t>
            </a:r>
            <a:endParaRPr dirty="0"/>
          </a:p>
        </p:txBody>
      </p:sp>
    </p:spTree>
    <p:extLst>
      <p:ext uri="{BB962C8B-B14F-4D97-AF65-F5344CB8AC3E}">
        <p14:creationId xmlns:p14="http://schemas.microsoft.com/office/powerpoint/2010/main" val="1760741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dc0d946156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dc0d94615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1734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dc0d946156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dc0d94615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2908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dc0d946156_0_51: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dc0d946156_0_51: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 </a:t>
            </a:r>
            <a:r>
              <a:rPr lang="fr-FR" dirty="0" err="1"/>
              <a:t>See</a:t>
            </a:r>
            <a:r>
              <a:rPr lang="fr-FR" dirty="0"/>
              <a:t> CBD 12/24: </a:t>
            </a:r>
            <a:r>
              <a:rPr lang="fr-FR" dirty="0" err="1"/>
              <a:t>established</a:t>
            </a:r>
            <a:r>
              <a:rPr lang="fr-FR" dirty="0"/>
              <a:t> an « </a:t>
            </a:r>
            <a:r>
              <a:rPr lang="fr-FR" dirty="0" err="1"/>
              <a:t>extended</a:t>
            </a:r>
            <a:r>
              <a:rPr lang="fr-FR" dirty="0"/>
              <a:t> » AHTEG </a:t>
            </a:r>
            <a:r>
              <a:rPr lang="fr-FR" dirty="0" err="1"/>
              <a:t>with</a:t>
            </a:r>
            <a:r>
              <a:rPr lang="fr-FR" dirty="0"/>
              <a:t> 5 to 8 experts </a:t>
            </a:r>
            <a:r>
              <a:rPr lang="fr-FR" dirty="0" err="1"/>
              <a:t>nominated</a:t>
            </a:r>
            <a:r>
              <a:rPr lang="fr-FR" dirty="0"/>
              <a:t> by </a:t>
            </a:r>
            <a:r>
              <a:rPr lang="fr-FR" dirty="0" err="1"/>
              <a:t>each</a:t>
            </a:r>
            <a:r>
              <a:rPr lang="fr-FR" dirty="0"/>
              <a:t> of the five </a:t>
            </a:r>
            <a:r>
              <a:rPr lang="fr-FR" dirty="0" err="1"/>
              <a:t>regions</a:t>
            </a:r>
            <a:r>
              <a:rPr lang="fr-FR" dirty="0"/>
              <a:t>, </a:t>
            </a:r>
            <a:r>
              <a:rPr lang="fr-FR" dirty="0" err="1"/>
              <a:t>hence</a:t>
            </a:r>
            <a:r>
              <a:rPr lang="fr-FR" dirty="0"/>
              <a:t> up to 40 experts. This set the </a:t>
            </a:r>
            <a:r>
              <a:rPr lang="fr-FR" dirty="0" err="1"/>
              <a:t>precedent</a:t>
            </a:r>
            <a:r>
              <a:rPr lang="fr-FR" dirty="0"/>
              <a:t> for </a:t>
            </a:r>
            <a:r>
              <a:rPr lang="fr-FR" dirty="0" err="1"/>
              <a:t>flexibility</a:t>
            </a:r>
            <a:r>
              <a:rPr lang="fr-FR" dirty="0"/>
              <a:t> for </a:t>
            </a:r>
            <a:r>
              <a:rPr lang="fr-FR" dirty="0" err="1"/>
              <a:t>following</a:t>
            </a:r>
            <a:r>
              <a:rPr lang="fr-FR" dirty="0"/>
              <a:t> </a:t>
            </a:r>
            <a:r>
              <a:rPr lang="fr-FR" dirty="0" err="1"/>
              <a:t>AHTEGs</a:t>
            </a:r>
            <a:endParaRPr dirty="0"/>
          </a:p>
        </p:txBody>
      </p:sp>
    </p:spTree>
    <p:extLst>
      <p:ext uri="{BB962C8B-B14F-4D97-AF65-F5344CB8AC3E}">
        <p14:creationId xmlns:p14="http://schemas.microsoft.com/office/powerpoint/2010/main" val="3043917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dc0d946156_0_51: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dc0d946156_0_51:notes"/>
          <p:cNvSpPr txBox="1">
            <a:spLocks noGrp="1"/>
          </p:cNvSpPr>
          <p:nvPr>
            <p:ph type="body" idx="1"/>
          </p:nvPr>
        </p:nvSpPr>
        <p:spPr>
          <a:xfrm>
            <a:off x="679927" y="4716661"/>
            <a:ext cx="543941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4289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dc0d946156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dc0d94615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779028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97825" y="1405350"/>
            <a:ext cx="6594600" cy="20526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3" name="Google Shape;13;p2"/>
          <p:cNvSpPr txBox="1">
            <a:spLocks noGrp="1"/>
          </p:cNvSpPr>
          <p:nvPr>
            <p:ph type="subTitle" idx="1"/>
          </p:nvPr>
        </p:nvSpPr>
        <p:spPr>
          <a:xfrm>
            <a:off x="197825" y="2271038"/>
            <a:ext cx="8520600" cy="792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0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dirty="0"/>
          </a:p>
        </p:txBody>
      </p:sp>
      <p:pic>
        <p:nvPicPr>
          <p:cNvPr id="15" name="Google Shape;15;p2"/>
          <p:cNvPicPr preferRelativeResize="0"/>
          <p:nvPr/>
        </p:nvPicPr>
        <p:blipFill>
          <a:blip r:embed="rId2">
            <a:alphaModFix/>
          </a:blip>
          <a:stretch>
            <a:fillRect/>
          </a:stretch>
        </p:blipFill>
        <p:spPr>
          <a:xfrm>
            <a:off x="197825" y="160400"/>
            <a:ext cx="3183800" cy="1040026"/>
          </a:xfrm>
          <a:prstGeom prst="rect">
            <a:avLst/>
          </a:prstGeom>
          <a:noFill/>
          <a:ln>
            <a:noFill/>
          </a:ln>
        </p:spPr>
      </p:pic>
      <p:sp>
        <p:nvSpPr>
          <p:cNvPr id="16" name="Google Shape;16;p2"/>
          <p:cNvSpPr/>
          <p:nvPr/>
        </p:nvSpPr>
        <p:spPr>
          <a:xfrm>
            <a:off x="0" y="4576850"/>
            <a:ext cx="1399200" cy="56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7" name="Google Shape;17;p2"/>
          <p:cNvPicPr preferRelativeResize="0"/>
          <p:nvPr/>
        </p:nvPicPr>
        <p:blipFill>
          <a:blip r:embed="rId3">
            <a:alphaModFix/>
          </a:blip>
          <a:stretch>
            <a:fillRect/>
          </a:stretch>
        </p:blipFill>
        <p:spPr>
          <a:xfrm>
            <a:off x="256149" y="4479675"/>
            <a:ext cx="1781125" cy="373975"/>
          </a:xfrm>
          <a:prstGeom prst="rect">
            <a:avLst/>
          </a:prstGeom>
          <a:noFill/>
          <a:ln>
            <a:noFill/>
          </a:ln>
        </p:spPr>
      </p:pic>
      <p:sp>
        <p:nvSpPr>
          <p:cNvPr id="18" name="Google Shape;18;p2"/>
          <p:cNvSpPr/>
          <p:nvPr/>
        </p:nvSpPr>
        <p:spPr>
          <a:xfrm>
            <a:off x="8595425" y="0"/>
            <a:ext cx="548700" cy="680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9" name="Google Shape;19;p2"/>
          <p:cNvPicPr preferRelativeResize="0"/>
          <p:nvPr/>
        </p:nvPicPr>
        <p:blipFill rotWithShape="1">
          <a:blip r:embed="rId4">
            <a:alphaModFix/>
          </a:blip>
          <a:srcRect r="10778"/>
          <a:stretch/>
        </p:blipFill>
        <p:spPr>
          <a:xfrm>
            <a:off x="6622100" y="0"/>
            <a:ext cx="2521900" cy="4722550"/>
          </a:xfrm>
          <a:prstGeom prst="rect">
            <a:avLst/>
          </a:prstGeom>
          <a:noFill/>
          <a:ln>
            <a:noFill/>
          </a:ln>
        </p:spPr>
      </p:pic>
      <p:sp>
        <p:nvSpPr>
          <p:cNvPr id="20" name="Google Shape;20;p2"/>
          <p:cNvSpPr txBox="1"/>
          <p:nvPr/>
        </p:nvSpPr>
        <p:spPr>
          <a:xfrm>
            <a:off x="2085875" y="4413200"/>
            <a:ext cx="5435400" cy="61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850">
                <a:solidFill>
                  <a:srgbClr val="666666"/>
                </a:solidFill>
              </a:rPr>
              <a:t>Views and opinions expressed are those of the author(s) only and do not necessarily reflect those of the European Union or the European Commission. Neither the EU nor the EC can be held responsible for them.</a:t>
            </a:r>
            <a:endParaRPr sz="850" dirty="0">
              <a:solidFill>
                <a:srgbClr val="666666"/>
              </a:solidFill>
            </a:endParaRPr>
          </a:p>
          <a:p>
            <a:pPr marL="0" lvl="0" indent="0" algn="l" rtl="0">
              <a:lnSpc>
                <a:spcPct val="115000"/>
              </a:lnSpc>
              <a:spcBef>
                <a:spcPts val="0"/>
              </a:spcBef>
              <a:spcAft>
                <a:spcPts val="0"/>
              </a:spcAft>
              <a:buNone/>
            </a:pPr>
            <a:endParaRPr sz="850" dirty="0">
              <a:solidFill>
                <a:srgbClr val="666666"/>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0" y="-75"/>
            <a:ext cx="9163500" cy="5143500"/>
          </a:xfrm>
          <a:prstGeom prst="rect">
            <a:avLst/>
          </a:prstGeom>
          <a:gradFill>
            <a:gsLst>
              <a:gs pos="0">
                <a:srgbClr val="0042B7"/>
              </a:gs>
              <a:gs pos="100000">
                <a:srgbClr val="4BDBA3"/>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txBox="1">
            <a:spLocks noGrp="1"/>
          </p:cNvSpPr>
          <p:nvPr>
            <p:ph type="title"/>
          </p:nvPr>
        </p:nvSpPr>
        <p:spPr>
          <a:xfrm>
            <a:off x="0" y="2092813"/>
            <a:ext cx="91440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4" name="Google Shape;24;p3"/>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‹N°›</a:t>
            </a:fld>
            <a:endParaRPr dirty="0"/>
          </a:p>
        </p:txBody>
      </p:sp>
      <p:pic>
        <p:nvPicPr>
          <p:cNvPr id="25" name="Google Shape;25;p3"/>
          <p:cNvPicPr preferRelativeResize="0"/>
          <p:nvPr/>
        </p:nvPicPr>
        <p:blipFill>
          <a:blip r:embed="rId2">
            <a:alphaModFix/>
          </a:blip>
          <a:stretch>
            <a:fillRect/>
          </a:stretch>
        </p:blipFill>
        <p:spPr>
          <a:xfrm>
            <a:off x="103825" y="4695950"/>
            <a:ext cx="1091400" cy="3570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4"/>
          <p:cNvSpPr txBox="1">
            <a:spLocks noGrp="1"/>
          </p:cNvSpPr>
          <p:nvPr>
            <p:ph type="body" idx="1"/>
          </p:nvPr>
        </p:nvSpPr>
        <p:spPr>
          <a:xfrm>
            <a:off x="215250" y="712663"/>
            <a:ext cx="8520600" cy="3416400"/>
          </a:xfrm>
          <a:prstGeom prst="rect">
            <a:avLst/>
          </a:prstGeom>
        </p:spPr>
        <p:txBody>
          <a:bodyPr spcFirstLastPara="1" wrap="square" lIns="91425" tIns="91425" rIns="91425" bIns="91425" anchor="t" anchorCtr="0">
            <a:normAutofit/>
          </a:bodyPr>
          <a:lstStyle>
            <a:lvl1pPr marL="457200" lvl="0" indent="-330200">
              <a:spcBef>
                <a:spcPts val="0"/>
              </a:spcBef>
              <a:spcAft>
                <a:spcPts val="0"/>
              </a:spcAft>
              <a:buSzPts val="16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p6"/>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1296800" y="450150"/>
            <a:ext cx="6367800" cy="4090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5" name="Google Shape;45;p8"/>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0"/>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A9969EB-7DDD-4F8F-BA9C-DBB73ED5A09C}" type="datetimeFigureOut">
              <a:rPr lang="fr-FR" smtClean="0"/>
              <a:t>26/03/2024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BA8C3A4-1CE6-4189-B479-D67C014F4BDB}" type="slidenum">
              <a:rPr lang="fr-FR" smtClean="0"/>
              <a:t>‹N°›</a:t>
            </a:fld>
            <a:endParaRPr lang="fr-FR"/>
          </a:p>
        </p:txBody>
      </p:sp>
    </p:spTree>
    <p:extLst>
      <p:ext uri="{BB962C8B-B14F-4D97-AF65-F5344CB8AC3E}">
        <p14:creationId xmlns:p14="http://schemas.microsoft.com/office/powerpoint/2010/main" val="59697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0675" y="52950"/>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1E4D"/>
              </a:buClr>
              <a:buSzPts val="2800"/>
              <a:buNone/>
              <a:defRPr sz="2800">
                <a:solidFill>
                  <a:srgbClr val="001E4D"/>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15250" y="712663"/>
            <a:ext cx="8520600" cy="34164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rgbClr val="434343"/>
              </a:buClr>
              <a:buSzPts val="1600"/>
              <a:buChar char="●"/>
              <a:defRPr sz="1600">
                <a:solidFill>
                  <a:srgbClr val="434343"/>
                </a:solidFill>
              </a:defRPr>
            </a:lvl1pPr>
            <a:lvl2pPr marL="914400" lvl="1" indent="-317500">
              <a:lnSpc>
                <a:spcPct val="115000"/>
              </a:lnSpc>
              <a:spcBef>
                <a:spcPts val="0"/>
              </a:spcBef>
              <a:spcAft>
                <a:spcPts val="0"/>
              </a:spcAft>
              <a:buClr>
                <a:srgbClr val="434343"/>
              </a:buClr>
              <a:buSzPts val="1400"/>
              <a:buChar char="○"/>
              <a:defRPr>
                <a:solidFill>
                  <a:srgbClr val="434343"/>
                </a:solidFill>
              </a:defRPr>
            </a:lvl2pPr>
            <a:lvl3pPr marL="1371600" lvl="2" indent="-317500">
              <a:lnSpc>
                <a:spcPct val="115000"/>
              </a:lnSpc>
              <a:spcBef>
                <a:spcPts val="0"/>
              </a:spcBef>
              <a:spcAft>
                <a:spcPts val="0"/>
              </a:spcAft>
              <a:buClr>
                <a:srgbClr val="434343"/>
              </a:buClr>
              <a:buSzPts val="1400"/>
              <a:buChar char="■"/>
              <a:defRPr>
                <a:solidFill>
                  <a:srgbClr val="434343"/>
                </a:solidFill>
              </a:defRPr>
            </a:lvl3pPr>
            <a:lvl4pPr marL="1828800" lvl="3" indent="-317500">
              <a:lnSpc>
                <a:spcPct val="115000"/>
              </a:lnSpc>
              <a:spcBef>
                <a:spcPts val="0"/>
              </a:spcBef>
              <a:spcAft>
                <a:spcPts val="0"/>
              </a:spcAft>
              <a:buClr>
                <a:srgbClr val="434343"/>
              </a:buClr>
              <a:buSzPts val="1400"/>
              <a:buChar char="●"/>
              <a:defRPr>
                <a:solidFill>
                  <a:srgbClr val="434343"/>
                </a:solidFill>
              </a:defRPr>
            </a:lvl4pPr>
            <a:lvl5pPr marL="2286000" lvl="4" indent="-317500">
              <a:lnSpc>
                <a:spcPct val="115000"/>
              </a:lnSpc>
              <a:spcBef>
                <a:spcPts val="0"/>
              </a:spcBef>
              <a:spcAft>
                <a:spcPts val="0"/>
              </a:spcAft>
              <a:buClr>
                <a:srgbClr val="434343"/>
              </a:buClr>
              <a:buSzPts val="1400"/>
              <a:buChar char="○"/>
              <a:defRPr>
                <a:solidFill>
                  <a:srgbClr val="434343"/>
                </a:solidFill>
              </a:defRPr>
            </a:lvl5pPr>
            <a:lvl6pPr marL="2743200" lvl="5" indent="-317500">
              <a:lnSpc>
                <a:spcPct val="115000"/>
              </a:lnSpc>
              <a:spcBef>
                <a:spcPts val="0"/>
              </a:spcBef>
              <a:spcAft>
                <a:spcPts val="0"/>
              </a:spcAft>
              <a:buClr>
                <a:srgbClr val="434343"/>
              </a:buClr>
              <a:buSzPts val="1400"/>
              <a:buChar char="■"/>
              <a:defRPr>
                <a:solidFill>
                  <a:srgbClr val="434343"/>
                </a:solidFill>
              </a:defRPr>
            </a:lvl6pPr>
            <a:lvl7pPr marL="3200400" lvl="6" indent="-317500">
              <a:lnSpc>
                <a:spcPct val="115000"/>
              </a:lnSpc>
              <a:spcBef>
                <a:spcPts val="0"/>
              </a:spcBef>
              <a:spcAft>
                <a:spcPts val="0"/>
              </a:spcAft>
              <a:buClr>
                <a:srgbClr val="434343"/>
              </a:buClr>
              <a:buSzPts val="1400"/>
              <a:buChar char="●"/>
              <a:defRPr>
                <a:solidFill>
                  <a:srgbClr val="434343"/>
                </a:solidFill>
              </a:defRPr>
            </a:lvl7pPr>
            <a:lvl8pPr marL="3657600" lvl="7" indent="-317500">
              <a:lnSpc>
                <a:spcPct val="115000"/>
              </a:lnSpc>
              <a:spcBef>
                <a:spcPts val="0"/>
              </a:spcBef>
              <a:spcAft>
                <a:spcPts val="0"/>
              </a:spcAft>
              <a:buClr>
                <a:srgbClr val="434343"/>
              </a:buClr>
              <a:buSzPts val="1400"/>
              <a:buChar char="○"/>
              <a:defRPr>
                <a:solidFill>
                  <a:srgbClr val="434343"/>
                </a:solidFill>
              </a:defRPr>
            </a:lvl8pPr>
            <a:lvl9pPr marL="4114800" lvl="8" indent="-31750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8" name="Google Shape;8;p1"/>
          <p:cNvSpPr txBox="1">
            <a:spLocks noGrp="1"/>
          </p:cNvSpPr>
          <p:nvPr>
            <p:ph type="sldNum" idx="12"/>
          </p:nvPr>
        </p:nvSpPr>
        <p:spPr>
          <a:xfrm>
            <a:off x="8585590" y="-62114"/>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a:t>
            </a:fld>
            <a:endParaRPr dirty="0"/>
          </a:p>
        </p:txBody>
      </p:sp>
      <p:pic>
        <p:nvPicPr>
          <p:cNvPr id="9" name="Google Shape;9;p1"/>
          <p:cNvPicPr preferRelativeResize="0"/>
          <p:nvPr/>
        </p:nvPicPr>
        <p:blipFill>
          <a:blip r:embed="rId10">
            <a:alphaModFix/>
          </a:blip>
          <a:stretch>
            <a:fillRect/>
          </a:stretch>
        </p:blipFill>
        <p:spPr>
          <a:xfrm>
            <a:off x="100675" y="4703175"/>
            <a:ext cx="1083075" cy="353801"/>
          </a:xfrm>
          <a:prstGeom prst="rect">
            <a:avLst/>
          </a:prstGeom>
          <a:noFill/>
          <a:ln>
            <a:noFill/>
          </a:ln>
        </p:spPr>
      </p:pic>
      <p:pic>
        <p:nvPicPr>
          <p:cNvPr id="10" name="Google Shape;10;p1"/>
          <p:cNvPicPr preferRelativeResize="0"/>
          <p:nvPr/>
        </p:nvPicPr>
        <p:blipFill rotWithShape="1">
          <a:blip r:embed="rId11">
            <a:alphaModFix amt="20000"/>
          </a:blip>
          <a:srcRect t="35790" r="35654"/>
          <a:stretch/>
        </p:blipFill>
        <p:spPr>
          <a:xfrm>
            <a:off x="8681325" y="0"/>
            <a:ext cx="462676" cy="4679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6"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18/10/relationships/comments" Target="../comments/modernComment_144_2802425A.xml"/><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microsoft.com/office/2018/10/relationships/comments" Target="../comments/modernComment_132_20C509B5.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bd.int/doc/guidelines/guide-presiding-officers-en.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cbd.int/doc/guidelines/guide-presiding-officers-en.pdf"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40_336E843A.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www.cbd.int/doc/guidelines/guide-presiding-officers-en.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cbd.int/doc/guidelines/guide-presiding-officers-en.pd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3A_D2AAB6C6.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cbd.int/doc/c/83a5/0ba6/a613cc1b560d9e01326ed9ba/guidelines-cbd-processes-en.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cbd.int/doc/guidelines/guide-presiding-officers-en.pdf"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136_A16F2F3E.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microsoft.com/office/2018/10/relationships/comments" Target="../comments/modernComment_10F_D4BA1BE6.xm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coop4cbd.e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2F_115B6F65.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cbd.int/doc/guidelines/guide-presiding-officers-en.pdf" TargetMode="External"/></Relationships>
</file>

<file path=ppt/slides/_rels/slide5.xml.rels><?xml version="1.0" encoding="UTF-8" standalone="yes"?>
<Relationships xmlns="http://schemas.openxmlformats.org/package/2006/relationships"><Relationship Id="rId3" Type="http://schemas.microsoft.com/office/2018/10/relationships/comments" Target="../comments/modernComment_13B_AB8F1DF2.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bd.int/doc/guidelines/guide-presiding-officers-en.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cbd.int/convention/sbstta-modus.shtml#footnot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1"/>
          <p:cNvSpPr txBox="1">
            <a:spLocks noGrp="1"/>
          </p:cNvSpPr>
          <p:nvPr>
            <p:ph type="ctrTitle"/>
          </p:nvPr>
        </p:nvSpPr>
        <p:spPr>
          <a:xfrm>
            <a:off x="210525" y="1184362"/>
            <a:ext cx="6499872" cy="10087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Discussing how the scientific mechanisms of the CBD work. </a:t>
            </a:r>
            <a:r>
              <a:rPr lang="en" sz="2000" i="1" dirty="0"/>
              <a:t>CBD mechanisms, processes and conduct of business</a:t>
            </a:r>
            <a:endParaRPr sz="2800" i="1" dirty="0"/>
          </a:p>
        </p:txBody>
      </p:sp>
      <p:sp>
        <p:nvSpPr>
          <p:cNvPr id="59" name="Google Shape;59;p11"/>
          <p:cNvSpPr txBox="1">
            <a:spLocks noGrp="1"/>
          </p:cNvSpPr>
          <p:nvPr>
            <p:ph type="subTitle" idx="1"/>
          </p:nvPr>
        </p:nvSpPr>
        <p:spPr>
          <a:xfrm>
            <a:off x="210525" y="3721074"/>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600" dirty="0">
                <a:solidFill>
                  <a:srgbClr val="4BDBA3"/>
                </a:solidFill>
              </a:rPr>
              <a:t>CO-OP4CD Central and Eastern European Countries Regional Training Session </a:t>
            </a:r>
          </a:p>
          <a:p>
            <a:pPr marL="0" lvl="0" indent="0" algn="l" rtl="0">
              <a:spcBef>
                <a:spcPts val="0"/>
              </a:spcBef>
              <a:spcAft>
                <a:spcPts val="0"/>
              </a:spcAft>
              <a:buNone/>
            </a:pPr>
            <a:r>
              <a:rPr lang="en-US" sz="1600" dirty="0">
                <a:solidFill>
                  <a:srgbClr val="4BDBA3"/>
                </a:solidFill>
              </a:rPr>
              <a:t>Paris, Jardin des </a:t>
            </a:r>
            <a:r>
              <a:rPr lang="en-US" sz="1600" dirty="0" err="1">
                <a:solidFill>
                  <a:srgbClr val="4BDBA3"/>
                </a:solidFill>
              </a:rPr>
              <a:t>Plantes</a:t>
            </a:r>
            <a:r>
              <a:rPr lang="en-US" sz="1600" dirty="0">
                <a:solidFill>
                  <a:srgbClr val="4BDBA3"/>
                </a:solidFill>
              </a:rPr>
              <a:t>, 18 and 19 March 2024</a:t>
            </a:r>
          </a:p>
        </p:txBody>
      </p:sp>
      <p:sp>
        <p:nvSpPr>
          <p:cNvPr id="60" name="Google Shape;60;p11"/>
          <p:cNvSpPr txBox="1">
            <a:spLocks noGrp="1"/>
          </p:cNvSpPr>
          <p:nvPr>
            <p:ph type="subTitle" idx="1"/>
          </p:nvPr>
        </p:nvSpPr>
        <p:spPr>
          <a:xfrm>
            <a:off x="210525" y="2706237"/>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FR" b="1" dirty="0"/>
              <a:t>Pierre SPIELEWOY</a:t>
            </a:r>
            <a:endParaRPr b="1" dirty="0"/>
          </a:p>
          <a:p>
            <a:pPr marL="0" lvl="0" indent="0" algn="l" rtl="0">
              <a:spcBef>
                <a:spcPts val="0"/>
              </a:spcBef>
              <a:spcAft>
                <a:spcPts val="0"/>
              </a:spcAft>
              <a:buNone/>
            </a:pPr>
            <a:r>
              <a:rPr lang="en" sz="1600" dirty="0"/>
              <a:t>Muséum National d’Histoire Naturelle (France) </a:t>
            </a:r>
            <a:endParaRPr sz="1600" dirty="0"/>
          </a:p>
        </p:txBody>
      </p:sp>
      <p:pic>
        <p:nvPicPr>
          <p:cNvPr id="3" name="Image 2">
            <a:extLst>
              <a:ext uri="{FF2B5EF4-FFF2-40B4-BE49-F238E27FC236}">
                <a16:creationId xmlns:a16="http://schemas.microsoft.com/office/drawing/2014/main" id="{2320DC11-A378-449C-93C3-B69534FE9F92}"/>
              </a:ext>
            </a:extLst>
          </p:cNvPr>
          <p:cNvPicPr>
            <a:picLocks noChangeAspect="1"/>
          </p:cNvPicPr>
          <p:nvPr/>
        </p:nvPicPr>
        <p:blipFill>
          <a:blip r:embed="rId3"/>
          <a:stretch>
            <a:fillRect/>
          </a:stretch>
        </p:blipFill>
        <p:spPr>
          <a:xfrm>
            <a:off x="6454774" y="175637"/>
            <a:ext cx="896750" cy="10087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2" name="Ellipse 1">
            <a:extLst>
              <a:ext uri="{FF2B5EF4-FFF2-40B4-BE49-F238E27FC236}">
                <a16:creationId xmlns:a16="http://schemas.microsoft.com/office/drawing/2014/main" id="{2E823F8B-718A-4ECC-9AA0-C7CE0FAD456E}"/>
              </a:ext>
            </a:extLst>
          </p:cNvPr>
          <p:cNvSpPr/>
          <p:nvPr/>
        </p:nvSpPr>
        <p:spPr>
          <a:xfrm>
            <a:off x="426175" y="1000800"/>
            <a:ext cx="3934800" cy="3002400"/>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Google Shape;66;p12"/>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FR" dirty="0"/>
              <a:t>I/ CBD </a:t>
            </a:r>
            <a:r>
              <a:rPr lang="fr-FR" dirty="0" err="1"/>
              <a:t>organization</a:t>
            </a:r>
            <a:r>
              <a:rPr lang="fr-FR" dirty="0"/>
              <a:t> </a:t>
            </a:r>
            <a:br>
              <a:rPr lang="fr-FR" dirty="0"/>
            </a:br>
            <a:endParaRPr dirty="0"/>
          </a:p>
        </p:txBody>
      </p:sp>
      <p:graphicFrame>
        <p:nvGraphicFramePr>
          <p:cNvPr id="6" name="Diagramme 5">
            <a:extLst>
              <a:ext uri="{FF2B5EF4-FFF2-40B4-BE49-F238E27FC236}">
                <a16:creationId xmlns:a16="http://schemas.microsoft.com/office/drawing/2014/main" id="{BEDFA47F-4983-4E73-9044-FE200C2DD5FC}"/>
              </a:ext>
            </a:extLst>
          </p:cNvPr>
          <p:cNvGraphicFramePr/>
          <p:nvPr/>
        </p:nvGraphicFramePr>
        <p:xfrm>
          <a:off x="1035600" y="645323"/>
          <a:ext cx="7360800" cy="41258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ZoneTexte 6">
            <a:extLst>
              <a:ext uri="{FF2B5EF4-FFF2-40B4-BE49-F238E27FC236}">
                <a16:creationId xmlns:a16="http://schemas.microsoft.com/office/drawing/2014/main" id="{066615E2-1462-40B9-BE55-7E03B46D5ADC}"/>
              </a:ext>
            </a:extLst>
          </p:cNvPr>
          <p:cNvSpPr txBox="1"/>
          <p:nvPr/>
        </p:nvSpPr>
        <p:spPr>
          <a:xfrm>
            <a:off x="2268000" y="1853100"/>
            <a:ext cx="1159200" cy="338554"/>
          </a:xfrm>
          <a:prstGeom prst="rect">
            <a:avLst/>
          </a:prstGeom>
          <a:noFill/>
        </p:spPr>
        <p:txBody>
          <a:bodyPr wrap="square" rtlCol="0">
            <a:spAutoFit/>
          </a:bodyPr>
          <a:lstStyle/>
          <a:p>
            <a:r>
              <a:rPr lang="en-GB" sz="1600" b="1" dirty="0"/>
              <a:t>SBSTTA</a:t>
            </a:r>
            <a:r>
              <a:rPr lang="en-GB" dirty="0"/>
              <a:t> </a:t>
            </a:r>
          </a:p>
        </p:txBody>
      </p:sp>
      <p:sp>
        <p:nvSpPr>
          <p:cNvPr id="8" name="ZoneTexte 7">
            <a:extLst>
              <a:ext uri="{FF2B5EF4-FFF2-40B4-BE49-F238E27FC236}">
                <a16:creationId xmlns:a16="http://schemas.microsoft.com/office/drawing/2014/main" id="{2E11F8C0-572D-4FDF-9E10-D67D978CA15E}"/>
              </a:ext>
            </a:extLst>
          </p:cNvPr>
          <p:cNvSpPr txBox="1"/>
          <p:nvPr/>
        </p:nvSpPr>
        <p:spPr>
          <a:xfrm>
            <a:off x="4254000" y="1853100"/>
            <a:ext cx="1029600" cy="338554"/>
          </a:xfrm>
          <a:prstGeom prst="rect">
            <a:avLst/>
          </a:prstGeom>
          <a:noFill/>
        </p:spPr>
        <p:txBody>
          <a:bodyPr wrap="square" rtlCol="0">
            <a:spAutoFit/>
          </a:bodyPr>
          <a:lstStyle/>
          <a:p>
            <a:r>
              <a:rPr lang="en-GB" sz="1600" b="1" dirty="0"/>
              <a:t>COP</a:t>
            </a:r>
          </a:p>
        </p:txBody>
      </p:sp>
      <p:sp>
        <p:nvSpPr>
          <p:cNvPr id="9" name="Flèche : courbe vers le haut 8">
            <a:extLst>
              <a:ext uri="{FF2B5EF4-FFF2-40B4-BE49-F238E27FC236}">
                <a16:creationId xmlns:a16="http://schemas.microsoft.com/office/drawing/2014/main" id="{4DFB2506-78F2-4BE9-ADB3-EA84059CFAE6}"/>
              </a:ext>
            </a:extLst>
          </p:cNvPr>
          <p:cNvSpPr/>
          <p:nvPr/>
        </p:nvSpPr>
        <p:spPr>
          <a:xfrm>
            <a:off x="2649600" y="3232800"/>
            <a:ext cx="4089600" cy="770400"/>
          </a:xfrm>
          <a:prstGeom prst="curvedUpArrow">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ZoneTexte 9">
            <a:extLst>
              <a:ext uri="{FF2B5EF4-FFF2-40B4-BE49-F238E27FC236}">
                <a16:creationId xmlns:a16="http://schemas.microsoft.com/office/drawing/2014/main" id="{F04FD63A-95EC-410A-8435-96937FE4DBB4}"/>
              </a:ext>
            </a:extLst>
          </p:cNvPr>
          <p:cNvSpPr txBox="1"/>
          <p:nvPr/>
        </p:nvSpPr>
        <p:spPr>
          <a:xfrm>
            <a:off x="3355200" y="4190400"/>
            <a:ext cx="3146400" cy="307777"/>
          </a:xfrm>
          <a:prstGeom prst="rect">
            <a:avLst/>
          </a:prstGeom>
          <a:noFill/>
        </p:spPr>
        <p:txBody>
          <a:bodyPr wrap="square" rtlCol="0">
            <a:spAutoFit/>
          </a:bodyPr>
          <a:lstStyle/>
          <a:p>
            <a:r>
              <a:rPr lang="en-GB" dirty="0"/>
              <a:t>Technical and scientific cooperation </a:t>
            </a:r>
          </a:p>
        </p:txBody>
      </p:sp>
      <p:sp>
        <p:nvSpPr>
          <p:cNvPr id="13" name="ZoneTexte 12">
            <a:extLst>
              <a:ext uri="{FF2B5EF4-FFF2-40B4-BE49-F238E27FC236}">
                <a16:creationId xmlns:a16="http://schemas.microsoft.com/office/drawing/2014/main" id="{B851FB6E-0BF1-4B17-B1D9-EDEC21929B39}"/>
              </a:ext>
            </a:extLst>
          </p:cNvPr>
          <p:cNvSpPr txBox="1"/>
          <p:nvPr/>
        </p:nvSpPr>
        <p:spPr>
          <a:xfrm>
            <a:off x="6110400" y="1853100"/>
            <a:ext cx="1029600" cy="338554"/>
          </a:xfrm>
          <a:prstGeom prst="rect">
            <a:avLst/>
          </a:prstGeom>
          <a:noFill/>
        </p:spPr>
        <p:txBody>
          <a:bodyPr wrap="square" rtlCol="0">
            <a:spAutoFit/>
          </a:bodyPr>
          <a:lstStyle/>
          <a:p>
            <a:r>
              <a:rPr lang="en-GB" sz="1600" b="1" dirty="0"/>
              <a:t>SBI</a:t>
            </a:r>
          </a:p>
        </p:txBody>
      </p:sp>
      <p:sp>
        <p:nvSpPr>
          <p:cNvPr id="11" name="Flèche : courbe vers le haut 10">
            <a:extLst>
              <a:ext uri="{FF2B5EF4-FFF2-40B4-BE49-F238E27FC236}">
                <a16:creationId xmlns:a16="http://schemas.microsoft.com/office/drawing/2014/main" id="{116A502D-3A53-482E-B456-F0D82E677238}"/>
              </a:ext>
            </a:extLst>
          </p:cNvPr>
          <p:cNvSpPr/>
          <p:nvPr/>
        </p:nvSpPr>
        <p:spPr>
          <a:xfrm rot="10800000">
            <a:off x="4766400" y="1468800"/>
            <a:ext cx="1483200" cy="288000"/>
          </a:xfrm>
          <a:prstGeom prst="curvedUpArrow">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ZoneTexte 2">
            <a:extLst>
              <a:ext uri="{FF2B5EF4-FFF2-40B4-BE49-F238E27FC236}">
                <a16:creationId xmlns:a16="http://schemas.microsoft.com/office/drawing/2014/main" id="{51816A4B-0330-4200-B403-BF910C3E3264}"/>
              </a:ext>
            </a:extLst>
          </p:cNvPr>
          <p:cNvSpPr txBox="1"/>
          <p:nvPr/>
        </p:nvSpPr>
        <p:spPr>
          <a:xfrm>
            <a:off x="100675" y="685320"/>
            <a:ext cx="2580000" cy="523220"/>
          </a:xfrm>
          <a:prstGeom prst="rect">
            <a:avLst/>
          </a:prstGeom>
          <a:noFill/>
        </p:spPr>
        <p:txBody>
          <a:bodyPr wrap="square" rtlCol="0">
            <a:spAutoFit/>
          </a:bodyPr>
          <a:lstStyle/>
          <a:p>
            <a:r>
              <a:rPr lang="en-GB" b="1" dirty="0"/>
              <a:t>Scientists and Experts Involvement</a:t>
            </a:r>
          </a:p>
        </p:txBody>
      </p:sp>
      <p:sp>
        <p:nvSpPr>
          <p:cNvPr id="4" name="ZoneTexte 3">
            <a:extLst>
              <a:ext uri="{FF2B5EF4-FFF2-40B4-BE49-F238E27FC236}">
                <a16:creationId xmlns:a16="http://schemas.microsoft.com/office/drawing/2014/main" id="{6DB41A58-CFE1-4095-8739-B458A3320104}"/>
              </a:ext>
            </a:extLst>
          </p:cNvPr>
          <p:cNvSpPr txBox="1"/>
          <p:nvPr/>
        </p:nvSpPr>
        <p:spPr>
          <a:xfrm>
            <a:off x="488400" y="2477415"/>
            <a:ext cx="841200" cy="461665"/>
          </a:xfrm>
          <a:prstGeom prst="rect">
            <a:avLst/>
          </a:prstGeom>
          <a:noFill/>
        </p:spPr>
        <p:txBody>
          <a:bodyPr wrap="square" rtlCol="0">
            <a:spAutoFit/>
          </a:bodyPr>
          <a:lstStyle/>
          <a:p>
            <a:r>
              <a:rPr lang="en-GB" sz="1200" i="1" dirty="0"/>
              <a:t>Group of Experts </a:t>
            </a:r>
          </a:p>
        </p:txBody>
      </p:sp>
    </p:spTree>
    <p:extLst>
      <p:ext uri="{BB962C8B-B14F-4D97-AF65-F5344CB8AC3E}">
        <p14:creationId xmlns:p14="http://schemas.microsoft.com/office/powerpoint/2010/main" val="671236698"/>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CA4087-DCAA-409E-A0F1-9FE29D3826FC}"/>
              </a:ext>
            </a:extLst>
          </p:cNvPr>
          <p:cNvSpPr>
            <a:spLocks noGrp="1"/>
          </p:cNvSpPr>
          <p:nvPr>
            <p:ph type="title"/>
          </p:nvPr>
        </p:nvSpPr>
        <p:spPr/>
        <p:txBody>
          <a:bodyPr/>
          <a:lstStyle/>
          <a:p>
            <a:r>
              <a:rPr lang="en-GB" dirty="0"/>
              <a:t>II/ CBD main actors</a:t>
            </a:r>
          </a:p>
        </p:txBody>
      </p:sp>
    </p:spTree>
    <p:extLst>
      <p:ext uri="{BB962C8B-B14F-4D97-AF65-F5344CB8AC3E}">
        <p14:creationId xmlns:p14="http://schemas.microsoft.com/office/powerpoint/2010/main" val="3067026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FR" dirty="0"/>
              <a:t>II/ </a:t>
            </a:r>
            <a:r>
              <a:rPr lang="fr-FR" dirty="0" err="1"/>
              <a:t>CBD’s</a:t>
            </a:r>
            <a:r>
              <a:rPr lang="fr-FR" dirty="0"/>
              <a:t> Main </a:t>
            </a:r>
            <a:r>
              <a:rPr lang="fr-FR" dirty="0" err="1"/>
              <a:t>actors</a:t>
            </a:r>
            <a:r>
              <a:rPr lang="fr-FR" dirty="0"/>
              <a:t> </a:t>
            </a:r>
            <a:br>
              <a:rPr lang="fr-FR" dirty="0"/>
            </a:br>
            <a:endParaRPr dirty="0"/>
          </a:p>
        </p:txBody>
      </p:sp>
      <p:pic>
        <p:nvPicPr>
          <p:cNvPr id="4" name="Image 3">
            <a:extLst>
              <a:ext uri="{FF2B5EF4-FFF2-40B4-BE49-F238E27FC236}">
                <a16:creationId xmlns:a16="http://schemas.microsoft.com/office/drawing/2014/main" id="{7F0E586E-9ADD-479E-9472-C5ECCC9875E3}"/>
              </a:ext>
            </a:extLst>
          </p:cNvPr>
          <p:cNvPicPr>
            <a:picLocks noChangeAspect="1"/>
          </p:cNvPicPr>
          <p:nvPr/>
        </p:nvPicPr>
        <p:blipFill>
          <a:blip r:embed="rId3"/>
          <a:stretch>
            <a:fillRect/>
          </a:stretch>
        </p:blipFill>
        <p:spPr>
          <a:xfrm>
            <a:off x="460675" y="1506349"/>
            <a:ext cx="5716925" cy="2901339"/>
          </a:xfrm>
          <a:prstGeom prst="rect">
            <a:avLst/>
          </a:prstGeom>
        </p:spPr>
      </p:pic>
      <p:pic>
        <p:nvPicPr>
          <p:cNvPr id="7" name="Image 6">
            <a:extLst>
              <a:ext uri="{FF2B5EF4-FFF2-40B4-BE49-F238E27FC236}">
                <a16:creationId xmlns:a16="http://schemas.microsoft.com/office/drawing/2014/main" id="{1EB12A13-ABE6-4B83-87E1-6E8A129E7AEE}"/>
              </a:ext>
            </a:extLst>
          </p:cNvPr>
          <p:cNvPicPr>
            <a:picLocks noChangeAspect="1"/>
          </p:cNvPicPr>
          <p:nvPr/>
        </p:nvPicPr>
        <p:blipFill>
          <a:blip r:embed="rId4"/>
          <a:stretch>
            <a:fillRect/>
          </a:stretch>
        </p:blipFill>
        <p:spPr>
          <a:xfrm>
            <a:off x="6343879" y="3375165"/>
            <a:ext cx="2461419" cy="1422735"/>
          </a:xfrm>
          <a:prstGeom prst="rect">
            <a:avLst/>
          </a:prstGeom>
        </p:spPr>
      </p:pic>
      <p:sp>
        <p:nvSpPr>
          <p:cNvPr id="9" name="ZoneTexte 8">
            <a:extLst>
              <a:ext uri="{FF2B5EF4-FFF2-40B4-BE49-F238E27FC236}">
                <a16:creationId xmlns:a16="http://schemas.microsoft.com/office/drawing/2014/main" id="{85CBBB70-083B-4126-B4CA-E528D18760DC}"/>
              </a:ext>
            </a:extLst>
          </p:cNvPr>
          <p:cNvSpPr txBox="1"/>
          <p:nvPr/>
        </p:nvSpPr>
        <p:spPr>
          <a:xfrm>
            <a:off x="262800" y="789711"/>
            <a:ext cx="7268400" cy="369332"/>
          </a:xfrm>
          <a:prstGeom prst="rect">
            <a:avLst/>
          </a:prstGeom>
          <a:noFill/>
        </p:spPr>
        <p:txBody>
          <a:bodyPr wrap="square">
            <a:spAutoFit/>
          </a:bodyPr>
          <a:lstStyle/>
          <a:p>
            <a:pPr marL="0" indent="0">
              <a:spcAft>
                <a:spcPts val="1200"/>
              </a:spcAft>
              <a:buNone/>
            </a:pPr>
            <a:r>
              <a:rPr lang="fr-FR" sz="1800" dirty="0"/>
              <a:t>States = PARTIES . </a:t>
            </a:r>
            <a:r>
              <a:rPr lang="fr-FR" sz="1800" dirty="0" err="1"/>
              <a:t>Organized</a:t>
            </a:r>
            <a:r>
              <a:rPr lang="fr-FR" sz="1800" dirty="0"/>
              <a:t> in « </a:t>
            </a:r>
            <a:r>
              <a:rPr lang="fr-FR" sz="1800" dirty="0" err="1"/>
              <a:t>informal</a:t>
            </a:r>
            <a:r>
              <a:rPr lang="fr-FR" sz="1800" dirty="0"/>
              <a:t> </a:t>
            </a:r>
            <a:r>
              <a:rPr lang="fr-FR" sz="1800" dirty="0" err="1"/>
              <a:t>regional</a:t>
            </a:r>
            <a:r>
              <a:rPr lang="fr-FR" sz="1800" dirty="0"/>
              <a:t> groups »</a:t>
            </a:r>
          </a:p>
        </p:txBody>
      </p:sp>
      <p:sp>
        <p:nvSpPr>
          <p:cNvPr id="3" name="ZoneTexte 2">
            <a:extLst>
              <a:ext uri="{FF2B5EF4-FFF2-40B4-BE49-F238E27FC236}">
                <a16:creationId xmlns:a16="http://schemas.microsoft.com/office/drawing/2014/main" id="{355BCBC1-AD13-4CA8-B071-59F617334A01}"/>
              </a:ext>
            </a:extLst>
          </p:cNvPr>
          <p:cNvSpPr txBox="1"/>
          <p:nvPr/>
        </p:nvSpPr>
        <p:spPr>
          <a:xfrm>
            <a:off x="7060758" y="1506349"/>
            <a:ext cx="1830861" cy="1138773"/>
          </a:xfrm>
          <a:prstGeom prst="rect">
            <a:avLst/>
          </a:prstGeom>
          <a:noFill/>
        </p:spPr>
        <p:txBody>
          <a:bodyPr wrap="square" rtlCol="0">
            <a:spAutoFit/>
          </a:bodyPr>
          <a:lstStyle/>
          <a:p>
            <a:r>
              <a:rPr lang="en-US" sz="1800" dirty="0">
                <a:effectLst/>
                <a:latin typeface="Segoe UI" panose="020B0502040204020203" pitchFamily="34" charset="0"/>
              </a:rPr>
              <a:t>non-Parties: Holy See and USA</a:t>
            </a:r>
            <a:endParaRPr lang="en-US" sz="1800" dirty="0">
              <a:effectLst/>
              <a:latin typeface="Arial" panose="020B0604020202020204" pitchFamily="34" charset="0"/>
            </a:endParaRPr>
          </a:p>
          <a:p>
            <a:endParaRPr lang="en-GB" dirty="0"/>
          </a:p>
        </p:txBody>
      </p:sp>
    </p:spTree>
    <p:extLst>
      <p:ext uri="{BB962C8B-B14F-4D97-AF65-F5344CB8AC3E}">
        <p14:creationId xmlns:p14="http://schemas.microsoft.com/office/powerpoint/2010/main" val="3541086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FR" dirty="0"/>
              <a:t>II/ </a:t>
            </a:r>
            <a:r>
              <a:rPr lang="fr-FR" dirty="0" err="1"/>
              <a:t>CBD’s</a:t>
            </a:r>
            <a:r>
              <a:rPr lang="fr-FR" dirty="0"/>
              <a:t> Main </a:t>
            </a:r>
            <a:r>
              <a:rPr lang="fr-FR" dirty="0" err="1"/>
              <a:t>actors</a:t>
            </a:r>
            <a:r>
              <a:rPr lang="fr-FR" dirty="0"/>
              <a:t> </a:t>
            </a:r>
            <a:br>
              <a:rPr lang="fr-FR" dirty="0"/>
            </a:br>
            <a:endParaRPr dirty="0"/>
          </a:p>
        </p:txBody>
      </p:sp>
      <p:sp>
        <p:nvSpPr>
          <p:cNvPr id="67" name="Google Shape;67;p12"/>
          <p:cNvSpPr txBox="1">
            <a:spLocks noGrp="1"/>
          </p:cNvSpPr>
          <p:nvPr>
            <p:ph type="body" idx="1"/>
          </p:nvPr>
        </p:nvSpPr>
        <p:spPr>
          <a:xfrm>
            <a:off x="311700" y="709203"/>
            <a:ext cx="3525900" cy="1959595"/>
          </a:xfrm>
          <a:prstGeom prst="rect">
            <a:avLst/>
          </a:prstGeom>
        </p:spPr>
        <p:txBody>
          <a:bodyPr spcFirstLastPara="1" wrap="square" lIns="91425" tIns="91425" rIns="91425" bIns="91425" anchor="t" anchorCtr="0">
            <a:normAutofit/>
          </a:bodyPr>
          <a:lstStyle/>
          <a:p>
            <a:pPr marL="0" indent="0">
              <a:spcAft>
                <a:spcPts val="1200"/>
              </a:spcAft>
              <a:buNone/>
            </a:pPr>
            <a:r>
              <a:rPr lang="fr-FR" dirty="0"/>
              <a:t>Non-States </a:t>
            </a:r>
            <a:r>
              <a:rPr lang="fr-FR" dirty="0" err="1"/>
              <a:t>actors</a:t>
            </a:r>
            <a:r>
              <a:rPr lang="fr-FR" dirty="0"/>
              <a:t> = OBSERVERS </a:t>
            </a:r>
          </a:p>
          <a:p>
            <a:pPr marL="285750" indent="-285750">
              <a:spcAft>
                <a:spcPts val="1200"/>
              </a:spcAft>
            </a:pPr>
            <a:r>
              <a:rPr lang="fr-FR" dirty="0" err="1"/>
              <a:t>NGOs</a:t>
            </a:r>
            <a:endParaRPr lang="fr-FR" dirty="0"/>
          </a:p>
          <a:p>
            <a:pPr marL="285750" indent="-285750">
              <a:spcAft>
                <a:spcPts val="1200"/>
              </a:spcAft>
            </a:pPr>
            <a:r>
              <a:rPr lang="fr-FR" dirty="0" err="1"/>
              <a:t>IGOs</a:t>
            </a:r>
            <a:endParaRPr lang="fr-FR" dirty="0"/>
          </a:p>
        </p:txBody>
      </p:sp>
      <p:sp>
        <p:nvSpPr>
          <p:cNvPr id="6" name="Google Shape;67;p12">
            <a:extLst>
              <a:ext uri="{FF2B5EF4-FFF2-40B4-BE49-F238E27FC236}">
                <a16:creationId xmlns:a16="http://schemas.microsoft.com/office/drawing/2014/main" id="{9B87D6EF-D734-424E-8440-48F44EF3A22A}"/>
              </a:ext>
            </a:extLst>
          </p:cNvPr>
          <p:cNvSpPr txBox="1">
            <a:spLocks/>
          </p:cNvSpPr>
          <p:nvPr/>
        </p:nvSpPr>
        <p:spPr>
          <a:xfrm>
            <a:off x="4284000" y="712806"/>
            <a:ext cx="3963900" cy="3421872"/>
          </a:xfrm>
          <a:prstGeom prst="rect">
            <a:avLst/>
          </a:prstGeom>
          <a:noFill/>
          <a:ln>
            <a:noFill/>
          </a:ln>
        </p:spPr>
        <p:txBody>
          <a:bodyPr spcFirstLastPara="1" wrap="square" lIns="91425" tIns="91425" rIns="91425" bIns="91425" anchor="t" anchorCtr="0">
            <a:normAutofit fontScale="85000" lnSpcReduction="10000"/>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434343"/>
              </a:buClr>
              <a:buSzPts val="1600"/>
              <a:buFont typeface="Arial"/>
              <a:buChar char="●"/>
              <a:defRPr sz="1600" b="0" i="0" u="none" strike="noStrike" cap="none">
                <a:solidFill>
                  <a:srgbClr val="434343"/>
                </a:solidFill>
                <a:latin typeface="Arial"/>
                <a:ea typeface="Arial"/>
                <a:cs typeface="Arial"/>
                <a:sym typeface="Arial"/>
              </a:defRPr>
            </a:lvl1pPr>
            <a:lvl2pPr marL="914400" marR="0" lvl="1" indent="-317500" algn="l" rtl="0">
              <a:lnSpc>
                <a:spcPct val="115000"/>
              </a:lnSpc>
              <a:spcBef>
                <a:spcPts val="0"/>
              </a:spcBef>
              <a:spcAft>
                <a:spcPts val="0"/>
              </a:spcAft>
              <a:buClr>
                <a:srgbClr val="434343"/>
              </a:buClr>
              <a:buSzPts val="1400"/>
              <a:buFont typeface="Arial"/>
              <a:buChar char="○"/>
              <a:defRPr sz="1400" b="0" i="0" u="none" strike="noStrike" cap="none">
                <a:solidFill>
                  <a:srgbClr val="434343"/>
                </a:solidFill>
                <a:latin typeface="Arial"/>
                <a:ea typeface="Arial"/>
                <a:cs typeface="Arial"/>
                <a:sym typeface="Arial"/>
              </a:defRPr>
            </a:lvl2pPr>
            <a:lvl3pPr marL="1371600" marR="0" lvl="2" indent="-317500" algn="l" rtl="0">
              <a:lnSpc>
                <a:spcPct val="115000"/>
              </a:lnSpc>
              <a:spcBef>
                <a:spcPts val="0"/>
              </a:spcBef>
              <a:spcAft>
                <a:spcPts val="0"/>
              </a:spcAft>
              <a:buClr>
                <a:srgbClr val="434343"/>
              </a:buClr>
              <a:buSzPts val="1400"/>
              <a:buFont typeface="Arial"/>
              <a:buChar char="■"/>
              <a:defRPr sz="1400" b="0" i="0" u="none" strike="noStrike" cap="none">
                <a:solidFill>
                  <a:srgbClr val="434343"/>
                </a:solidFill>
                <a:latin typeface="Arial"/>
                <a:ea typeface="Arial"/>
                <a:cs typeface="Arial"/>
                <a:sym typeface="Arial"/>
              </a:defRPr>
            </a:lvl3pPr>
            <a:lvl4pPr marL="1828800" marR="0" lvl="3" indent="-317500" algn="l" rtl="0">
              <a:lnSpc>
                <a:spcPct val="115000"/>
              </a:lnSpc>
              <a:spcBef>
                <a:spcPts val="0"/>
              </a:spcBef>
              <a:spcAft>
                <a:spcPts val="0"/>
              </a:spcAft>
              <a:buClr>
                <a:srgbClr val="434343"/>
              </a:buClr>
              <a:buSzPts val="1400"/>
              <a:buFont typeface="Arial"/>
              <a:buChar char="●"/>
              <a:defRPr sz="1400" b="0" i="0" u="none" strike="noStrike" cap="none">
                <a:solidFill>
                  <a:srgbClr val="434343"/>
                </a:solidFill>
                <a:latin typeface="Arial"/>
                <a:ea typeface="Arial"/>
                <a:cs typeface="Arial"/>
                <a:sym typeface="Arial"/>
              </a:defRPr>
            </a:lvl4pPr>
            <a:lvl5pPr marL="2286000" marR="0" lvl="4" indent="-317500" algn="l" rtl="0">
              <a:lnSpc>
                <a:spcPct val="115000"/>
              </a:lnSpc>
              <a:spcBef>
                <a:spcPts val="0"/>
              </a:spcBef>
              <a:spcAft>
                <a:spcPts val="0"/>
              </a:spcAft>
              <a:buClr>
                <a:srgbClr val="434343"/>
              </a:buClr>
              <a:buSzPts val="1400"/>
              <a:buFont typeface="Arial"/>
              <a:buChar char="○"/>
              <a:defRPr sz="1400" b="0" i="0" u="none" strike="noStrike" cap="none">
                <a:solidFill>
                  <a:srgbClr val="434343"/>
                </a:solidFill>
                <a:latin typeface="Arial"/>
                <a:ea typeface="Arial"/>
                <a:cs typeface="Arial"/>
                <a:sym typeface="Arial"/>
              </a:defRPr>
            </a:lvl5pPr>
            <a:lvl6pPr marL="2743200" marR="0" lvl="5" indent="-317500" algn="l" rtl="0">
              <a:lnSpc>
                <a:spcPct val="115000"/>
              </a:lnSpc>
              <a:spcBef>
                <a:spcPts val="0"/>
              </a:spcBef>
              <a:spcAft>
                <a:spcPts val="0"/>
              </a:spcAft>
              <a:buClr>
                <a:srgbClr val="434343"/>
              </a:buClr>
              <a:buSzPts val="1400"/>
              <a:buFont typeface="Arial"/>
              <a:buChar char="■"/>
              <a:defRPr sz="1400" b="0" i="0" u="none" strike="noStrike" cap="none">
                <a:solidFill>
                  <a:srgbClr val="434343"/>
                </a:solidFill>
                <a:latin typeface="Arial"/>
                <a:ea typeface="Arial"/>
                <a:cs typeface="Arial"/>
                <a:sym typeface="Arial"/>
              </a:defRPr>
            </a:lvl6pPr>
            <a:lvl7pPr marL="3200400" marR="0" lvl="6" indent="-317500" algn="l" rtl="0">
              <a:lnSpc>
                <a:spcPct val="115000"/>
              </a:lnSpc>
              <a:spcBef>
                <a:spcPts val="0"/>
              </a:spcBef>
              <a:spcAft>
                <a:spcPts val="0"/>
              </a:spcAft>
              <a:buClr>
                <a:srgbClr val="434343"/>
              </a:buClr>
              <a:buSzPts val="1400"/>
              <a:buFont typeface="Arial"/>
              <a:buChar char="●"/>
              <a:defRPr sz="1400" b="0" i="0" u="none" strike="noStrike" cap="none">
                <a:solidFill>
                  <a:srgbClr val="434343"/>
                </a:solidFill>
                <a:latin typeface="Arial"/>
                <a:ea typeface="Arial"/>
                <a:cs typeface="Arial"/>
                <a:sym typeface="Arial"/>
              </a:defRPr>
            </a:lvl7pPr>
            <a:lvl8pPr marL="3657600" marR="0" lvl="7" indent="-317500" algn="l" rtl="0">
              <a:lnSpc>
                <a:spcPct val="115000"/>
              </a:lnSpc>
              <a:spcBef>
                <a:spcPts val="0"/>
              </a:spcBef>
              <a:spcAft>
                <a:spcPts val="0"/>
              </a:spcAft>
              <a:buClr>
                <a:srgbClr val="434343"/>
              </a:buClr>
              <a:buSzPts val="1400"/>
              <a:buFont typeface="Arial"/>
              <a:buChar char="○"/>
              <a:defRPr sz="1400" b="0" i="0" u="none" strike="noStrike" cap="none">
                <a:solidFill>
                  <a:srgbClr val="434343"/>
                </a:solidFill>
                <a:latin typeface="Arial"/>
                <a:ea typeface="Arial"/>
                <a:cs typeface="Arial"/>
                <a:sym typeface="Arial"/>
              </a:defRPr>
            </a:lvl8pPr>
            <a:lvl9pPr marL="4114800" marR="0" lvl="8" indent="-317500" algn="l" rtl="0">
              <a:lnSpc>
                <a:spcPct val="115000"/>
              </a:lnSpc>
              <a:spcBef>
                <a:spcPts val="0"/>
              </a:spcBef>
              <a:spcAft>
                <a:spcPts val="0"/>
              </a:spcAft>
              <a:buClr>
                <a:srgbClr val="434343"/>
              </a:buClr>
              <a:buSzPts val="1400"/>
              <a:buFont typeface="Arial"/>
              <a:buChar char="■"/>
              <a:defRPr sz="1400" b="0" i="0" u="none" strike="noStrike" cap="none">
                <a:solidFill>
                  <a:srgbClr val="434343"/>
                </a:solidFill>
                <a:latin typeface="Arial"/>
                <a:ea typeface="Arial"/>
                <a:cs typeface="Arial"/>
                <a:sym typeface="Arial"/>
              </a:defRPr>
            </a:lvl9pPr>
          </a:lstStyle>
          <a:p>
            <a:pPr marL="0" indent="0">
              <a:spcAft>
                <a:spcPts val="1200"/>
              </a:spcAft>
              <a:buNone/>
            </a:pPr>
            <a:r>
              <a:rPr lang="fr-FR" dirty="0" err="1"/>
              <a:t>organized</a:t>
            </a:r>
            <a:r>
              <a:rPr lang="fr-FR" dirty="0"/>
              <a:t> in Major groups </a:t>
            </a:r>
          </a:p>
          <a:p>
            <a:pPr marL="285750" indent="-285750">
              <a:spcAft>
                <a:spcPts val="1200"/>
              </a:spcAft>
            </a:pPr>
            <a:r>
              <a:rPr lang="fr-FR" b="1" dirty="0">
                <a:solidFill>
                  <a:srgbClr val="00B050"/>
                </a:solidFill>
              </a:rPr>
              <a:t>Experts (</a:t>
            </a:r>
            <a:r>
              <a:rPr lang="fr-FR" b="1" dirty="0" err="1">
                <a:solidFill>
                  <a:srgbClr val="00B050"/>
                </a:solidFill>
              </a:rPr>
              <a:t>University</a:t>
            </a:r>
            <a:r>
              <a:rPr lang="fr-FR" b="1" dirty="0">
                <a:solidFill>
                  <a:srgbClr val="00B050"/>
                </a:solidFill>
              </a:rPr>
              <a:t> &amp; Scientific </a:t>
            </a:r>
            <a:r>
              <a:rPr lang="fr-FR" b="1" dirty="0" err="1">
                <a:solidFill>
                  <a:srgbClr val="00B050"/>
                </a:solidFill>
              </a:rPr>
              <a:t>communities</a:t>
            </a:r>
            <a:r>
              <a:rPr lang="fr-FR" b="1" dirty="0">
                <a:solidFill>
                  <a:srgbClr val="00B050"/>
                </a:solidFill>
              </a:rPr>
              <a:t>)</a:t>
            </a:r>
          </a:p>
          <a:p>
            <a:pPr marL="285750" indent="-285750">
              <a:spcAft>
                <a:spcPts val="1200"/>
              </a:spcAft>
            </a:pPr>
            <a:r>
              <a:rPr lang="fr-FR" dirty="0" err="1">
                <a:solidFill>
                  <a:schemeClr val="tx1"/>
                </a:solidFill>
              </a:rPr>
              <a:t>Indigenous</a:t>
            </a:r>
            <a:r>
              <a:rPr lang="fr-FR" dirty="0">
                <a:solidFill>
                  <a:schemeClr val="tx1"/>
                </a:solidFill>
              </a:rPr>
              <a:t> Peoples and Local </a:t>
            </a:r>
            <a:r>
              <a:rPr lang="fr-FR" dirty="0" err="1">
                <a:solidFill>
                  <a:schemeClr val="tx1"/>
                </a:solidFill>
              </a:rPr>
              <a:t>Communities</a:t>
            </a:r>
            <a:r>
              <a:rPr lang="fr-FR" dirty="0">
                <a:solidFill>
                  <a:schemeClr val="tx1"/>
                </a:solidFill>
              </a:rPr>
              <a:t> </a:t>
            </a:r>
          </a:p>
          <a:p>
            <a:pPr marL="285750" indent="-285750">
              <a:spcAft>
                <a:spcPts val="1200"/>
              </a:spcAft>
            </a:pPr>
            <a:r>
              <a:rPr lang="fr-FR" dirty="0" err="1"/>
              <a:t>Companies</a:t>
            </a:r>
            <a:r>
              <a:rPr lang="fr-FR" dirty="0"/>
              <a:t> (Business)</a:t>
            </a:r>
          </a:p>
          <a:p>
            <a:pPr marL="285750" indent="-285750">
              <a:spcAft>
                <a:spcPts val="1200"/>
              </a:spcAft>
            </a:pPr>
            <a:r>
              <a:rPr lang="fr-FR" dirty="0" err="1"/>
              <a:t>Parlementarians</a:t>
            </a:r>
            <a:r>
              <a:rPr lang="fr-FR" dirty="0"/>
              <a:t> </a:t>
            </a:r>
          </a:p>
          <a:p>
            <a:pPr marL="285750" indent="-285750">
              <a:spcAft>
                <a:spcPts val="1200"/>
              </a:spcAft>
            </a:pPr>
            <a:r>
              <a:rPr lang="fr-FR" dirty="0"/>
              <a:t>Local </a:t>
            </a:r>
            <a:r>
              <a:rPr lang="fr-FR" dirty="0" err="1"/>
              <a:t>Authorities</a:t>
            </a:r>
            <a:endParaRPr lang="fr-FR" dirty="0"/>
          </a:p>
          <a:p>
            <a:pPr marL="285750" indent="-285750">
              <a:spcAft>
                <a:spcPts val="1200"/>
              </a:spcAft>
            </a:pPr>
            <a:r>
              <a:rPr lang="fr-FR" dirty="0" err="1"/>
              <a:t>Youth</a:t>
            </a:r>
            <a:r>
              <a:rPr lang="fr-FR" dirty="0"/>
              <a:t> </a:t>
            </a:r>
          </a:p>
          <a:p>
            <a:pPr marL="285750" indent="-285750">
              <a:spcAft>
                <a:spcPts val="1200"/>
              </a:spcAft>
            </a:pPr>
            <a:r>
              <a:rPr lang="fr-FR" dirty="0" err="1"/>
              <a:t>Women</a:t>
            </a:r>
            <a:r>
              <a:rPr lang="fr-FR" dirty="0"/>
              <a:t> </a:t>
            </a:r>
          </a:p>
        </p:txBody>
      </p:sp>
    </p:spTree>
    <p:extLst>
      <p:ext uri="{BB962C8B-B14F-4D97-AF65-F5344CB8AC3E}">
        <p14:creationId xmlns:p14="http://schemas.microsoft.com/office/powerpoint/2010/main" val="549783989"/>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F89845-C9D0-4BB9-951D-A742D87DBEE3}"/>
              </a:ext>
            </a:extLst>
          </p:cNvPr>
          <p:cNvSpPr>
            <a:spLocks noGrp="1"/>
          </p:cNvSpPr>
          <p:nvPr>
            <p:ph type="title"/>
          </p:nvPr>
        </p:nvSpPr>
        <p:spPr/>
        <p:txBody>
          <a:bodyPr/>
          <a:lstStyle/>
          <a:p>
            <a:r>
              <a:rPr lang="en-GB" dirty="0"/>
              <a:t>III/ CBD Meetings conduct of business</a:t>
            </a:r>
          </a:p>
        </p:txBody>
      </p:sp>
    </p:spTree>
    <p:extLst>
      <p:ext uri="{BB962C8B-B14F-4D97-AF65-F5344CB8AC3E}">
        <p14:creationId xmlns:p14="http://schemas.microsoft.com/office/powerpoint/2010/main" val="697414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FR" dirty="0"/>
              <a:t>III/ CBD Meetings </a:t>
            </a:r>
            <a:r>
              <a:rPr lang="fr-FR" dirty="0" err="1"/>
              <a:t>conduct</a:t>
            </a:r>
            <a:r>
              <a:rPr lang="fr-FR" dirty="0"/>
              <a:t> of business</a:t>
            </a:r>
            <a:br>
              <a:rPr lang="fr-FR" dirty="0"/>
            </a:br>
            <a:endParaRPr dirty="0"/>
          </a:p>
        </p:txBody>
      </p:sp>
      <p:sp>
        <p:nvSpPr>
          <p:cNvPr id="67" name="Google Shape;67;p12"/>
          <p:cNvSpPr txBox="1">
            <a:spLocks noGrp="1"/>
          </p:cNvSpPr>
          <p:nvPr>
            <p:ph type="body" idx="1"/>
          </p:nvPr>
        </p:nvSpPr>
        <p:spPr>
          <a:xfrm>
            <a:off x="206016" y="1586909"/>
            <a:ext cx="8625941" cy="3077155"/>
          </a:xfrm>
          <a:prstGeom prst="rect">
            <a:avLst/>
          </a:prstGeom>
        </p:spPr>
        <p:txBody>
          <a:bodyPr spcFirstLastPara="1" wrap="square" lIns="91425" tIns="91425" rIns="91425" bIns="91425" anchor="t" anchorCtr="0">
            <a:normAutofit fontScale="47500" lnSpcReduction="20000"/>
          </a:bodyPr>
          <a:lstStyle/>
          <a:p>
            <a:pPr marL="285750" indent="-285750">
              <a:spcAft>
                <a:spcPts val="1200"/>
              </a:spcAft>
            </a:pPr>
            <a:r>
              <a:rPr lang="fr-FR" sz="2000" dirty="0" err="1">
                <a:solidFill>
                  <a:schemeClr val="tx1"/>
                </a:solidFill>
              </a:rPr>
              <a:t>Plenary</a:t>
            </a:r>
            <a:r>
              <a:rPr lang="fr-FR" sz="2000" dirty="0">
                <a:solidFill>
                  <a:schemeClr val="tx1"/>
                </a:solidFill>
              </a:rPr>
              <a:t> : </a:t>
            </a:r>
            <a:r>
              <a:rPr lang="en-US" sz="2000" dirty="0">
                <a:solidFill>
                  <a:schemeClr val="tx1"/>
                </a:solidFill>
              </a:rPr>
              <a:t>The plenary meetings of the COP, and the subsidiary bodies </a:t>
            </a:r>
            <a:r>
              <a:rPr lang="en-US" sz="2000" b="1" dirty="0">
                <a:solidFill>
                  <a:schemeClr val="tx1"/>
                </a:solidFill>
              </a:rPr>
              <a:t>are the formal forums for opening of discussion and conclusion (SBs) or decision-making (COP) by Parties to the Convention and the Cartagena and Nagoya Protocols</a:t>
            </a:r>
            <a:r>
              <a:rPr lang="en-US" sz="2000" dirty="0">
                <a:solidFill>
                  <a:schemeClr val="tx1"/>
                </a:solidFill>
              </a:rPr>
              <a:t>. Plenary meetings are open to participation by all Parties, observers organizations, the media and other participants registered for the CBD sessions</a:t>
            </a:r>
          </a:p>
          <a:p>
            <a:pPr marL="285750" indent="-285750">
              <a:spcAft>
                <a:spcPts val="1200"/>
              </a:spcAft>
            </a:pPr>
            <a:r>
              <a:rPr lang="fr-FR" sz="2000" dirty="0" err="1">
                <a:solidFill>
                  <a:schemeClr val="tx1"/>
                </a:solidFill>
              </a:rPr>
              <a:t>Working</a:t>
            </a:r>
            <a:r>
              <a:rPr lang="fr-FR" sz="2000" dirty="0">
                <a:solidFill>
                  <a:schemeClr val="tx1"/>
                </a:solidFill>
              </a:rPr>
              <a:t> Groups : </a:t>
            </a:r>
            <a:r>
              <a:rPr lang="en-US" sz="2000" dirty="0">
                <a:solidFill>
                  <a:schemeClr val="tx1"/>
                </a:solidFill>
              </a:rPr>
              <a:t>Working groups are set up when there are too many items on the agenda and two "plenary sessions" have to be held. It should be noted that no more than two working groups may be held in parallel, to enable smaller delegations to attend all the sessions. </a:t>
            </a:r>
            <a:endParaRPr lang="fr-FR" sz="2000" dirty="0">
              <a:solidFill>
                <a:schemeClr val="tx1"/>
              </a:solidFill>
            </a:endParaRPr>
          </a:p>
          <a:p>
            <a:pPr marL="285750" indent="-285750">
              <a:spcAft>
                <a:spcPts val="1200"/>
              </a:spcAft>
            </a:pPr>
            <a:r>
              <a:rPr lang="fr-FR" sz="2000" dirty="0">
                <a:solidFill>
                  <a:schemeClr val="tx1"/>
                </a:solidFill>
              </a:rPr>
              <a:t>Contact Group : </a:t>
            </a:r>
            <a:r>
              <a:rPr lang="en-US" sz="2000" b="1" dirty="0">
                <a:solidFill>
                  <a:schemeClr val="tx1"/>
                </a:solidFill>
              </a:rPr>
              <a:t>Contacts groups are open-ended, and established to conduct negotiations on specific agenda items</a:t>
            </a:r>
            <a:r>
              <a:rPr lang="en-US" sz="2000" dirty="0">
                <a:solidFill>
                  <a:schemeClr val="tx1"/>
                </a:solidFill>
              </a:rPr>
              <a:t>, with the aim of achieving an agreed outcome. They are established by the COP, open-ended subsidiary bodies, or in-session working groups, based on a proposal by the President, Chair of the subsidiary body or the in-session working group, or a Party</a:t>
            </a:r>
          </a:p>
          <a:p>
            <a:pPr marL="285750" indent="-285750">
              <a:spcAft>
                <a:spcPts val="1200"/>
              </a:spcAft>
            </a:pPr>
            <a:r>
              <a:rPr lang="fr-FR" sz="2000" dirty="0">
                <a:solidFill>
                  <a:schemeClr val="tx1"/>
                </a:solidFill>
              </a:rPr>
              <a:t>Friends of the Chair : </a:t>
            </a:r>
            <a:r>
              <a:rPr lang="en-US" sz="2000" b="1" dirty="0">
                <a:solidFill>
                  <a:schemeClr val="tx1"/>
                </a:solidFill>
              </a:rPr>
              <a:t>convened by presiding officers to advance negotiations on particularly difficult and politically sensitive issues</a:t>
            </a:r>
            <a:r>
              <a:rPr lang="en-US" sz="2000" dirty="0">
                <a:solidFill>
                  <a:schemeClr val="tx1"/>
                </a:solidFill>
              </a:rPr>
              <a:t>. A limited number of Parties are invited to participate in these closed meetings usually chaired by the presiding officer. Only invited delegates attend, no formal rules are applied, and the conduct of business is entirely at the discretion of the chair.</a:t>
            </a:r>
            <a:endParaRPr lang="fr-FR" sz="2600" dirty="0">
              <a:hlinkClick r:id="rId3"/>
            </a:endParaRPr>
          </a:p>
          <a:p>
            <a:pPr marL="0" indent="0" algn="r">
              <a:spcAft>
                <a:spcPts val="1200"/>
              </a:spcAft>
              <a:buNone/>
            </a:pPr>
            <a:r>
              <a:rPr lang="fr-FR" sz="2600" dirty="0" err="1">
                <a:hlinkClick r:id="rId3"/>
              </a:rPr>
              <a:t>Secretariat</a:t>
            </a:r>
            <a:r>
              <a:rPr lang="fr-FR" sz="2600" dirty="0">
                <a:hlinkClick r:id="rId3"/>
              </a:rPr>
              <a:t> Guidance </a:t>
            </a:r>
            <a:endParaRPr lang="fr-FR" dirty="0"/>
          </a:p>
          <a:p>
            <a:pPr marL="0" indent="0">
              <a:spcAft>
                <a:spcPts val="1200"/>
              </a:spcAft>
              <a:buNone/>
            </a:pPr>
            <a:endParaRPr lang="fr-FR" dirty="0"/>
          </a:p>
        </p:txBody>
      </p:sp>
      <p:sp>
        <p:nvSpPr>
          <p:cNvPr id="3" name="ZoneTexte 2">
            <a:extLst>
              <a:ext uri="{FF2B5EF4-FFF2-40B4-BE49-F238E27FC236}">
                <a16:creationId xmlns:a16="http://schemas.microsoft.com/office/drawing/2014/main" id="{1DA36D99-7200-40D2-8921-F3A26A8AE899}"/>
              </a:ext>
            </a:extLst>
          </p:cNvPr>
          <p:cNvSpPr txBox="1"/>
          <p:nvPr/>
        </p:nvSpPr>
        <p:spPr>
          <a:xfrm>
            <a:off x="331200" y="976523"/>
            <a:ext cx="3607200" cy="338554"/>
          </a:xfrm>
          <a:prstGeom prst="rect">
            <a:avLst/>
          </a:prstGeom>
          <a:noFill/>
        </p:spPr>
        <p:txBody>
          <a:bodyPr wrap="square" rtlCol="0">
            <a:spAutoFit/>
          </a:bodyPr>
          <a:lstStyle/>
          <a:p>
            <a:r>
              <a:rPr lang="en-GB" sz="1600" dirty="0"/>
              <a:t>1) CBD meeting terminology </a:t>
            </a:r>
          </a:p>
        </p:txBody>
      </p:sp>
    </p:spTree>
    <p:extLst>
      <p:ext uri="{BB962C8B-B14F-4D97-AF65-F5344CB8AC3E}">
        <p14:creationId xmlns:p14="http://schemas.microsoft.com/office/powerpoint/2010/main" val="1173909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FR" dirty="0"/>
              <a:t>III/ CBD Meetings </a:t>
            </a:r>
            <a:r>
              <a:rPr lang="fr-FR" dirty="0" err="1"/>
              <a:t>conduct</a:t>
            </a:r>
            <a:r>
              <a:rPr lang="fr-FR" dirty="0"/>
              <a:t> of business </a:t>
            </a:r>
            <a:br>
              <a:rPr lang="fr-FR" dirty="0"/>
            </a:br>
            <a:endParaRPr dirty="0"/>
          </a:p>
        </p:txBody>
      </p:sp>
      <p:sp>
        <p:nvSpPr>
          <p:cNvPr id="2" name="Rectangle : coins arrondis 1">
            <a:extLst>
              <a:ext uri="{FF2B5EF4-FFF2-40B4-BE49-F238E27FC236}">
                <a16:creationId xmlns:a16="http://schemas.microsoft.com/office/drawing/2014/main" id="{8ABC2414-A73F-42F7-8F4C-B179DBBA0ABF}"/>
              </a:ext>
            </a:extLst>
          </p:cNvPr>
          <p:cNvSpPr/>
          <p:nvPr/>
        </p:nvSpPr>
        <p:spPr>
          <a:xfrm>
            <a:off x="3535200" y="993600"/>
            <a:ext cx="1800000" cy="835200"/>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853B19C3-2373-4636-8206-7B1B72CEF34D}"/>
              </a:ext>
            </a:extLst>
          </p:cNvPr>
          <p:cNvSpPr/>
          <p:nvPr/>
        </p:nvSpPr>
        <p:spPr>
          <a:xfrm>
            <a:off x="259200" y="2332800"/>
            <a:ext cx="612000" cy="360000"/>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1D9BD13B-B4B7-4969-9579-D663BBFBE546}"/>
              </a:ext>
            </a:extLst>
          </p:cNvPr>
          <p:cNvSpPr/>
          <p:nvPr/>
        </p:nvSpPr>
        <p:spPr>
          <a:xfrm>
            <a:off x="1059600" y="2332800"/>
            <a:ext cx="612000" cy="360000"/>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6E91E99A-F031-42FE-BCE1-A19C12150091}"/>
              </a:ext>
            </a:extLst>
          </p:cNvPr>
          <p:cNvSpPr/>
          <p:nvPr/>
        </p:nvSpPr>
        <p:spPr>
          <a:xfrm>
            <a:off x="1860000" y="2332800"/>
            <a:ext cx="612000" cy="360000"/>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C9D5B7CB-9F7F-4743-8440-640B4E2AC04B}"/>
              </a:ext>
            </a:extLst>
          </p:cNvPr>
          <p:cNvSpPr/>
          <p:nvPr/>
        </p:nvSpPr>
        <p:spPr>
          <a:xfrm>
            <a:off x="2660400" y="2332800"/>
            <a:ext cx="612000" cy="360000"/>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03D90C2F-D09C-4260-A117-7755839C9535}"/>
              </a:ext>
            </a:extLst>
          </p:cNvPr>
          <p:cNvSpPr/>
          <p:nvPr/>
        </p:nvSpPr>
        <p:spPr>
          <a:xfrm>
            <a:off x="3460800" y="2332800"/>
            <a:ext cx="612000" cy="360000"/>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374E8858-B3EB-4C9B-A79E-7DFCC32CEE09}"/>
              </a:ext>
            </a:extLst>
          </p:cNvPr>
          <p:cNvSpPr/>
          <p:nvPr/>
        </p:nvSpPr>
        <p:spPr>
          <a:xfrm>
            <a:off x="4261200" y="2332800"/>
            <a:ext cx="612000" cy="360000"/>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 coins arrondis 10">
            <a:extLst>
              <a:ext uri="{FF2B5EF4-FFF2-40B4-BE49-F238E27FC236}">
                <a16:creationId xmlns:a16="http://schemas.microsoft.com/office/drawing/2014/main" id="{D89007E5-0A7B-4136-9A1C-7E770D696C6A}"/>
              </a:ext>
            </a:extLst>
          </p:cNvPr>
          <p:cNvSpPr/>
          <p:nvPr/>
        </p:nvSpPr>
        <p:spPr>
          <a:xfrm>
            <a:off x="5061600" y="2332800"/>
            <a:ext cx="612000" cy="360000"/>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 coins arrondis 11">
            <a:extLst>
              <a:ext uri="{FF2B5EF4-FFF2-40B4-BE49-F238E27FC236}">
                <a16:creationId xmlns:a16="http://schemas.microsoft.com/office/drawing/2014/main" id="{077663F4-2DD4-4922-8DAA-3ADD94FF1669}"/>
              </a:ext>
            </a:extLst>
          </p:cNvPr>
          <p:cNvSpPr/>
          <p:nvPr/>
        </p:nvSpPr>
        <p:spPr>
          <a:xfrm>
            <a:off x="5862000" y="2332800"/>
            <a:ext cx="612000" cy="360000"/>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 coins arrondis 12">
            <a:extLst>
              <a:ext uri="{FF2B5EF4-FFF2-40B4-BE49-F238E27FC236}">
                <a16:creationId xmlns:a16="http://schemas.microsoft.com/office/drawing/2014/main" id="{97291B15-7B62-4DAD-8474-D32CB06A71CA}"/>
              </a:ext>
            </a:extLst>
          </p:cNvPr>
          <p:cNvSpPr/>
          <p:nvPr/>
        </p:nvSpPr>
        <p:spPr>
          <a:xfrm>
            <a:off x="6662400" y="2332800"/>
            <a:ext cx="612000" cy="360000"/>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 coins arrondis 13">
            <a:extLst>
              <a:ext uri="{FF2B5EF4-FFF2-40B4-BE49-F238E27FC236}">
                <a16:creationId xmlns:a16="http://schemas.microsoft.com/office/drawing/2014/main" id="{F0EC9222-285C-417C-9D0C-25B60DDB27E5}"/>
              </a:ext>
            </a:extLst>
          </p:cNvPr>
          <p:cNvSpPr/>
          <p:nvPr/>
        </p:nvSpPr>
        <p:spPr>
          <a:xfrm>
            <a:off x="7462800" y="2332800"/>
            <a:ext cx="612000" cy="360000"/>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 coins arrondis 14">
            <a:extLst>
              <a:ext uri="{FF2B5EF4-FFF2-40B4-BE49-F238E27FC236}">
                <a16:creationId xmlns:a16="http://schemas.microsoft.com/office/drawing/2014/main" id="{50171032-AF37-4F77-87BC-10CF2BAF5448}"/>
              </a:ext>
            </a:extLst>
          </p:cNvPr>
          <p:cNvSpPr/>
          <p:nvPr/>
        </p:nvSpPr>
        <p:spPr>
          <a:xfrm>
            <a:off x="8258400" y="2332800"/>
            <a:ext cx="612000" cy="360000"/>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 coins arrondis 15">
            <a:extLst>
              <a:ext uri="{FF2B5EF4-FFF2-40B4-BE49-F238E27FC236}">
                <a16:creationId xmlns:a16="http://schemas.microsoft.com/office/drawing/2014/main" id="{27F6A523-31FF-4E59-BCFC-AC6FB0822491}"/>
              </a:ext>
            </a:extLst>
          </p:cNvPr>
          <p:cNvSpPr/>
          <p:nvPr/>
        </p:nvSpPr>
        <p:spPr>
          <a:xfrm>
            <a:off x="259200" y="3171975"/>
            <a:ext cx="612000" cy="360000"/>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 coins arrondis 16">
            <a:extLst>
              <a:ext uri="{FF2B5EF4-FFF2-40B4-BE49-F238E27FC236}">
                <a16:creationId xmlns:a16="http://schemas.microsoft.com/office/drawing/2014/main" id="{2EBA8F40-85CA-4C54-841E-2DB1DF45221B}"/>
              </a:ext>
            </a:extLst>
          </p:cNvPr>
          <p:cNvSpPr/>
          <p:nvPr/>
        </p:nvSpPr>
        <p:spPr>
          <a:xfrm>
            <a:off x="1059600" y="3171975"/>
            <a:ext cx="612000" cy="360000"/>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 coins arrondis 17">
            <a:extLst>
              <a:ext uri="{FF2B5EF4-FFF2-40B4-BE49-F238E27FC236}">
                <a16:creationId xmlns:a16="http://schemas.microsoft.com/office/drawing/2014/main" id="{B138250C-3094-4146-844D-7D75A67B77E7}"/>
              </a:ext>
            </a:extLst>
          </p:cNvPr>
          <p:cNvSpPr/>
          <p:nvPr/>
        </p:nvSpPr>
        <p:spPr>
          <a:xfrm>
            <a:off x="1860000" y="3171975"/>
            <a:ext cx="612000" cy="360000"/>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 coins arrondis 18">
            <a:extLst>
              <a:ext uri="{FF2B5EF4-FFF2-40B4-BE49-F238E27FC236}">
                <a16:creationId xmlns:a16="http://schemas.microsoft.com/office/drawing/2014/main" id="{37474D81-506C-4342-9E3D-95D94A17AFAD}"/>
              </a:ext>
            </a:extLst>
          </p:cNvPr>
          <p:cNvSpPr/>
          <p:nvPr/>
        </p:nvSpPr>
        <p:spPr>
          <a:xfrm>
            <a:off x="2660400" y="3171975"/>
            <a:ext cx="612000" cy="360000"/>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 coins arrondis 19">
            <a:extLst>
              <a:ext uri="{FF2B5EF4-FFF2-40B4-BE49-F238E27FC236}">
                <a16:creationId xmlns:a16="http://schemas.microsoft.com/office/drawing/2014/main" id="{A8B8D69D-8B21-4199-8172-8E04EE8500D6}"/>
              </a:ext>
            </a:extLst>
          </p:cNvPr>
          <p:cNvSpPr/>
          <p:nvPr/>
        </p:nvSpPr>
        <p:spPr>
          <a:xfrm>
            <a:off x="3460800" y="3171975"/>
            <a:ext cx="612000" cy="360000"/>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 coins arrondis 20">
            <a:extLst>
              <a:ext uri="{FF2B5EF4-FFF2-40B4-BE49-F238E27FC236}">
                <a16:creationId xmlns:a16="http://schemas.microsoft.com/office/drawing/2014/main" id="{9126E7E5-03D0-4C8C-B0B4-B165232A5347}"/>
              </a:ext>
            </a:extLst>
          </p:cNvPr>
          <p:cNvSpPr/>
          <p:nvPr/>
        </p:nvSpPr>
        <p:spPr>
          <a:xfrm>
            <a:off x="4261200" y="3171975"/>
            <a:ext cx="612000" cy="360000"/>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 coins arrondis 21">
            <a:extLst>
              <a:ext uri="{FF2B5EF4-FFF2-40B4-BE49-F238E27FC236}">
                <a16:creationId xmlns:a16="http://schemas.microsoft.com/office/drawing/2014/main" id="{1AAE50E0-59A5-4932-8482-8E5B5B8ACA75}"/>
              </a:ext>
            </a:extLst>
          </p:cNvPr>
          <p:cNvSpPr/>
          <p:nvPr/>
        </p:nvSpPr>
        <p:spPr>
          <a:xfrm>
            <a:off x="5061600" y="3171975"/>
            <a:ext cx="612000" cy="360000"/>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 coins arrondis 22">
            <a:extLst>
              <a:ext uri="{FF2B5EF4-FFF2-40B4-BE49-F238E27FC236}">
                <a16:creationId xmlns:a16="http://schemas.microsoft.com/office/drawing/2014/main" id="{6B857FED-F27E-406C-BE54-3B8F8D4B8B81}"/>
              </a:ext>
            </a:extLst>
          </p:cNvPr>
          <p:cNvSpPr/>
          <p:nvPr/>
        </p:nvSpPr>
        <p:spPr>
          <a:xfrm>
            <a:off x="5862000" y="3171975"/>
            <a:ext cx="612000" cy="360000"/>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 coins arrondis 23">
            <a:extLst>
              <a:ext uri="{FF2B5EF4-FFF2-40B4-BE49-F238E27FC236}">
                <a16:creationId xmlns:a16="http://schemas.microsoft.com/office/drawing/2014/main" id="{A718CAA7-3C21-4E25-BBB2-B1013BFCB1F4}"/>
              </a:ext>
            </a:extLst>
          </p:cNvPr>
          <p:cNvSpPr/>
          <p:nvPr/>
        </p:nvSpPr>
        <p:spPr>
          <a:xfrm>
            <a:off x="6662400" y="3171975"/>
            <a:ext cx="612000" cy="360000"/>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 coins arrondis 24">
            <a:extLst>
              <a:ext uri="{FF2B5EF4-FFF2-40B4-BE49-F238E27FC236}">
                <a16:creationId xmlns:a16="http://schemas.microsoft.com/office/drawing/2014/main" id="{2029F403-B99C-4C43-9058-77BBB8144859}"/>
              </a:ext>
            </a:extLst>
          </p:cNvPr>
          <p:cNvSpPr/>
          <p:nvPr/>
        </p:nvSpPr>
        <p:spPr>
          <a:xfrm>
            <a:off x="7462800" y="3171975"/>
            <a:ext cx="612000" cy="360000"/>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 coins arrondis 25">
            <a:extLst>
              <a:ext uri="{FF2B5EF4-FFF2-40B4-BE49-F238E27FC236}">
                <a16:creationId xmlns:a16="http://schemas.microsoft.com/office/drawing/2014/main" id="{560D1363-663E-42CB-BC93-E12C9D8E08F0}"/>
              </a:ext>
            </a:extLst>
          </p:cNvPr>
          <p:cNvSpPr/>
          <p:nvPr/>
        </p:nvSpPr>
        <p:spPr>
          <a:xfrm>
            <a:off x="8258400" y="3171975"/>
            <a:ext cx="612000" cy="360000"/>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 coins arrondis 26">
            <a:extLst>
              <a:ext uri="{FF2B5EF4-FFF2-40B4-BE49-F238E27FC236}">
                <a16:creationId xmlns:a16="http://schemas.microsoft.com/office/drawing/2014/main" id="{AF5AF34A-608E-45BC-8381-8B1131A60AA7}"/>
              </a:ext>
            </a:extLst>
          </p:cNvPr>
          <p:cNvSpPr/>
          <p:nvPr/>
        </p:nvSpPr>
        <p:spPr>
          <a:xfrm>
            <a:off x="259200" y="4039950"/>
            <a:ext cx="612000" cy="360000"/>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 coins arrondis 27">
            <a:extLst>
              <a:ext uri="{FF2B5EF4-FFF2-40B4-BE49-F238E27FC236}">
                <a16:creationId xmlns:a16="http://schemas.microsoft.com/office/drawing/2014/main" id="{7EAB6C26-37DD-4777-B317-8D3C5C5E642C}"/>
              </a:ext>
            </a:extLst>
          </p:cNvPr>
          <p:cNvSpPr/>
          <p:nvPr/>
        </p:nvSpPr>
        <p:spPr>
          <a:xfrm>
            <a:off x="1059600" y="4039950"/>
            <a:ext cx="612000" cy="360000"/>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 coins arrondis 28">
            <a:extLst>
              <a:ext uri="{FF2B5EF4-FFF2-40B4-BE49-F238E27FC236}">
                <a16:creationId xmlns:a16="http://schemas.microsoft.com/office/drawing/2014/main" id="{3AB95299-688E-4FD7-8E9C-32EACBB20999}"/>
              </a:ext>
            </a:extLst>
          </p:cNvPr>
          <p:cNvSpPr/>
          <p:nvPr/>
        </p:nvSpPr>
        <p:spPr>
          <a:xfrm>
            <a:off x="1860000" y="4039950"/>
            <a:ext cx="612000" cy="360000"/>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 coins arrondis 29">
            <a:extLst>
              <a:ext uri="{FF2B5EF4-FFF2-40B4-BE49-F238E27FC236}">
                <a16:creationId xmlns:a16="http://schemas.microsoft.com/office/drawing/2014/main" id="{E7A489E8-7206-46E1-AB3F-C3612B8ECEC9}"/>
              </a:ext>
            </a:extLst>
          </p:cNvPr>
          <p:cNvSpPr/>
          <p:nvPr/>
        </p:nvSpPr>
        <p:spPr>
          <a:xfrm>
            <a:off x="2660400" y="4039950"/>
            <a:ext cx="612000" cy="360000"/>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 coins arrondis 30">
            <a:extLst>
              <a:ext uri="{FF2B5EF4-FFF2-40B4-BE49-F238E27FC236}">
                <a16:creationId xmlns:a16="http://schemas.microsoft.com/office/drawing/2014/main" id="{DDFC9C57-28CF-4E14-9B3E-B4682885DDBC}"/>
              </a:ext>
            </a:extLst>
          </p:cNvPr>
          <p:cNvSpPr/>
          <p:nvPr/>
        </p:nvSpPr>
        <p:spPr>
          <a:xfrm>
            <a:off x="3460800" y="4039950"/>
            <a:ext cx="612000" cy="360000"/>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 coins arrondis 31">
            <a:extLst>
              <a:ext uri="{FF2B5EF4-FFF2-40B4-BE49-F238E27FC236}">
                <a16:creationId xmlns:a16="http://schemas.microsoft.com/office/drawing/2014/main" id="{9B73F7B7-0888-47F7-9FD4-40D40809CD61}"/>
              </a:ext>
            </a:extLst>
          </p:cNvPr>
          <p:cNvSpPr/>
          <p:nvPr/>
        </p:nvSpPr>
        <p:spPr>
          <a:xfrm>
            <a:off x="4261200" y="4039950"/>
            <a:ext cx="612000" cy="360000"/>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 coins arrondis 32">
            <a:extLst>
              <a:ext uri="{FF2B5EF4-FFF2-40B4-BE49-F238E27FC236}">
                <a16:creationId xmlns:a16="http://schemas.microsoft.com/office/drawing/2014/main" id="{9EF2B34C-FE9D-4412-AB1A-D2BDB9C81301}"/>
              </a:ext>
            </a:extLst>
          </p:cNvPr>
          <p:cNvSpPr/>
          <p:nvPr/>
        </p:nvSpPr>
        <p:spPr>
          <a:xfrm>
            <a:off x="5061600" y="4039950"/>
            <a:ext cx="612000" cy="360000"/>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 coins arrondis 33">
            <a:extLst>
              <a:ext uri="{FF2B5EF4-FFF2-40B4-BE49-F238E27FC236}">
                <a16:creationId xmlns:a16="http://schemas.microsoft.com/office/drawing/2014/main" id="{667A1520-D7BC-4999-96F3-C0D0C3CA0886}"/>
              </a:ext>
            </a:extLst>
          </p:cNvPr>
          <p:cNvSpPr/>
          <p:nvPr/>
        </p:nvSpPr>
        <p:spPr>
          <a:xfrm>
            <a:off x="5862000" y="4039950"/>
            <a:ext cx="612000" cy="360000"/>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 coins arrondis 34">
            <a:extLst>
              <a:ext uri="{FF2B5EF4-FFF2-40B4-BE49-F238E27FC236}">
                <a16:creationId xmlns:a16="http://schemas.microsoft.com/office/drawing/2014/main" id="{793E0615-FDEF-4445-9B28-5EDD7BFDC8A5}"/>
              </a:ext>
            </a:extLst>
          </p:cNvPr>
          <p:cNvSpPr/>
          <p:nvPr/>
        </p:nvSpPr>
        <p:spPr>
          <a:xfrm>
            <a:off x="6662400" y="4039950"/>
            <a:ext cx="612000" cy="360000"/>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 coins arrondis 35">
            <a:extLst>
              <a:ext uri="{FF2B5EF4-FFF2-40B4-BE49-F238E27FC236}">
                <a16:creationId xmlns:a16="http://schemas.microsoft.com/office/drawing/2014/main" id="{AD1EE6BD-0517-463C-88EA-C3C7E0FB69C8}"/>
              </a:ext>
            </a:extLst>
          </p:cNvPr>
          <p:cNvSpPr/>
          <p:nvPr/>
        </p:nvSpPr>
        <p:spPr>
          <a:xfrm>
            <a:off x="7462800" y="4039950"/>
            <a:ext cx="612000" cy="360000"/>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 coins arrondis 36">
            <a:extLst>
              <a:ext uri="{FF2B5EF4-FFF2-40B4-BE49-F238E27FC236}">
                <a16:creationId xmlns:a16="http://schemas.microsoft.com/office/drawing/2014/main" id="{0DF5B924-24FE-4CA9-894B-9E02F8CF5033}"/>
              </a:ext>
            </a:extLst>
          </p:cNvPr>
          <p:cNvSpPr/>
          <p:nvPr/>
        </p:nvSpPr>
        <p:spPr>
          <a:xfrm>
            <a:off x="8258400" y="4039950"/>
            <a:ext cx="612000" cy="360000"/>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FED39FB4-522A-4FE7-9B11-B5968ADB509F}"/>
              </a:ext>
            </a:extLst>
          </p:cNvPr>
          <p:cNvSpPr txBox="1"/>
          <p:nvPr/>
        </p:nvSpPr>
        <p:spPr>
          <a:xfrm>
            <a:off x="133200" y="2025022"/>
            <a:ext cx="5234400" cy="307777"/>
          </a:xfrm>
          <a:prstGeom prst="rect">
            <a:avLst/>
          </a:prstGeom>
          <a:noFill/>
        </p:spPr>
        <p:txBody>
          <a:bodyPr wrap="square" rtlCol="0">
            <a:spAutoFit/>
          </a:bodyPr>
          <a:lstStyle/>
          <a:p>
            <a:r>
              <a:rPr lang="fr-FR" dirty="0"/>
              <a:t>STATES</a:t>
            </a:r>
          </a:p>
        </p:txBody>
      </p:sp>
      <p:sp>
        <p:nvSpPr>
          <p:cNvPr id="39" name="ZoneTexte 38">
            <a:extLst>
              <a:ext uri="{FF2B5EF4-FFF2-40B4-BE49-F238E27FC236}">
                <a16:creationId xmlns:a16="http://schemas.microsoft.com/office/drawing/2014/main" id="{73DBDA45-16FA-4BDD-9892-519C6783862B}"/>
              </a:ext>
            </a:extLst>
          </p:cNvPr>
          <p:cNvSpPr txBox="1"/>
          <p:nvPr/>
        </p:nvSpPr>
        <p:spPr>
          <a:xfrm>
            <a:off x="152400" y="2840774"/>
            <a:ext cx="5234400" cy="307777"/>
          </a:xfrm>
          <a:prstGeom prst="rect">
            <a:avLst/>
          </a:prstGeom>
          <a:noFill/>
        </p:spPr>
        <p:txBody>
          <a:bodyPr wrap="square" rtlCol="0">
            <a:spAutoFit/>
          </a:bodyPr>
          <a:lstStyle/>
          <a:p>
            <a:r>
              <a:rPr lang="fr-FR" dirty="0"/>
              <a:t>STATES</a:t>
            </a:r>
          </a:p>
        </p:txBody>
      </p:sp>
      <p:sp>
        <p:nvSpPr>
          <p:cNvPr id="40" name="ZoneTexte 39">
            <a:extLst>
              <a:ext uri="{FF2B5EF4-FFF2-40B4-BE49-F238E27FC236}">
                <a16:creationId xmlns:a16="http://schemas.microsoft.com/office/drawing/2014/main" id="{9EF7838A-FD17-4009-9254-8A6AB6F2F513}"/>
              </a:ext>
            </a:extLst>
          </p:cNvPr>
          <p:cNvSpPr txBox="1"/>
          <p:nvPr/>
        </p:nvSpPr>
        <p:spPr>
          <a:xfrm>
            <a:off x="152400" y="3703373"/>
            <a:ext cx="5234400" cy="307777"/>
          </a:xfrm>
          <a:prstGeom prst="rect">
            <a:avLst/>
          </a:prstGeom>
          <a:noFill/>
        </p:spPr>
        <p:txBody>
          <a:bodyPr wrap="square" rtlCol="0">
            <a:spAutoFit/>
          </a:bodyPr>
          <a:lstStyle/>
          <a:p>
            <a:r>
              <a:rPr lang="fr-FR" dirty="0"/>
              <a:t>OBSERVERS </a:t>
            </a:r>
          </a:p>
        </p:txBody>
      </p:sp>
      <p:sp>
        <p:nvSpPr>
          <p:cNvPr id="5" name="ZoneTexte 4">
            <a:extLst>
              <a:ext uri="{FF2B5EF4-FFF2-40B4-BE49-F238E27FC236}">
                <a16:creationId xmlns:a16="http://schemas.microsoft.com/office/drawing/2014/main" id="{D916E3CB-1EEE-48AB-B564-5CC1060BEB4C}"/>
              </a:ext>
            </a:extLst>
          </p:cNvPr>
          <p:cNvSpPr txBox="1"/>
          <p:nvPr/>
        </p:nvSpPr>
        <p:spPr>
          <a:xfrm>
            <a:off x="5386800" y="1257311"/>
            <a:ext cx="862800" cy="307777"/>
          </a:xfrm>
          <a:prstGeom prst="rect">
            <a:avLst/>
          </a:prstGeom>
          <a:noFill/>
        </p:spPr>
        <p:txBody>
          <a:bodyPr wrap="square" rtlCol="0">
            <a:spAutoFit/>
          </a:bodyPr>
          <a:lstStyle/>
          <a:p>
            <a:r>
              <a:rPr lang="fr-FR" dirty="0"/>
              <a:t>CHAIR</a:t>
            </a:r>
          </a:p>
        </p:txBody>
      </p:sp>
      <p:sp>
        <p:nvSpPr>
          <p:cNvPr id="42" name="ZoneTexte 41">
            <a:extLst>
              <a:ext uri="{FF2B5EF4-FFF2-40B4-BE49-F238E27FC236}">
                <a16:creationId xmlns:a16="http://schemas.microsoft.com/office/drawing/2014/main" id="{9A91A4A5-1D3D-4E42-B42A-7D1477A6CD99}"/>
              </a:ext>
            </a:extLst>
          </p:cNvPr>
          <p:cNvSpPr txBox="1"/>
          <p:nvPr/>
        </p:nvSpPr>
        <p:spPr>
          <a:xfrm>
            <a:off x="186000" y="872695"/>
            <a:ext cx="4572000" cy="307777"/>
          </a:xfrm>
          <a:prstGeom prst="rect">
            <a:avLst/>
          </a:prstGeom>
          <a:noFill/>
        </p:spPr>
        <p:txBody>
          <a:bodyPr wrap="square">
            <a:spAutoFit/>
          </a:bodyPr>
          <a:lstStyle/>
          <a:p>
            <a:r>
              <a:rPr lang="en-GB" sz="1400" dirty="0"/>
              <a:t>2) CBD meeting rules of procedure : </a:t>
            </a:r>
            <a:endParaRPr lang="en-GB" dirty="0"/>
          </a:p>
        </p:txBody>
      </p:sp>
    </p:spTree>
    <p:extLst>
      <p:ext uri="{BB962C8B-B14F-4D97-AF65-F5344CB8AC3E}">
        <p14:creationId xmlns:p14="http://schemas.microsoft.com/office/powerpoint/2010/main" val="663918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FR" dirty="0"/>
              <a:t>III/ CBD Meetings </a:t>
            </a:r>
            <a:r>
              <a:rPr lang="fr-FR" dirty="0" err="1"/>
              <a:t>conduct</a:t>
            </a:r>
            <a:r>
              <a:rPr lang="fr-FR" dirty="0"/>
              <a:t> of business</a:t>
            </a:r>
            <a:br>
              <a:rPr lang="fr-FR" dirty="0"/>
            </a:br>
            <a:endParaRPr dirty="0"/>
          </a:p>
        </p:txBody>
      </p:sp>
      <p:sp>
        <p:nvSpPr>
          <p:cNvPr id="3" name="ZoneTexte 2">
            <a:extLst>
              <a:ext uri="{FF2B5EF4-FFF2-40B4-BE49-F238E27FC236}">
                <a16:creationId xmlns:a16="http://schemas.microsoft.com/office/drawing/2014/main" id="{94B45DB6-0F57-45C1-B612-2AFD298D8CFC}"/>
              </a:ext>
            </a:extLst>
          </p:cNvPr>
          <p:cNvSpPr txBox="1"/>
          <p:nvPr/>
        </p:nvSpPr>
        <p:spPr>
          <a:xfrm>
            <a:off x="2332800" y="4200300"/>
            <a:ext cx="6667200" cy="738664"/>
          </a:xfrm>
          <a:prstGeom prst="rect">
            <a:avLst/>
          </a:prstGeom>
          <a:noFill/>
        </p:spPr>
        <p:txBody>
          <a:bodyPr wrap="square" rtlCol="0">
            <a:spAutoFit/>
          </a:bodyPr>
          <a:lstStyle/>
          <a:p>
            <a:pPr algn="l"/>
            <a:r>
              <a:rPr lang="en-US" dirty="0">
                <a:hlinkClick r:id="rId3"/>
              </a:rPr>
              <a:t>RULES OF PROCEDURE FOR MEETINGS OF THE CONFERENCE OF THE PARTIES TO THE CONVENTION ON BIOLOGICAL DIVERSITY (Annex to Decision I/1 as amended by Decision V/20, section I) </a:t>
            </a:r>
            <a:endParaRPr lang="en-GB" dirty="0"/>
          </a:p>
        </p:txBody>
      </p:sp>
      <p:sp>
        <p:nvSpPr>
          <p:cNvPr id="4" name="ZoneTexte 3">
            <a:extLst>
              <a:ext uri="{FF2B5EF4-FFF2-40B4-BE49-F238E27FC236}">
                <a16:creationId xmlns:a16="http://schemas.microsoft.com/office/drawing/2014/main" id="{703E747C-5009-45FF-AE43-B50897F29B62}"/>
              </a:ext>
            </a:extLst>
          </p:cNvPr>
          <p:cNvSpPr txBox="1"/>
          <p:nvPr/>
        </p:nvSpPr>
        <p:spPr>
          <a:xfrm>
            <a:off x="311700" y="943200"/>
            <a:ext cx="5556300" cy="338554"/>
          </a:xfrm>
          <a:prstGeom prst="rect">
            <a:avLst/>
          </a:prstGeom>
          <a:noFill/>
        </p:spPr>
        <p:txBody>
          <a:bodyPr wrap="square" rtlCol="0">
            <a:spAutoFit/>
          </a:bodyPr>
          <a:lstStyle/>
          <a:p>
            <a:pPr marL="127000" indent="0">
              <a:buNone/>
            </a:pPr>
            <a:r>
              <a:rPr lang="en-GB" sz="1600" dirty="0"/>
              <a:t>2) CBD meeting rules of procedure : PARTIES  </a:t>
            </a:r>
          </a:p>
        </p:txBody>
      </p:sp>
      <p:sp>
        <p:nvSpPr>
          <p:cNvPr id="6" name="Espace réservé du texte 5">
            <a:extLst>
              <a:ext uri="{FF2B5EF4-FFF2-40B4-BE49-F238E27FC236}">
                <a16:creationId xmlns:a16="http://schemas.microsoft.com/office/drawing/2014/main" id="{5C04B0FE-3D6E-4173-AFC9-B215FABD0CFC}"/>
              </a:ext>
            </a:extLst>
          </p:cNvPr>
          <p:cNvSpPr>
            <a:spLocks noGrp="1"/>
          </p:cNvSpPr>
          <p:nvPr>
            <p:ph type="body" idx="1"/>
          </p:nvPr>
        </p:nvSpPr>
        <p:spPr/>
        <p:txBody>
          <a:bodyPr>
            <a:normAutofit fontScale="92500" lnSpcReduction="10000"/>
          </a:bodyPr>
          <a:lstStyle/>
          <a:p>
            <a:pPr marL="127000" indent="0">
              <a:buNone/>
            </a:pPr>
            <a:endParaRPr lang="en-GB" dirty="0"/>
          </a:p>
          <a:p>
            <a:pPr marL="127000" indent="0">
              <a:buNone/>
            </a:pPr>
            <a:endParaRPr lang="en-GB" dirty="0"/>
          </a:p>
          <a:p>
            <a:pPr marL="127000" indent="0">
              <a:buNone/>
            </a:pPr>
            <a:endParaRPr lang="en-GB" dirty="0"/>
          </a:p>
          <a:p>
            <a:pPr marL="469900" indent="-342900">
              <a:buAutoNum type="arabicPeriod"/>
            </a:pPr>
            <a:r>
              <a:rPr lang="en-US" b="1" dirty="0">
                <a:solidFill>
                  <a:schemeClr val="tx1"/>
                </a:solidFill>
              </a:rPr>
              <a:t>No one may speak at a session of the Conference of the Parties without having previously obtained the permission of the President</a:t>
            </a:r>
            <a:r>
              <a:rPr lang="en-US" dirty="0">
                <a:solidFill>
                  <a:schemeClr val="tx1"/>
                </a:solidFill>
              </a:rPr>
              <a:t>. Subject to rules 32, 33, 34 and 36, the President shall call upon speakers in the order in which they signify their desire to speak. The Secretariat shall maintain a list of speakers. The President may call a speaker to order if the speaker's remarks are not relevant to the subject under discussion. </a:t>
            </a:r>
          </a:p>
          <a:p>
            <a:pPr marL="469900" indent="-342900">
              <a:buAutoNum type="arabicPeriod"/>
            </a:pPr>
            <a:r>
              <a:rPr lang="en-US" dirty="0">
                <a:solidFill>
                  <a:schemeClr val="tx1"/>
                </a:solidFill>
              </a:rPr>
              <a:t>The Conference of the Parties may, on a proposal from the President or from any Party, limit the time allowed to each speaker and the number of times each representative may speak on a question. Before a decision is taken, two representatives may speak in </a:t>
            </a:r>
            <a:r>
              <a:rPr lang="en-US" dirty="0" err="1">
                <a:solidFill>
                  <a:schemeClr val="tx1"/>
                </a:solidFill>
              </a:rPr>
              <a:t>favour</a:t>
            </a:r>
            <a:r>
              <a:rPr lang="en-US" dirty="0">
                <a:solidFill>
                  <a:schemeClr val="tx1"/>
                </a:solidFill>
              </a:rPr>
              <a:t> of and two against a proposal to set such limits. When the debate is limited and a speaker exceeds the allotted time, the President shall call the speaker to order without delay. </a:t>
            </a:r>
            <a:endParaRPr lang="en-GB" dirty="0">
              <a:solidFill>
                <a:schemeClr val="tx1"/>
              </a:solidFill>
            </a:endParaRPr>
          </a:p>
        </p:txBody>
      </p:sp>
    </p:spTree>
    <p:extLst>
      <p:ext uri="{BB962C8B-B14F-4D97-AF65-F5344CB8AC3E}">
        <p14:creationId xmlns:p14="http://schemas.microsoft.com/office/powerpoint/2010/main" val="3155788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FR" dirty="0"/>
              <a:t>III/ CBD Meetings </a:t>
            </a:r>
            <a:r>
              <a:rPr lang="fr-FR" dirty="0" err="1"/>
              <a:t>conduct</a:t>
            </a:r>
            <a:r>
              <a:rPr lang="fr-FR" dirty="0"/>
              <a:t> of business</a:t>
            </a:r>
            <a:br>
              <a:rPr lang="fr-FR" dirty="0"/>
            </a:br>
            <a:endParaRPr dirty="0"/>
          </a:p>
        </p:txBody>
      </p:sp>
      <p:sp>
        <p:nvSpPr>
          <p:cNvPr id="3" name="ZoneTexte 2">
            <a:extLst>
              <a:ext uri="{FF2B5EF4-FFF2-40B4-BE49-F238E27FC236}">
                <a16:creationId xmlns:a16="http://schemas.microsoft.com/office/drawing/2014/main" id="{94B45DB6-0F57-45C1-B612-2AFD298D8CFC}"/>
              </a:ext>
            </a:extLst>
          </p:cNvPr>
          <p:cNvSpPr txBox="1"/>
          <p:nvPr/>
        </p:nvSpPr>
        <p:spPr>
          <a:xfrm>
            <a:off x="2332800" y="4200300"/>
            <a:ext cx="6667200" cy="738664"/>
          </a:xfrm>
          <a:prstGeom prst="rect">
            <a:avLst/>
          </a:prstGeom>
          <a:noFill/>
        </p:spPr>
        <p:txBody>
          <a:bodyPr wrap="square" rtlCol="0">
            <a:spAutoFit/>
          </a:bodyPr>
          <a:lstStyle/>
          <a:p>
            <a:pPr algn="l"/>
            <a:r>
              <a:rPr lang="en-US" dirty="0">
                <a:hlinkClick r:id="rId4"/>
              </a:rPr>
              <a:t>RULES OF PROCEDURE FOR MEETINGS OF THE CONFERENCE OF THE PARTIES TO THE CONVENTION ON BIOLOGICAL DIVERSITY (Annex to Decision I/1 as amended by Decision V/20, section I) </a:t>
            </a:r>
            <a:endParaRPr lang="en-GB" dirty="0"/>
          </a:p>
        </p:txBody>
      </p:sp>
      <p:sp>
        <p:nvSpPr>
          <p:cNvPr id="4" name="ZoneTexte 3">
            <a:extLst>
              <a:ext uri="{FF2B5EF4-FFF2-40B4-BE49-F238E27FC236}">
                <a16:creationId xmlns:a16="http://schemas.microsoft.com/office/drawing/2014/main" id="{703E747C-5009-45FF-AE43-B50897F29B62}"/>
              </a:ext>
            </a:extLst>
          </p:cNvPr>
          <p:cNvSpPr txBox="1"/>
          <p:nvPr/>
        </p:nvSpPr>
        <p:spPr>
          <a:xfrm>
            <a:off x="311700" y="943200"/>
            <a:ext cx="5556300" cy="338554"/>
          </a:xfrm>
          <a:prstGeom prst="rect">
            <a:avLst/>
          </a:prstGeom>
          <a:noFill/>
        </p:spPr>
        <p:txBody>
          <a:bodyPr wrap="square" rtlCol="0">
            <a:spAutoFit/>
          </a:bodyPr>
          <a:lstStyle/>
          <a:p>
            <a:pPr marL="127000" indent="0">
              <a:buNone/>
            </a:pPr>
            <a:r>
              <a:rPr lang="en-GB" sz="1600" dirty="0"/>
              <a:t>2) CBD meeting rules of procedure : PARTIES  </a:t>
            </a:r>
          </a:p>
        </p:txBody>
      </p:sp>
      <p:sp>
        <p:nvSpPr>
          <p:cNvPr id="6" name="Espace réservé du texte 5">
            <a:extLst>
              <a:ext uri="{FF2B5EF4-FFF2-40B4-BE49-F238E27FC236}">
                <a16:creationId xmlns:a16="http://schemas.microsoft.com/office/drawing/2014/main" id="{5C04B0FE-3D6E-4173-AFC9-B215FABD0CFC}"/>
              </a:ext>
            </a:extLst>
          </p:cNvPr>
          <p:cNvSpPr>
            <a:spLocks noGrp="1"/>
          </p:cNvSpPr>
          <p:nvPr>
            <p:ph type="body" idx="1"/>
          </p:nvPr>
        </p:nvSpPr>
        <p:spPr/>
        <p:txBody>
          <a:bodyPr>
            <a:normAutofit/>
          </a:bodyPr>
          <a:lstStyle/>
          <a:p>
            <a:pPr marL="127000" indent="0">
              <a:buNone/>
            </a:pPr>
            <a:endParaRPr lang="en-GB" dirty="0"/>
          </a:p>
          <a:p>
            <a:pPr marL="127000" indent="0">
              <a:buNone/>
            </a:pPr>
            <a:endParaRPr lang="en-GB" dirty="0"/>
          </a:p>
          <a:p>
            <a:pPr marL="127000" indent="0">
              <a:buNone/>
            </a:pPr>
            <a:endParaRPr lang="en-GB" dirty="0"/>
          </a:p>
          <a:p>
            <a:pPr marL="127000" indent="0" algn="l">
              <a:buNone/>
            </a:pPr>
            <a:r>
              <a:rPr lang="en-US" b="1" i="0" dirty="0">
                <a:solidFill>
                  <a:srgbClr val="00483A"/>
                </a:solidFill>
                <a:effectLst/>
                <a:latin typeface="+mj-lt"/>
              </a:rPr>
              <a:t>Rule 39</a:t>
            </a:r>
            <a:endParaRPr lang="en-US" b="0" i="0" dirty="0">
              <a:solidFill>
                <a:srgbClr val="00483A"/>
              </a:solidFill>
              <a:effectLst/>
              <a:latin typeface="+mj-lt"/>
            </a:endParaRPr>
          </a:p>
          <a:p>
            <a:pPr marL="127000" indent="0" algn="l">
              <a:buNone/>
            </a:pPr>
            <a:r>
              <a:rPr lang="en-US" b="0" i="0" dirty="0">
                <a:solidFill>
                  <a:srgbClr val="1D1D1D"/>
                </a:solidFill>
                <a:effectLst/>
                <a:latin typeface="+mj-lt"/>
              </a:rPr>
              <a:t>1. Except as provided for in paragraph 2 of this rule, </a:t>
            </a:r>
            <a:r>
              <a:rPr lang="en-US" b="1" i="0" dirty="0">
                <a:solidFill>
                  <a:srgbClr val="1D1D1D"/>
                </a:solidFill>
                <a:effectLst/>
                <a:latin typeface="+mj-lt"/>
              </a:rPr>
              <a:t>each Party shall have one vote.</a:t>
            </a:r>
            <a:endParaRPr lang="en-US" b="1" i="0" dirty="0">
              <a:solidFill>
                <a:srgbClr val="00483A"/>
              </a:solidFill>
              <a:effectLst/>
              <a:latin typeface="+mj-lt"/>
            </a:endParaRPr>
          </a:p>
          <a:p>
            <a:pPr marL="127000" indent="0" algn="l">
              <a:buNone/>
            </a:pPr>
            <a:r>
              <a:rPr lang="en-US" b="0" i="0" dirty="0">
                <a:solidFill>
                  <a:srgbClr val="1D1D1D"/>
                </a:solidFill>
                <a:effectLst/>
                <a:latin typeface="+mj-lt"/>
              </a:rPr>
              <a:t>2. Regional economic integration organizations, in matters within their competence, shall exercise their right to vote with a number of votes equal to the number of their member States which are Parties. Such organizations shall not exercise their right to vote if their member States exercise theirs, and vice versa.</a:t>
            </a:r>
            <a:endParaRPr lang="en-US" b="0" i="0" dirty="0">
              <a:solidFill>
                <a:srgbClr val="00483A"/>
              </a:solidFill>
              <a:effectLst/>
              <a:latin typeface="+mj-lt"/>
            </a:endParaRPr>
          </a:p>
        </p:txBody>
      </p:sp>
    </p:spTree>
    <p:extLst>
      <p:ext uri="{BB962C8B-B14F-4D97-AF65-F5344CB8AC3E}">
        <p14:creationId xmlns:p14="http://schemas.microsoft.com/office/powerpoint/2010/main" val="862880826"/>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FR" dirty="0"/>
              <a:t>III/ CBD Meetings </a:t>
            </a:r>
            <a:r>
              <a:rPr lang="fr-FR" dirty="0" err="1"/>
              <a:t>conduct</a:t>
            </a:r>
            <a:r>
              <a:rPr lang="fr-FR" dirty="0"/>
              <a:t> of business</a:t>
            </a:r>
            <a:br>
              <a:rPr lang="fr-FR" dirty="0"/>
            </a:br>
            <a:endParaRPr dirty="0"/>
          </a:p>
        </p:txBody>
      </p:sp>
      <p:sp>
        <p:nvSpPr>
          <p:cNvPr id="3" name="ZoneTexte 2">
            <a:extLst>
              <a:ext uri="{FF2B5EF4-FFF2-40B4-BE49-F238E27FC236}">
                <a16:creationId xmlns:a16="http://schemas.microsoft.com/office/drawing/2014/main" id="{94B45DB6-0F57-45C1-B612-2AFD298D8CFC}"/>
              </a:ext>
            </a:extLst>
          </p:cNvPr>
          <p:cNvSpPr txBox="1"/>
          <p:nvPr/>
        </p:nvSpPr>
        <p:spPr>
          <a:xfrm>
            <a:off x="2332800" y="4200300"/>
            <a:ext cx="6667200" cy="738664"/>
          </a:xfrm>
          <a:prstGeom prst="rect">
            <a:avLst/>
          </a:prstGeom>
          <a:noFill/>
        </p:spPr>
        <p:txBody>
          <a:bodyPr wrap="square" rtlCol="0">
            <a:spAutoFit/>
          </a:bodyPr>
          <a:lstStyle/>
          <a:p>
            <a:pPr algn="l"/>
            <a:r>
              <a:rPr lang="en-US" dirty="0">
                <a:hlinkClick r:id="rId3"/>
              </a:rPr>
              <a:t>RULES OF PROCEDURE FOR MEETINGS OF THE CONFERENCE OF THE PARTIES TO THE CONVENTION ON BIOLOGICAL DIVERSITY (Annex to Decision I/1 as amended by Decision V/20, section I) </a:t>
            </a:r>
            <a:endParaRPr lang="en-GB" dirty="0"/>
          </a:p>
        </p:txBody>
      </p:sp>
      <p:sp>
        <p:nvSpPr>
          <p:cNvPr id="4" name="ZoneTexte 3">
            <a:extLst>
              <a:ext uri="{FF2B5EF4-FFF2-40B4-BE49-F238E27FC236}">
                <a16:creationId xmlns:a16="http://schemas.microsoft.com/office/drawing/2014/main" id="{703E747C-5009-45FF-AE43-B50897F29B62}"/>
              </a:ext>
            </a:extLst>
          </p:cNvPr>
          <p:cNvSpPr txBox="1"/>
          <p:nvPr/>
        </p:nvSpPr>
        <p:spPr>
          <a:xfrm>
            <a:off x="311700" y="943200"/>
            <a:ext cx="5556300" cy="338554"/>
          </a:xfrm>
          <a:prstGeom prst="rect">
            <a:avLst/>
          </a:prstGeom>
          <a:noFill/>
        </p:spPr>
        <p:txBody>
          <a:bodyPr wrap="square" rtlCol="0">
            <a:spAutoFit/>
          </a:bodyPr>
          <a:lstStyle/>
          <a:p>
            <a:pPr marL="127000" indent="0">
              <a:buNone/>
            </a:pPr>
            <a:r>
              <a:rPr lang="en-GB" sz="1600" dirty="0"/>
              <a:t>2) CBD meeting rules of procedure : PARTIES  </a:t>
            </a:r>
          </a:p>
        </p:txBody>
      </p:sp>
      <p:sp>
        <p:nvSpPr>
          <p:cNvPr id="6" name="Espace réservé du texte 5">
            <a:extLst>
              <a:ext uri="{FF2B5EF4-FFF2-40B4-BE49-F238E27FC236}">
                <a16:creationId xmlns:a16="http://schemas.microsoft.com/office/drawing/2014/main" id="{5C04B0FE-3D6E-4173-AFC9-B215FABD0CFC}"/>
              </a:ext>
            </a:extLst>
          </p:cNvPr>
          <p:cNvSpPr>
            <a:spLocks noGrp="1"/>
          </p:cNvSpPr>
          <p:nvPr>
            <p:ph type="body" idx="1"/>
          </p:nvPr>
        </p:nvSpPr>
        <p:spPr/>
        <p:txBody>
          <a:bodyPr>
            <a:normAutofit fontScale="62500" lnSpcReduction="20000"/>
          </a:bodyPr>
          <a:lstStyle/>
          <a:p>
            <a:pPr marL="127000" indent="0">
              <a:buNone/>
            </a:pPr>
            <a:endParaRPr lang="en-GB" dirty="0"/>
          </a:p>
          <a:p>
            <a:pPr marL="127000" indent="0">
              <a:buNone/>
            </a:pPr>
            <a:endParaRPr lang="en-GB" dirty="0"/>
          </a:p>
          <a:p>
            <a:pPr marL="127000" indent="0">
              <a:buNone/>
            </a:pPr>
            <a:endParaRPr lang="en-GB" dirty="0"/>
          </a:p>
          <a:p>
            <a:pPr marL="127000" indent="0" algn="l">
              <a:buNone/>
            </a:pPr>
            <a:endParaRPr lang="en-US" sz="2100" b="1" dirty="0"/>
          </a:p>
          <a:p>
            <a:pPr marL="127000" indent="0" algn="l">
              <a:buNone/>
            </a:pPr>
            <a:r>
              <a:rPr lang="en-US" sz="2100" b="1" dirty="0">
                <a:solidFill>
                  <a:schemeClr val="tx1"/>
                </a:solidFill>
              </a:rPr>
              <a:t>Rule 40 </a:t>
            </a:r>
          </a:p>
          <a:p>
            <a:pPr marL="127000" indent="0" algn="l">
              <a:buNone/>
            </a:pPr>
            <a:r>
              <a:rPr lang="en-US" sz="1700" dirty="0">
                <a:solidFill>
                  <a:schemeClr val="tx1"/>
                </a:solidFill>
              </a:rPr>
              <a:t>[1. The Parties shall make </a:t>
            </a:r>
            <a:r>
              <a:rPr lang="en-US" sz="1700" b="1" dirty="0">
                <a:solidFill>
                  <a:schemeClr val="tx1"/>
                </a:solidFill>
              </a:rPr>
              <a:t>every effort to reach agreement on all matters of substance by consensus</a:t>
            </a:r>
            <a:r>
              <a:rPr lang="en-US" sz="1700" dirty="0">
                <a:solidFill>
                  <a:schemeClr val="tx1"/>
                </a:solidFill>
              </a:rPr>
              <a:t>. If all efforts to reach consensus have been exhausted and no agreement reached, the decision [, except a decision under paragraph 1 or 2 of article 21 of the Convention] shall, as a last resort, be taken by a two-thirds majority vote of the Parties present and voting, unless otherwise provided by the Convention, the financial rules referred to in paragraph 3 of article 23 of the Convention, or the present rules of procedure. [Decisions of the Parties under paragraphs 1 and 2 of article 21 of the Convention shall be taken by consensus.]] </a:t>
            </a:r>
          </a:p>
          <a:p>
            <a:pPr marL="127000" indent="0" algn="l">
              <a:buNone/>
            </a:pPr>
            <a:r>
              <a:rPr lang="en-US" sz="1700" dirty="0">
                <a:solidFill>
                  <a:schemeClr val="tx1"/>
                </a:solidFill>
              </a:rPr>
              <a:t>2. </a:t>
            </a:r>
            <a:r>
              <a:rPr lang="en-US" sz="1700" b="1" dirty="0">
                <a:solidFill>
                  <a:schemeClr val="tx1"/>
                </a:solidFill>
              </a:rPr>
              <a:t>Decisions of the Conference of the Parties on matters of procedure shall be taken by a majority vote </a:t>
            </a:r>
            <a:r>
              <a:rPr lang="en-US" sz="1700" dirty="0">
                <a:solidFill>
                  <a:schemeClr val="tx1"/>
                </a:solidFill>
              </a:rPr>
              <a:t>of the Parties present and voting. </a:t>
            </a:r>
          </a:p>
          <a:p>
            <a:pPr marL="127000" indent="0" algn="l">
              <a:buNone/>
            </a:pPr>
            <a:r>
              <a:rPr lang="en-US" sz="1700" dirty="0">
                <a:solidFill>
                  <a:schemeClr val="tx1"/>
                </a:solidFill>
              </a:rPr>
              <a:t>3. If the question arises whether a matter is one of procedural or substantive nature, the President shall rule on the question. An appeal against this ruling shall be put to the vote immediately and the President's ruling shall stand unless overruled by a majority of the Parties present and voting. </a:t>
            </a:r>
          </a:p>
          <a:p>
            <a:pPr marL="127000" indent="0" algn="l">
              <a:buNone/>
            </a:pPr>
            <a:r>
              <a:rPr lang="en-US" sz="1700" dirty="0">
                <a:solidFill>
                  <a:schemeClr val="tx1"/>
                </a:solidFill>
              </a:rPr>
              <a:t>4. If on matters other than elections a vote is equally divided, a second vote shall be taken. If this vote is also equally divided, the proposal shall be regarded as rejected. </a:t>
            </a:r>
          </a:p>
          <a:p>
            <a:pPr marL="127000" indent="0" algn="l">
              <a:buNone/>
            </a:pPr>
            <a:r>
              <a:rPr lang="en-US" sz="1700" dirty="0">
                <a:solidFill>
                  <a:schemeClr val="tx1"/>
                </a:solidFill>
              </a:rPr>
              <a:t>5. For the purposes of these rules, the phrase "Parties present and voting" means Parties present at the session at which voting takes place and casting an affirmative or negative vote. Parties abstaining from voting shall be considered as not voting.</a:t>
            </a:r>
            <a:endParaRPr lang="en-US" sz="1700" b="0" i="0" dirty="0">
              <a:solidFill>
                <a:schemeClr val="tx1"/>
              </a:solidFill>
              <a:effectLst/>
              <a:latin typeface="+mj-lt"/>
            </a:endParaRPr>
          </a:p>
        </p:txBody>
      </p:sp>
    </p:spTree>
    <p:extLst>
      <p:ext uri="{BB962C8B-B14F-4D97-AF65-F5344CB8AC3E}">
        <p14:creationId xmlns:p14="http://schemas.microsoft.com/office/powerpoint/2010/main" val="1620206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08B55E-AC28-4066-A4C1-A23B57720652}"/>
              </a:ext>
            </a:extLst>
          </p:cNvPr>
          <p:cNvSpPr>
            <a:spLocks noGrp="1"/>
          </p:cNvSpPr>
          <p:nvPr>
            <p:ph type="title"/>
          </p:nvPr>
        </p:nvSpPr>
        <p:spPr/>
        <p:txBody>
          <a:bodyPr/>
          <a:lstStyle/>
          <a:p>
            <a:r>
              <a:rPr lang="en-GB" dirty="0"/>
              <a:t>I/ CBD Organization</a:t>
            </a:r>
          </a:p>
        </p:txBody>
      </p:sp>
    </p:spTree>
    <p:extLst>
      <p:ext uri="{BB962C8B-B14F-4D97-AF65-F5344CB8AC3E}">
        <p14:creationId xmlns:p14="http://schemas.microsoft.com/office/powerpoint/2010/main" val="2156514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FR" dirty="0"/>
              <a:t>III/ CBD Meetings </a:t>
            </a:r>
            <a:r>
              <a:rPr lang="fr-FR" dirty="0" err="1"/>
              <a:t>conduct</a:t>
            </a:r>
            <a:r>
              <a:rPr lang="fr-FR" dirty="0"/>
              <a:t> of business</a:t>
            </a:r>
            <a:br>
              <a:rPr lang="fr-FR" dirty="0"/>
            </a:br>
            <a:endParaRPr dirty="0"/>
          </a:p>
        </p:txBody>
      </p:sp>
      <p:sp>
        <p:nvSpPr>
          <p:cNvPr id="2" name="ZoneTexte 1">
            <a:extLst>
              <a:ext uri="{FF2B5EF4-FFF2-40B4-BE49-F238E27FC236}">
                <a16:creationId xmlns:a16="http://schemas.microsoft.com/office/drawing/2014/main" id="{87D56B69-6BA9-418D-9A5E-764C7CE85B54}"/>
              </a:ext>
            </a:extLst>
          </p:cNvPr>
          <p:cNvSpPr txBox="1"/>
          <p:nvPr/>
        </p:nvSpPr>
        <p:spPr>
          <a:xfrm>
            <a:off x="579600" y="1250683"/>
            <a:ext cx="7984800" cy="3046988"/>
          </a:xfrm>
          <a:prstGeom prst="rect">
            <a:avLst/>
          </a:prstGeom>
          <a:noFill/>
        </p:spPr>
        <p:txBody>
          <a:bodyPr wrap="square" rtlCol="0">
            <a:spAutoFit/>
          </a:bodyPr>
          <a:lstStyle/>
          <a:p>
            <a:pPr algn="l"/>
            <a:r>
              <a:rPr lang="en-US" sz="1600" b="0" u="none" strike="noStrike" baseline="0" dirty="0">
                <a:latin typeface="+mn-lt"/>
              </a:rPr>
              <a:t>The participation of observer representatives in the proceedings of meetings is</a:t>
            </a:r>
          </a:p>
          <a:p>
            <a:pPr algn="l"/>
            <a:r>
              <a:rPr lang="en-US" sz="1600" b="0" u="none" strike="noStrike" baseline="0" dirty="0">
                <a:latin typeface="+mn-lt"/>
              </a:rPr>
              <a:t>governed by rules 7 and 29 of the rules of procedure.</a:t>
            </a:r>
          </a:p>
          <a:p>
            <a:pPr algn="l"/>
            <a:endParaRPr lang="en-US" sz="1600" b="0" u="none" strike="noStrike" baseline="0" dirty="0">
              <a:latin typeface="+mn-lt"/>
            </a:endParaRPr>
          </a:p>
          <a:p>
            <a:pPr algn="l"/>
            <a:r>
              <a:rPr lang="en-US" sz="1600" b="1" u="none" strike="noStrike" baseline="0" dirty="0">
                <a:latin typeface="+mn-lt"/>
              </a:rPr>
              <a:t>Observers have a number of ways to participate in the meeting by (a) making short and concise verbal statements upon the invitation of the chair or contact group convenor; (b) holding pre-scheduled side events; (c) holding pre-scheduled press conferences; (d) making available relevant information materials; and (e) setting-up by pre-arrangement displays such as exhibitions and posters.</a:t>
            </a:r>
          </a:p>
          <a:p>
            <a:pPr algn="l"/>
            <a:endParaRPr lang="en-US" sz="1600" b="0" u="none" strike="noStrike" baseline="0" dirty="0">
              <a:latin typeface="+mn-lt"/>
            </a:endParaRPr>
          </a:p>
          <a:p>
            <a:pPr algn="l"/>
            <a:r>
              <a:rPr lang="en-US" sz="1600" b="0" u="none" strike="noStrike" baseline="0" dirty="0">
                <a:latin typeface="+mn-lt"/>
              </a:rPr>
              <a:t>Meetings designated by the chair or contact group convenor as CLOSED are not</a:t>
            </a:r>
          </a:p>
          <a:p>
            <a:pPr algn="l"/>
            <a:r>
              <a:rPr lang="en-GB" sz="1600" b="0" u="none" strike="noStrike" baseline="0" dirty="0">
                <a:latin typeface="+mn-lt"/>
              </a:rPr>
              <a:t>open to observers.</a:t>
            </a:r>
            <a:endParaRPr lang="en-GB" sz="1200" dirty="0">
              <a:latin typeface="+mn-lt"/>
            </a:endParaRPr>
          </a:p>
        </p:txBody>
      </p:sp>
      <p:sp>
        <p:nvSpPr>
          <p:cNvPr id="5" name="Espace réservé du texte 4">
            <a:extLst>
              <a:ext uri="{FF2B5EF4-FFF2-40B4-BE49-F238E27FC236}">
                <a16:creationId xmlns:a16="http://schemas.microsoft.com/office/drawing/2014/main" id="{DE4F2BA1-84BA-4E23-94BB-DD806E5F1EB3}"/>
              </a:ext>
            </a:extLst>
          </p:cNvPr>
          <p:cNvSpPr>
            <a:spLocks noGrp="1"/>
          </p:cNvSpPr>
          <p:nvPr>
            <p:ph type="body" idx="1"/>
          </p:nvPr>
        </p:nvSpPr>
        <p:spPr>
          <a:xfrm>
            <a:off x="215250" y="796062"/>
            <a:ext cx="8520600" cy="492738"/>
          </a:xfrm>
        </p:spPr>
        <p:txBody>
          <a:bodyPr/>
          <a:lstStyle/>
          <a:p>
            <a:pPr marL="127000" indent="0">
              <a:buNone/>
            </a:pPr>
            <a:r>
              <a:rPr lang="en-GB" dirty="0"/>
              <a:t>2) CBD meeting rules of procedure : OBSERVERS </a:t>
            </a:r>
          </a:p>
        </p:txBody>
      </p:sp>
      <p:sp>
        <p:nvSpPr>
          <p:cNvPr id="8" name="ZoneTexte 7">
            <a:extLst>
              <a:ext uri="{FF2B5EF4-FFF2-40B4-BE49-F238E27FC236}">
                <a16:creationId xmlns:a16="http://schemas.microsoft.com/office/drawing/2014/main" id="{F001A851-E4D4-475E-9F05-B54EC4576269}"/>
              </a:ext>
            </a:extLst>
          </p:cNvPr>
          <p:cNvSpPr txBox="1"/>
          <p:nvPr/>
        </p:nvSpPr>
        <p:spPr>
          <a:xfrm>
            <a:off x="2664000" y="4505775"/>
            <a:ext cx="6681600" cy="584775"/>
          </a:xfrm>
          <a:prstGeom prst="rect">
            <a:avLst/>
          </a:prstGeom>
          <a:noFill/>
        </p:spPr>
        <p:txBody>
          <a:bodyPr wrap="square" rtlCol="0">
            <a:spAutoFit/>
          </a:bodyPr>
          <a:lstStyle/>
          <a:p>
            <a:pPr algn="l"/>
            <a:r>
              <a:rPr lang="en-US" sz="1600" b="0" i="0" u="none" strike="noStrike" baseline="0" dirty="0">
                <a:latin typeface="+mn-lt"/>
              </a:rPr>
              <a:t>Secretariat of the Convention on Biological Diversity, “</a:t>
            </a:r>
            <a:r>
              <a:rPr lang="en-US" sz="1600" b="0" i="0" u="none" strike="noStrike" baseline="0" dirty="0">
                <a:latin typeface="+mn-lt"/>
                <a:hlinkClick r:id="rId4"/>
              </a:rPr>
              <a:t>guidelines on conduct expected of participants in </a:t>
            </a:r>
            <a:r>
              <a:rPr lang="en-US" sz="1600" b="0" i="0" u="none" strike="noStrike" baseline="0" dirty="0" err="1">
                <a:latin typeface="+mn-lt"/>
                <a:hlinkClick r:id="rId4"/>
              </a:rPr>
              <a:t>cbd</a:t>
            </a:r>
            <a:r>
              <a:rPr lang="en-US" sz="1600" dirty="0">
                <a:latin typeface="+mn-lt"/>
                <a:hlinkClick r:id="rId4"/>
              </a:rPr>
              <a:t> </a:t>
            </a:r>
            <a:r>
              <a:rPr lang="en-GB" sz="1600" b="0" i="0" u="none" strike="noStrike" baseline="0" dirty="0">
                <a:latin typeface="+mn-lt"/>
                <a:hlinkClick r:id="rId4"/>
              </a:rPr>
              <a:t>processes</a:t>
            </a:r>
            <a:r>
              <a:rPr lang="en-GB" sz="1600" b="0" i="0" u="none" strike="noStrike" baseline="0" dirty="0">
                <a:latin typeface="+mn-lt"/>
              </a:rPr>
              <a:t>”</a:t>
            </a:r>
            <a:endParaRPr lang="en-GB" sz="1200" dirty="0">
              <a:latin typeface="+mn-lt"/>
            </a:endParaRPr>
          </a:p>
        </p:txBody>
      </p:sp>
    </p:spTree>
    <p:extLst>
      <p:ext uri="{BB962C8B-B14F-4D97-AF65-F5344CB8AC3E}">
        <p14:creationId xmlns:p14="http://schemas.microsoft.com/office/powerpoint/2010/main" val="3534403270"/>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FR" dirty="0"/>
              <a:t>III/ CBD Meetings </a:t>
            </a:r>
            <a:r>
              <a:rPr lang="fr-FR" dirty="0" err="1"/>
              <a:t>conduct</a:t>
            </a:r>
            <a:r>
              <a:rPr lang="fr-FR" dirty="0"/>
              <a:t> of business</a:t>
            </a:r>
            <a:br>
              <a:rPr lang="fr-FR" dirty="0"/>
            </a:br>
            <a:endParaRPr dirty="0"/>
          </a:p>
        </p:txBody>
      </p:sp>
      <p:sp>
        <p:nvSpPr>
          <p:cNvPr id="2" name="ZoneTexte 1">
            <a:extLst>
              <a:ext uri="{FF2B5EF4-FFF2-40B4-BE49-F238E27FC236}">
                <a16:creationId xmlns:a16="http://schemas.microsoft.com/office/drawing/2014/main" id="{87D56B69-6BA9-418D-9A5E-764C7CE85B54}"/>
              </a:ext>
            </a:extLst>
          </p:cNvPr>
          <p:cNvSpPr txBox="1"/>
          <p:nvPr/>
        </p:nvSpPr>
        <p:spPr>
          <a:xfrm>
            <a:off x="593274" y="1546377"/>
            <a:ext cx="8233925" cy="2308324"/>
          </a:xfrm>
          <a:prstGeom prst="rect">
            <a:avLst/>
          </a:prstGeom>
          <a:noFill/>
        </p:spPr>
        <p:txBody>
          <a:bodyPr wrap="square" rtlCol="0">
            <a:spAutoFit/>
          </a:bodyPr>
          <a:lstStyle/>
          <a:p>
            <a:pPr algn="l"/>
            <a:r>
              <a:rPr lang="en-US" sz="1600" b="1" i="0" dirty="0">
                <a:solidFill>
                  <a:srgbClr val="00483A"/>
                </a:solidFill>
                <a:effectLst/>
                <a:latin typeface="+mj-lt"/>
              </a:rPr>
              <a:t>Rule 7</a:t>
            </a:r>
            <a:endParaRPr lang="en-US" sz="1600" b="0" i="0" dirty="0">
              <a:solidFill>
                <a:srgbClr val="00483A"/>
              </a:solidFill>
              <a:effectLst/>
              <a:latin typeface="+mj-lt"/>
            </a:endParaRPr>
          </a:p>
          <a:p>
            <a:pPr algn="l"/>
            <a:r>
              <a:rPr lang="en-US" sz="1600" b="0" i="0" dirty="0">
                <a:solidFill>
                  <a:srgbClr val="1D1D1D"/>
                </a:solidFill>
                <a:effectLst/>
                <a:latin typeface="+mj-lt"/>
              </a:rPr>
              <a:t>1. The Secretariat shall notify any body or agency, whether governmental or non-governmental, </a:t>
            </a:r>
            <a:r>
              <a:rPr lang="en-US" sz="1600" b="1" i="0" dirty="0">
                <a:solidFill>
                  <a:srgbClr val="1D1D1D"/>
                </a:solidFill>
                <a:effectLst/>
                <a:latin typeface="+mj-lt"/>
              </a:rPr>
              <a:t>qualified in fields relating to the conservation and sustainable use of biological diversity</a:t>
            </a:r>
            <a:r>
              <a:rPr lang="en-US" sz="1600" b="0" i="0" dirty="0">
                <a:solidFill>
                  <a:srgbClr val="1D1D1D"/>
                </a:solidFill>
                <a:effectLst/>
                <a:latin typeface="+mj-lt"/>
              </a:rPr>
              <a:t>, which has informed the Secretariat of its wish to be represented, of meetings of the Conference of the Parties so that they may be represented as observers unless at least one third of the Parties present at the meeting object.</a:t>
            </a:r>
            <a:endParaRPr lang="en-US" sz="1600" b="0" i="0" dirty="0">
              <a:solidFill>
                <a:srgbClr val="00483A"/>
              </a:solidFill>
              <a:effectLst/>
              <a:latin typeface="+mj-lt"/>
            </a:endParaRPr>
          </a:p>
          <a:p>
            <a:pPr algn="l"/>
            <a:r>
              <a:rPr lang="en-US" sz="1600" b="0" i="0" dirty="0">
                <a:solidFill>
                  <a:srgbClr val="1D1D1D"/>
                </a:solidFill>
                <a:effectLst/>
                <a:latin typeface="+mj-lt"/>
              </a:rPr>
              <a:t>2. Such observers may, upon invitation of the President, participate without the right to vote in the proceedings of any meeting in matters of direct concern to the body or agency they represent unless at least one third of the Parties present at the meeting object.</a:t>
            </a:r>
            <a:endParaRPr lang="en-US" sz="1600" b="0" i="0" dirty="0">
              <a:solidFill>
                <a:srgbClr val="00483A"/>
              </a:solidFill>
              <a:effectLst/>
              <a:latin typeface="+mj-lt"/>
            </a:endParaRPr>
          </a:p>
        </p:txBody>
      </p:sp>
      <p:sp>
        <p:nvSpPr>
          <p:cNvPr id="5" name="Espace réservé du texte 4">
            <a:extLst>
              <a:ext uri="{FF2B5EF4-FFF2-40B4-BE49-F238E27FC236}">
                <a16:creationId xmlns:a16="http://schemas.microsoft.com/office/drawing/2014/main" id="{DE4F2BA1-84BA-4E23-94BB-DD806E5F1EB3}"/>
              </a:ext>
            </a:extLst>
          </p:cNvPr>
          <p:cNvSpPr>
            <a:spLocks noGrp="1"/>
          </p:cNvSpPr>
          <p:nvPr>
            <p:ph type="body" idx="1"/>
          </p:nvPr>
        </p:nvSpPr>
        <p:spPr>
          <a:xfrm>
            <a:off x="215250" y="796062"/>
            <a:ext cx="8520600" cy="492738"/>
          </a:xfrm>
        </p:spPr>
        <p:txBody>
          <a:bodyPr/>
          <a:lstStyle/>
          <a:p>
            <a:pPr marL="127000" indent="0">
              <a:buNone/>
            </a:pPr>
            <a:r>
              <a:rPr lang="en-GB" dirty="0"/>
              <a:t>2) CBD meeting rules of procedure : OBSERVERS </a:t>
            </a:r>
          </a:p>
        </p:txBody>
      </p:sp>
      <p:sp>
        <p:nvSpPr>
          <p:cNvPr id="6" name="ZoneTexte 5">
            <a:extLst>
              <a:ext uri="{FF2B5EF4-FFF2-40B4-BE49-F238E27FC236}">
                <a16:creationId xmlns:a16="http://schemas.microsoft.com/office/drawing/2014/main" id="{3B60588C-E2C5-429B-979A-5A5624D6AB54}"/>
              </a:ext>
            </a:extLst>
          </p:cNvPr>
          <p:cNvSpPr txBox="1"/>
          <p:nvPr/>
        </p:nvSpPr>
        <p:spPr>
          <a:xfrm>
            <a:off x="2332800" y="4200300"/>
            <a:ext cx="6667200" cy="738664"/>
          </a:xfrm>
          <a:prstGeom prst="rect">
            <a:avLst/>
          </a:prstGeom>
          <a:noFill/>
        </p:spPr>
        <p:txBody>
          <a:bodyPr wrap="square" rtlCol="0">
            <a:spAutoFit/>
          </a:bodyPr>
          <a:lstStyle/>
          <a:p>
            <a:pPr algn="l"/>
            <a:r>
              <a:rPr lang="en-US" dirty="0">
                <a:hlinkClick r:id="rId3"/>
              </a:rPr>
              <a:t>RULES OF PROCEDURE FOR MEETINGS OF THE CONFERENCE OF THE PARTIES TO THE CONVENTION ON BIOLOGICAL DIVERSITY (Annex to Decision I/1 as amended by Decision V/20, section I) </a:t>
            </a:r>
            <a:endParaRPr lang="en-GB" dirty="0"/>
          </a:p>
        </p:txBody>
      </p:sp>
    </p:spTree>
    <p:extLst>
      <p:ext uri="{BB962C8B-B14F-4D97-AF65-F5344CB8AC3E}">
        <p14:creationId xmlns:p14="http://schemas.microsoft.com/office/powerpoint/2010/main" val="1174861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05D151-C777-4870-804A-35C93961A3D7}"/>
              </a:ext>
            </a:extLst>
          </p:cNvPr>
          <p:cNvSpPr>
            <a:spLocks noGrp="1"/>
          </p:cNvSpPr>
          <p:nvPr>
            <p:ph type="title"/>
          </p:nvPr>
        </p:nvSpPr>
        <p:spPr/>
        <p:txBody>
          <a:bodyPr>
            <a:normAutofit fontScale="90000"/>
          </a:bodyPr>
          <a:lstStyle/>
          <a:p>
            <a:r>
              <a:rPr lang="en-GB" dirty="0"/>
              <a:t>III/ CBD Meetings conduct of business</a:t>
            </a:r>
          </a:p>
        </p:txBody>
      </p:sp>
      <p:sp>
        <p:nvSpPr>
          <p:cNvPr id="3" name="Espace réservé du texte 2">
            <a:extLst>
              <a:ext uri="{FF2B5EF4-FFF2-40B4-BE49-F238E27FC236}">
                <a16:creationId xmlns:a16="http://schemas.microsoft.com/office/drawing/2014/main" id="{E8F50907-CCE7-4BE3-B23E-F3F30C527DB1}"/>
              </a:ext>
            </a:extLst>
          </p:cNvPr>
          <p:cNvSpPr>
            <a:spLocks noGrp="1"/>
          </p:cNvSpPr>
          <p:nvPr>
            <p:ph type="body" idx="1"/>
          </p:nvPr>
        </p:nvSpPr>
        <p:spPr/>
        <p:txBody>
          <a:bodyPr/>
          <a:lstStyle/>
          <a:p>
            <a:pPr marL="127000" indent="0">
              <a:buNone/>
            </a:pPr>
            <a:r>
              <a:rPr lang="en-GB" b="1" dirty="0"/>
              <a:t>3) Side Events </a:t>
            </a:r>
          </a:p>
        </p:txBody>
      </p:sp>
      <p:pic>
        <p:nvPicPr>
          <p:cNvPr id="5" name="Image 4">
            <a:extLst>
              <a:ext uri="{FF2B5EF4-FFF2-40B4-BE49-F238E27FC236}">
                <a16:creationId xmlns:a16="http://schemas.microsoft.com/office/drawing/2014/main" id="{3C65873A-AB34-4C3E-BF11-F8FB1FABC934}"/>
              </a:ext>
            </a:extLst>
          </p:cNvPr>
          <p:cNvPicPr>
            <a:picLocks noChangeAspect="1"/>
          </p:cNvPicPr>
          <p:nvPr/>
        </p:nvPicPr>
        <p:blipFill>
          <a:blip r:embed="rId2"/>
          <a:stretch>
            <a:fillRect/>
          </a:stretch>
        </p:blipFill>
        <p:spPr>
          <a:xfrm>
            <a:off x="1509333" y="1109132"/>
            <a:ext cx="6698668" cy="3577632"/>
          </a:xfrm>
          <a:prstGeom prst="rect">
            <a:avLst/>
          </a:prstGeom>
        </p:spPr>
      </p:pic>
    </p:spTree>
    <p:extLst>
      <p:ext uri="{BB962C8B-B14F-4D97-AF65-F5344CB8AC3E}">
        <p14:creationId xmlns:p14="http://schemas.microsoft.com/office/powerpoint/2010/main" val="3333343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662AAC-9E82-4BDD-AE9D-57636CD985F0}"/>
              </a:ext>
            </a:extLst>
          </p:cNvPr>
          <p:cNvSpPr>
            <a:spLocks noGrp="1"/>
          </p:cNvSpPr>
          <p:nvPr>
            <p:ph type="title"/>
          </p:nvPr>
        </p:nvSpPr>
        <p:spPr/>
        <p:txBody>
          <a:bodyPr/>
          <a:lstStyle/>
          <a:p>
            <a:r>
              <a:rPr lang="en-GB" dirty="0"/>
              <a:t>IV/ CBD Meeting document </a:t>
            </a:r>
          </a:p>
        </p:txBody>
      </p:sp>
    </p:spTree>
    <p:extLst>
      <p:ext uri="{BB962C8B-B14F-4D97-AF65-F5344CB8AC3E}">
        <p14:creationId xmlns:p14="http://schemas.microsoft.com/office/powerpoint/2010/main" val="868672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FR" dirty="0"/>
              <a:t>IV/ CBD Meetings Document </a:t>
            </a:r>
            <a:br>
              <a:rPr lang="fr-FR" dirty="0"/>
            </a:br>
            <a:endParaRPr dirty="0"/>
          </a:p>
        </p:txBody>
      </p:sp>
      <p:sp>
        <p:nvSpPr>
          <p:cNvPr id="67" name="Google Shape;67;p12"/>
          <p:cNvSpPr txBox="1">
            <a:spLocks noGrp="1"/>
          </p:cNvSpPr>
          <p:nvPr>
            <p:ph type="body" idx="1"/>
          </p:nvPr>
        </p:nvSpPr>
        <p:spPr>
          <a:xfrm>
            <a:off x="220416" y="756129"/>
            <a:ext cx="8520600" cy="3416400"/>
          </a:xfrm>
          <a:prstGeom prst="rect">
            <a:avLst/>
          </a:prstGeom>
        </p:spPr>
        <p:txBody>
          <a:bodyPr spcFirstLastPara="1" wrap="square" lIns="91425" tIns="91425" rIns="91425" bIns="91425" anchor="t" anchorCtr="0">
            <a:normAutofit/>
          </a:bodyPr>
          <a:lstStyle/>
          <a:p>
            <a:pPr marL="0" indent="0">
              <a:spcAft>
                <a:spcPts val="1200"/>
              </a:spcAft>
              <a:buNone/>
            </a:pPr>
            <a:r>
              <a:rPr lang="fr-FR" dirty="0"/>
              <a:t>1) Document structure</a:t>
            </a:r>
          </a:p>
          <a:p>
            <a:pPr marL="0" indent="0">
              <a:spcAft>
                <a:spcPts val="1200"/>
              </a:spcAft>
              <a:buNone/>
            </a:pPr>
            <a:endParaRPr lang="fr-FR" dirty="0"/>
          </a:p>
          <a:p>
            <a:pPr marL="0" indent="0">
              <a:spcAft>
                <a:spcPts val="1200"/>
              </a:spcAft>
              <a:buNone/>
            </a:pPr>
            <a:endParaRPr lang="fr-FR" dirty="0"/>
          </a:p>
          <a:p>
            <a:pPr marL="0" indent="0">
              <a:spcAft>
                <a:spcPts val="1200"/>
              </a:spcAft>
              <a:buNone/>
            </a:pPr>
            <a:endParaRPr lang="fr-FR" dirty="0"/>
          </a:p>
          <a:p>
            <a:pPr marL="285750" indent="-285750">
              <a:spcAft>
                <a:spcPts val="1200"/>
              </a:spcAft>
            </a:pPr>
            <a:endParaRPr lang="fr-FR" dirty="0"/>
          </a:p>
          <a:p>
            <a:pPr marL="0" indent="0">
              <a:spcAft>
                <a:spcPts val="1200"/>
              </a:spcAft>
              <a:buNone/>
            </a:pPr>
            <a:endParaRPr lang="fr-FR" dirty="0"/>
          </a:p>
          <a:p>
            <a:pPr marL="0" indent="0">
              <a:spcAft>
                <a:spcPts val="1200"/>
              </a:spcAft>
              <a:buNone/>
            </a:pPr>
            <a:endParaRPr lang="fr-FR" dirty="0"/>
          </a:p>
        </p:txBody>
      </p:sp>
      <p:graphicFrame>
        <p:nvGraphicFramePr>
          <p:cNvPr id="2" name="Tableau 2">
            <a:extLst>
              <a:ext uri="{FF2B5EF4-FFF2-40B4-BE49-F238E27FC236}">
                <a16:creationId xmlns:a16="http://schemas.microsoft.com/office/drawing/2014/main" id="{E937333C-0134-4D4F-8B12-79E8AB81F751}"/>
              </a:ext>
            </a:extLst>
          </p:cNvPr>
          <p:cNvGraphicFramePr>
            <a:graphicFrameLocks noGrp="1"/>
          </p:cNvGraphicFramePr>
          <p:nvPr>
            <p:extLst>
              <p:ext uri="{D42A27DB-BD31-4B8C-83A1-F6EECF244321}">
                <p14:modId xmlns:p14="http://schemas.microsoft.com/office/powerpoint/2010/main" val="1943740424"/>
              </p:ext>
            </p:extLst>
          </p:nvPr>
        </p:nvGraphicFramePr>
        <p:xfrm>
          <a:off x="493836" y="1316909"/>
          <a:ext cx="7973760" cy="2986099"/>
        </p:xfrm>
        <a:graphic>
          <a:graphicData uri="http://schemas.openxmlformats.org/drawingml/2006/table">
            <a:tbl>
              <a:tblPr firstRow="1" bandRow="1">
                <a:tableStyleId>{7DF18680-E054-41AD-8BC1-D1AEF772440D}</a:tableStyleId>
              </a:tblPr>
              <a:tblGrid>
                <a:gridCol w="3986880">
                  <a:extLst>
                    <a:ext uri="{9D8B030D-6E8A-4147-A177-3AD203B41FA5}">
                      <a16:colId xmlns:a16="http://schemas.microsoft.com/office/drawing/2014/main" val="4201453758"/>
                    </a:ext>
                  </a:extLst>
                </a:gridCol>
                <a:gridCol w="3986880">
                  <a:extLst>
                    <a:ext uri="{9D8B030D-6E8A-4147-A177-3AD203B41FA5}">
                      <a16:colId xmlns:a16="http://schemas.microsoft.com/office/drawing/2014/main" val="99973496"/>
                    </a:ext>
                  </a:extLst>
                </a:gridCol>
              </a:tblGrid>
              <a:tr h="805772">
                <a:tc>
                  <a:txBody>
                    <a:bodyPr/>
                    <a:lstStyle/>
                    <a:p>
                      <a:r>
                        <a:rPr lang="fr-FR" dirty="0" err="1"/>
                        <a:t>Negotiation</a:t>
                      </a:r>
                      <a:r>
                        <a:rPr lang="fr-FR" dirty="0"/>
                        <a:t> document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dirty="0"/>
                        <a:t>Official documents (outputs) </a:t>
                      </a:r>
                    </a:p>
                    <a:p>
                      <a:endParaRPr lang="fr-FR" dirty="0"/>
                    </a:p>
                  </a:txBody>
                  <a:tcPr/>
                </a:tc>
                <a:extLst>
                  <a:ext uri="{0D108BD9-81ED-4DB2-BD59-A6C34878D82A}">
                    <a16:rowId xmlns:a16="http://schemas.microsoft.com/office/drawing/2014/main" val="902080402"/>
                  </a:ext>
                </a:extLst>
              </a:tr>
              <a:tr h="2180327">
                <a:tc>
                  <a:txBody>
                    <a:bodyPr/>
                    <a:lstStyle/>
                    <a:p>
                      <a:r>
                        <a:rPr lang="fr-FR" dirty="0" err="1"/>
                        <a:t>Non-paper</a:t>
                      </a:r>
                      <a:r>
                        <a:rPr lang="fr-FR" dirty="0"/>
                        <a:t> : </a:t>
                      </a:r>
                      <a:r>
                        <a:rPr lang="fr-FR" dirty="0" err="1"/>
                        <a:t>informal</a:t>
                      </a:r>
                      <a:r>
                        <a:rPr lang="fr-FR" dirty="0"/>
                        <a:t> </a:t>
                      </a:r>
                      <a:r>
                        <a:rPr lang="fr-FR" dirty="0" err="1"/>
                        <a:t>text</a:t>
                      </a:r>
                      <a:r>
                        <a:rPr lang="fr-FR" dirty="0"/>
                        <a:t> </a:t>
                      </a:r>
                      <a:r>
                        <a:rPr lang="fr-FR" dirty="0" err="1"/>
                        <a:t>proposal</a:t>
                      </a:r>
                      <a:r>
                        <a:rPr lang="fr-FR" dirty="0"/>
                        <a:t> for </a:t>
                      </a:r>
                      <a:r>
                        <a:rPr lang="fr-FR" dirty="0" err="1"/>
                        <a:t>negotiation</a:t>
                      </a:r>
                      <a:r>
                        <a:rPr lang="fr-FR" dirty="0"/>
                        <a:t> </a:t>
                      </a:r>
                      <a:r>
                        <a:rPr lang="fr-FR" dirty="0" err="1"/>
                        <a:t>purposes</a:t>
                      </a:r>
                      <a:endParaRPr lang="fr-FR" dirty="0"/>
                    </a:p>
                    <a:p>
                      <a:endParaRPr lang="fr-FR" dirty="0"/>
                    </a:p>
                    <a:p>
                      <a:r>
                        <a:rPr lang="fr-FR" dirty="0"/>
                        <a:t>CRP = </a:t>
                      </a:r>
                      <a:r>
                        <a:rPr lang="en-GB" noProof="0" dirty="0"/>
                        <a:t>Conference</a:t>
                      </a:r>
                      <a:r>
                        <a:rPr lang="fr-FR" dirty="0"/>
                        <a:t> Room Paper</a:t>
                      </a:r>
                    </a:p>
                    <a:p>
                      <a:endParaRPr lang="fr-FR" dirty="0"/>
                    </a:p>
                    <a:p>
                      <a:r>
                        <a:rPr lang="fr-FR" dirty="0"/>
                        <a:t>L = Limited distribution </a:t>
                      </a:r>
                    </a:p>
                  </a:txBody>
                  <a:tcPr/>
                </a:tc>
                <a:tc>
                  <a:txBody>
                    <a:bodyPr/>
                    <a:lstStyle/>
                    <a:p>
                      <a:pPr marL="0" indent="0">
                        <a:spcAft>
                          <a:spcPts val="1200"/>
                        </a:spcAft>
                        <a:buNone/>
                      </a:pPr>
                      <a:r>
                        <a:rPr lang="fr-FR" dirty="0"/>
                        <a:t>DEC = </a:t>
                      </a:r>
                      <a:r>
                        <a:rPr lang="en-GB" noProof="0" dirty="0"/>
                        <a:t>Decision</a:t>
                      </a:r>
                      <a:r>
                        <a:rPr lang="fr-FR" dirty="0"/>
                        <a:t> </a:t>
                      </a:r>
                    </a:p>
                    <a:p>
                      <a:pPr marL="0" indent="0">
                        <a:spcAft>
                          <a:spcPts val="1200"/>
                        </a:spcAft>
                        <a:buNone/>
                      </a:pPr>
                      <a:r>
                        <a:rPr lang="fr-FR" dirty="0"/>
                        <a:t>REC = </a:t>
                      </a:r>
                      <a:r>
                        <a:rPr lang="fr-FR" dirty="0" err="1"/>
                        <a:t>Recommendation</a:t>
                      </a:r>
                      <a:r>
                        <a:rPr lang="fr-FR" dirty="0"/>
                        <a:t> </a:t>
                      </a:r>
                    </a:p>
                    <a:p>
                      <a:pPr marL="0" indent="0">
                        <a:spcAft>
                          <a:spcPts val="1200"/>
                        </a:spcAft>
                        <a:buNone/>
                      </a:pPr>
                      <a:r>
                        <a:rPr lang="fr-FR" dirty="0"/>
                        <a:t>INF = Information </a:t>
                      </a:r>
                    </a:p>
                    <a:p>
                      <a:endParaRPr lang="fr-FR" dirty="0"/>
                    </a:p>
                  </a:txBody>
                  <a:tcPr/>
                </a:tc>
                <a:extLst>
                  <a:ext uri="{0D108BD9-81ED-4DB2-BD59-A6C34878D82A}">
                    <a16:rowId xmlns:a16="http://schemas.microsoft.com/office/drawing/2014/main" val="1655895537"/>
                  </a:ext>
                </a:extLst>
              </a:tr>
            </a:tbl>
          </a:graphicData>
        </a:graphic>
      </p:graphicFrame>
    </p:spTree>
    <p:extLst>
      <p:ext uri="{BB962C8B-B14F-4D97-AF65-F5344CB8AC3E}">
        <p14:creationId xmlns:p14="http://schemas.microsoft.com/office/powerpoint/2010/main" val="2708418366"/>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4"/>
          <a:stretch>
            <a:fillRect/>
          </a:stretch>
        </p:blipFill>
        <p:spPr>
          <a:xfrm>
            <a:off x="2803071" y="821526"/>
            <a:ext cx="3787412" cy="3468670"/>
          </a:xfrm>
          <a:prstGeom prst="rect">
            <a:avLst/>
          </a:prstGeom>
        </p:spPr>
      </p:pic>
      <p:sp>
        <p:nvSpPr>
          <p:cNvPr id="4" name="Ellipse 3"/>
          <p:cNvSpPr/>
          <p:nvPr/>
        </p:nvSpPr>
        <p:spPr>
          <a:xfrm>
            <a:off x="5337810" y="1531620"/>
            <a:ext cx="929640" cy="17145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cxnSp>
        <p:nvCxnSpPr>
          <p:cNvPr id="6" name="Connecteur en arc 5"/>
          <p:cNvCxnSpPr>
            <a:stCxn id="10" idx="2"/>
            <a:endCxn id="4" idx="7"/>
          </p:cNvCxnSpPr>
          <p:nvPr/>
        </p:nvCxnSpPr>
        <p:spPr>
          <a:xfrm rot="5400000">
            <a:off x="6692194" y="899276"/>
            <a:ext cx="96566" cy="1218339"/>
          </a:xfrm>
          <a:prstGeom prst="curvedConnector3">
            <a:avLst>
              <a:gd name="adj1" fmla="val 50000"/>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6017390" y="182889"/>
            <a:ext cx="2664512" cy="1277273"/>
          </a:xfrm>
          <a:prstGeom prst="rect">
            <a:avLst/>
          </a:prstGeom>
          <a:solidFill>
            <a:schemeClr val="bg1"/>
          </a:solidFill>
        </p:spPr>
        <p:txBody>
          <a:bodyPr wrap="none" rtlCol="0">
            <a:spAutoFit/>
          </a:bodyPr>
          <a:lstStyle/>
          <a:p>
            <a:r>
              <a:rPr lang="en" sz="1100" dirty="0"/>
              <a:t>ID of the document + date</a:t>
            </a:r>
          </a:p>
          <a:p>
            <a:r>
              <a:rPr lang="en" sz="1100" dirty="0"/>
              <a:t>The id </a:t>
            </a:r>
            <a:r>
              <a:rPr lang="en" sz="1100" dirty="0" err="1"/>
              <a:t>gives </a:t>
            </a:r>
            <a:r>
              <a:rPr lang="en" sz="1100" dirty="0"/>
              <a:t>information:</a:t>
            </a:r>
          </a:p>
          <a:p>
            <a:r>
              <a:rPr lang="en" sz="1100" dirty="0"/>
              <a:t>“CBD”: </a:t>
            </a:r>
            <a:r>
              <a:rPr lang="en" sz="1100" dirty="0" err="1"/>
              <a:t>who</a:t>
            </a:r>
            <a:endParaRPr lang="fr-FR" sz="1100" dirty="0"/>
          </a:p>
          <a:p>
            <a:r>
              <a:rPr lang="en" sz="1100" dirty="0"/>
              <a:t>“COP”: in </a:t>
            </a:r>
            <a:r>
              <a:rPr lang="en" sz="1100" dirty="0" err="1"/>
              <a:t>which </a:t>
            </a:r>
            <a:r>
              <a:rPr lang="en" sz="1100" dirty="0"/>
              <a:t>meeting</a:t>
            </a:r>
          </a:p>
          <a:p>
            <a:r>
              <a:rPr lang="en" sz="1100" dirty="0"/>
              <a:t>“DEC”: type of document ( </a:t>
            </a:r>
            <a:r>
              <a:rPr lang="en" sz="1100" dirty="0" err="1"/>
              <a:t>here</a:t>
            </a:r>
            <a:r>
              <a:rPr lang="en" sz="1100" dirty="0"/>
              <a:t> </a:t>
            </a:r>
            <a:r>
              <a:rPr lang="en" sz="1100" dirty="0" err="1"/>
              <a:t>Ruling </a:t>
            </a:r>
            <a:r>
              <a:rPr lang="en" sz="1100" dirty="0"/>
              <a:t>)</a:t>
            </a:r>
          </a:p>
          <a:p>
            <a:r>
              <a:rPr lang="en" sz="1100" dirty="0"/>
              <a:t>“15”: </a:t>
            </a:r>
            <a:r>
              <a:rPr lang="en" sz="1100" dirty="0" err="1"/>
              <a:t>number </a:t>
            </a:r>
            <a:r>
              <a:rPr lang="en" sz="1100" dirty="0"/>
              <a:t>of the meeting</a:t>
            </a:r>
          </a:p>
          <a:p>
            <a:r>
              <a:rPr lang="en" sz="1100" dirty="0"/>
              <a:t>“4”: number of the document</a:t>
            </a:r>
            <a:endParaRPr lang="fr-FR" sz="1100" dirty="0"/>
          </a:p>
        </p:txBody>
      </p:sp>
      <p:sp>
        <p:nvSpPr>
          <p:cNvPr id="12" name="Ellipse 11"/>
          <p:cNvSpPr/>
          <p:nvPr/>
        </p:nvSpPr>
        <p:spPr>
          <a:xfrm>
            <a:off x="2695575" y="1951806"/>
            <a:ext cx="2122170" cy="60007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cxnSp>
        <p:nvCxnSpPr>
          <p:cNvPr id="13" name="Connecteur en arc 12"/>
          <p:cNvCxnSpPr>
            <a:endCxn id="12" idx="1"/>
          </p:cNvCxnSpPr>
          <p:nvPr/>
        </p:nvCxnSpPr>
        <p:spPr>
          <a:xfrm>
            <a:off x="2263141" y="1457325"/>
            <a:ext cx="743219" cy="582360"/>
          </a:xfrm>
          <a:prstGeom prst="curvedConnector2">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1361893" y="1303663"/>
            <a:ext cx="901247" cy="938719"/>
          </a:xfrm>
          <a:prstGeom prst="rect">
            <a:avLst/>
          </a:prstGeom>
          <a:noFill/>
        </p:spPr>
        <p:txBody>
          <a:bodyPr wrap="square" rtlCol="0">
            <a:spAutoFit/>
          </a:bodyPr>
          <a:lstStyle/>
          <a:p>
            <a:r>
              <a:rPr lang="en" sz="1100" dirty="0"/>
              <a:t>Meeting + date + </a:t>
            </a:r>
            <a:r>
              <a:rPr lang="en" sz="1100" dirty="0" err="1"/>
              <a:t>number </a:t>
            </a:r>
            <a:r>
              <a:rPr lang="en" sz="1100" dirty="0"/>
              <a:t>of the item in the agenda</a:t>
            </a:r>
            <a:endParaRPr lang="fr-FR" sz="1100" dirty="0"/>
          </a:p>
        </p:txBody>
      </p:sp>
      <p:sp>
        <p:nvSpPr>
          <p:cNvPr id="18" name="Ellipse 17"/>
          <p:cNvSpPr/>
          <p:nvPr/>
        </p:nvSpPr>
        <p:spPr>
          <a:xfrm>
            <a:off x="3138725" y="2949341"/>
            <a:ext cx="1255014" cy="203187"/>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cxnSp>
        <p:nvCxnSpPr>
          <p:cNvPr id="19" name="Connecteur en arc 18"/>
          <p:cNvCxnSpPr>
            <a:endCxn id="18" idx="1"/>
          </p:cNvCxnSpPr>
          <p:nvPr/>
        </p:nvCxnSpPr>
        <p:spPr>
          <a:xfrm>
            <a:off x="2382103" y="2675485"/>
            <a:ext cx="940415" cy="303612"/>
          </a:xfrm>
          <a:prstGeom prst="curvedConnector2">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1471296" y="2429964"/>
            <a:ext cx="901247" cy="769441"/>
          </a:xfrm>
          <a:prstGeom prst="rect">
            <a:avLst/>
          </a:prstGeom>
          <a:noFill/>
        </p:spPr>
        <p:txBody>
          <a:bodyPr wrap="square" rtlCol="0">
            <a:spAutoFit/>
          </a:bodyPr>
          <a:lstStyle/>
          <a:p>
            <a:r>
              <a:rPr lang="en" sz="1100" dirty="0" err="1"/>
              <a:t>Who</a:t>
            </a:r>
            <a:r>
              <a:rPr lang="en" sz="1100" dirty="0"/>
              <a:t> </a:t>
            </a:r>
            <a:r>
              <a:rPr lang="en" sz="1100" dirty="0" err="1"/>
              <a:t>is</a:t>
            </a:r>
            <a:r>
              <a:rPr lang="en" sz="1100" dirty="0"/>
              <a:t> </a:t>
            </a:r>
            <a:r>
              <a:rPr lang="en" sz="1100" dirty="0" err="1"/>
              <a:t>speaking</a:t>
            </a:r>
            <a:r>
              <a:rPr lang="en" sz="1100" dirty="0"/>
              <a:t> </a:t>
            </a:r>
            <a:r>
              <a:rPr lang="en" sz="1100" dirty="0" err="1"/>
              <a:t>through </a:t>
            </a:r>
            <a:r>
              <a:rPr lang="en" sz="1100" dirty="0"/>
              <a:t>the document</a:t>
            </a:r>
            <a:endParaRPr lang="fr-FR" sz="1100" dirty="0"/>
          </a:p>
        </p:txBody>
      </p:sp>
      <p:sp>
        <p:nvSpPr>
          <p:cNvPr id="24" name="Accolade fermante 23"/>
          <p:cNvSpPr/>
          <p:nvPr/>
        </p:nvSpPr>
        <p:spPr>
          <a:xfrm flipH="1">
            <a:off x="2695575" y="3195828"/>
            <a:ext cx="156736" cy="1165860"/>
          </a:xfrm>
          <a:prstGeom prst="rightBrace">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100"/>
          </a:p>
        </p:txBody>
      </p:sp>
      <p:sp>
        <p:nvSpPr>
          <p:cNvPr id="25" name="ZoneTexte 24"/>
          <p:cNvSpPr txBox="1"/>
          <p:nvPr/>
        </p:nvSpPr>
        <p:spPr>
          <a:xfrm>
            <a:off x="1794328" y="3550511"/>
            <a:ext cx="1008743" cy="769441"/>
          </a:xfrm>
          <a:prstGeom prst="rect">
            <a:avLst/>
          </a:prstGeom>
          <a:noFill/>
        </p:spPr>
        <p:txBody>
          <a:bodyPr wrap="square" rtlCol="0">
            <a:spAutoFit/>
          </a:bodyPr>
          <a:lstStyle/>
          <a:p>
            <a:r>
              <a:rPr lang="en" sz="1100" dirty="0">
                <a:solidFill>
                  <a:schemeClr val="tx1"/>
                </a:solidFill>
              </a:rPr>
              <a:t>Preambular part: </a:t>
            </a:r>
            <a:r>
              <a:rPr lang="en" sz="1100" dirty="0"/>
              <a:t>Context of the Decision</a:t>
            </a:r>
            <a:endParaRPr lang="fr-FR" sz="1100" dirty="0"/>
          </a:p>
        </p:txBody>
      </p:sp>
      <p:sp>
        <p:nvSpPr>
          <p:cNvPr id="22" name="Ellipse 21"/>
          <p:cNvSpPr/>
          <p:nvPr/>
        </p:nvSpPr>
        <p:spPr>
          <a:xfrm>
            <a:off x="3491865" y="2825737"/>
            <a:ext cx="474345" cy="10962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cxnSp>
        <p:nvCxnSpPr>
          <p:cNvPr id="26" name="Connecteur en arc 25"/>
          <p:cNvCxnSpPr>
            <a:stCxn id="21" idx="1"/>
            <a:endCxn id="22" idx="0"/>
          </p:cNvCxnSpPr>
          <p:nvPr/>
        </p:nvCxnSpPr>
        <p:spPr>
          <a:xfrm rot="10800000" flipV="1">
            <a:off x="3729038" y="2405865"/>
            <a:ext cx="2910936" cy="419871"/>
          </a:xfrm>
          <a:prstGeom prst="curvedConnector2">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6639974" y="2275061"/>
            <a:ext cx="1249060" cy="261610"/>
          </a:xfrm>
          <a:prstGeom prst="rect">
            <a:avLst/>
          </a:prstGeom>
          <a:noFill/>
        </p:spPr>
        <p:txBody>
          <a:bodyPr wrap="none" rtlCol="0">
            <a:spAutoFit/>
          </a:bodyPr>
          <a:lstStyle/>
          <a:p>
            <a:r>
              <a:rPr lang="fr-FR" sz="1100" dirty="0"/>
              <a:t>Id of the </a:t>
            </a:r>
            <a:r>
              <a:rPr lang="fr-FR" sz="1100" dirty="0" err="1"/>
              <a:t>decision</a:t>
            </a:r>
            <a:endParaRPr lang="fr-FR" sz="1100" dirty="0"/>
          </a:p>
        </p:txBody>
      </p:sp>
    </p:spTree>
    <p:extLst>
      <p:ext uri="{BB962C8B-B14F-4D97-AF65-F5344CB8AC3E}">
        <p14:creationId xmlns:p14="http://schemas.microsoft.com/office/powerpoint/2010/main" val="3568966630"/>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662AAC-9E82-4BDD-AE9D-57636CD985F0}"/>
              </a:ext>
            </a:extLst>
          </p:cNvPr>
          <p:cNvSpPr>
            <a:spLocks noGrp="1"/>
          </p:cNvSpPr>
          <p:nvPr>
            <p:ph type="title"/>
          </p:nvPr>
        </p:nvSpPr>
        <p:spPr/>
        <p:txBody>
          <a:bodyPr/>
          <a:lstStyle/>
          <a:p>
            <a:r>
              <a:rPr lang="en-GB" dirty="0"/>
              <a:t>To conclude…</a:t>
            </a:r>
          </a:p>
        </p:txBody>
      </p:sp>
    </p:spTree>
    <p:extLst>
      <p:ext uri="{BB962C8B-B14F-4D97-AF65-F5344CB8AC3E}">
        <p14:creationId xmlns:p14="http://schemas.microsoft.com/office/powerpoint/2010/main" val="392114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FR" dirty="0"/>
              <a:t>To </a:t>
            </a:r>
            <a:r>
              <a:rPr lang="fr-FR" dirty="0" err="1"/>
              <a:t>conclude</a:t>
            </a:r>
            <a:r>
              <a:rPr lang="fr-FR" dirty="0"/>
              <a:t> </a:t>
            </a:r>
            <a:br>
              <a:rPr lang="fr-FR" dirty="0"/>
            </a:br>
            <a:endParaRPr dirty="0"/>
          </a:p>
        </p:txBody>
      </p:sp>
      <p:sp>
        <p:nvSpPr>
          <p:cNvPr id="67" name="Google Shape;67;p12"/>
          <p:cNvSpPr txBox="1">
            <a:spLocks noGrp="1"/>
          </p:cNvSpPr>
          <p:nvPr>
            <p:ph type="body" idx="1"/>
          </p:nvPr>
        </p:nvSpPr>
        <p:spPr>
          <a:xfrm>
            <a:off x="261300" y="878401"/>
            <a:ext cx="8520600" cy="3520800"/>
          </a:xfrm>
          <a:prstGeom prst="rect">
            <a:avLst/>
          </a:prstGeom>
        </p:spPr>
        <p:txBody>
          <a:bodyPr spcFirstLastPara="1" wrap="square" lIns="91425" tIns="91425" rIns="91425" bIns="91425" anchor="t" anchorCtr="0">
            <a:normAutofit/>
          </a:bodyPr>
          <a:lstStyle/>
          <a:p>
            <a:pPr marL="0" indent="0">
              <a:spcAft>
                <a:spcPts val="1200"/>
              </a:spcAft>
              <a:buNone/>
            </a:pPr>
            <a:r>
              <a:rPr lang="fr-FR" sz="1800" dirty="0">
                <a:solidFill>
                  <a:schemeClr val="tx1"/>
                </a:solidFill>
              </a:rPr>
              <a:t>As an expert : </a:t>
            </a:r>
          </a:p>
          <a:p>
            <a:pPr marL="0" indent="0">
              <a:spcAft>
                <a:spcPts val="1200"/>
              </a:spcAft>
              <a:buNone/>
            </a:pPr>
            <a:r>
              <a:rPr lang="fr-FR" sz="1800" dirty="0">
                <a:solidFill>
                  <a:schemeClr val="tx1"/>
                </a:solidFill>
              </a:rPr>
              <a:t>You are susceptible to </a:t>
            </a:r>
            <a:r>
              <a:rPr lang="fr-FR" sz="1800" dirty="0" err="1">
                <a:solidFill>
                  <a:schemeClr val="tx1"/>
                </a:solidFill>
              </a:rPr>
              <a:t>be</a:t>
            </a:r>
            <a:r>
              <a:rPr lang="fr-FR" sz="1800" dirty="0">
                <a:solidFill>
                  <a:schemeClr val="tx1"/>
                </a:solidFill>
              </a:rPr>
              <a:t> </a:t>
            </a:r>
            <a:r>
              <a:rPr lang="fr-FR" sz="1800" dirty="0" err="1">
                <a:solidFill>
                  <a:schemeClr val="tx1"/>
                </a:solidFill>
              </a:rPr>
              <a:t>involved</a:t>
            </a:r>
            <a:r>
              <a:rPr lang="fr-FR" sz="1800" dirty="0">
                <a:solidFill>
                  <a:schemeClr val="tx1"/>
                </a:solidFill>
              </a:rPr>
              <a:t> in </a:t>
            </a:r>
          </a:p>
          <a:p>
            <a:pPr marL="285750" indent="-285750">
              <a:spcAft>
                <a:spcPts val="1200"/>
              </a:spcAft>
            </a:pPr>
            <a:r>
              <a:rPr lang="fr-FR" sz="2000" dirty="0">
                <a:solidFill>
                  <a:schemeClr val="tx1"/>
                </a:solidFill>
              </a:rPr>
              <a:t>A group of expert on a </a:t>
            </a:r>
            <a:r>
              <a:rPr lang="fr-FR" sz="2000" dirty="0" err="1">
                <a:solidFill>
                  <a:schemeClr val="tx1"/>
                </a:solidFill>
              </a:rPr>
              <a:t>specific</a:t>
            </a:r>
            <a:r>
              <a:rPr lang="fr-FR" sz="2000" dirty="0">
                <a:solidFill>
                  <a:schemeClr val="tx1"/>
                </a:solidFill>
              </a:rPr>
              <a:t> topic or a </a:t>
            </a:r>
            <a:r>
              <a:rPr lang="fr-FR" sz="2000" dirty="0" err="1">
                <a:solidFill>
                  <a:schemeClr val="tx1"/>
                </a:solidFill>
              </a:rPr>
              <a:t>peer</a:t>
            </a:r>
            <a:r>
              <a:rPr lang="fr-FR" sz="2000" dirty="0">
                <a:solidFill>
                  <a:schemeClr val="tx1"/>
                </a:solidFill>
              </a:rPr>
              <a:t> </a:t>
            </a:r>
            <a:r>
              <a:rPr lang="fr-FR" sz="2000" dirty="0" err="1">
                <a:solidFill>
                  <a:schemeClr val="tx1"/>
                </a:solidFill>
              </a:rPr>
              <a:t>review</a:t>
            </a:r>
            <a:r>
              <a:rPr lang="fr-FR" sz="2000" dirty="0">
                <a:solidFill>
                  <a:schemeClr val="tx1"/>
                </a:solidFill>
              </a:rPr>
              <a:t> process</a:t>
            </a:r>
          </a:p>
          <a:p>
            <a:pPr marL="285750" indent="-285750">
              <a:spcAft>
                <a:spcPts val="1200"/>
              </a:spcAft>
            </a:pPr>
            <a:r>
              <a:rPr lang="fr-FR" sz="2000" dirty="0">
                <a:solidFill>
                  <a:schemeClr val="tx1"/>
                </a:solidFill>
              </a:rPr>
              <a:t>In CBD meetings as an hand for the national </a:t>
            </a:r>
            <a:r>
              <a:rPr lang="fr-FR" sz="2000" dirty="0" err="1">
                <a:solidFill>
                  <a:schemeClr val="tx1"/>
                </a:solidFill>
              </a:rPr>
              <a:t>delegations</a:t>
            </a:r>
            <a:r>
              <a:rPr lang="fr-FR" sz="2000" dirty="0">
                <a:solidFill>
                  <a:schemeClr val="tx1"/>
                </a:solidFill>
              </a:rPr>
              <a:t> or as a observer </a:t>
            </a:r>
          </a:p>
          <a:p>
            <a:pPr marL="285750" indent="-285750">
              <a:spcAft>
                <a:spcPts val="1200"/>
              </a:spcAft>
            </a:pPr>
            <a:r>
              <a:rPr lang="fr-FR" sz="2000" dirty="0">
                <a:solidFill>
                  <a:schemeClr val="tx1"/>
                </a:solidFill>
              </a:rPr>
              <a:t>In </a:t>
            </a:r>
            <a:r>
              <a:rPr lang="fr-FR" sz="2000" dirty="0" err="1">
                <a:solidFill>
                  <a:schemeClr val="tx1"/>
                </a:solidFill>
              </a:rPr>
              <a:t>side</a:t>
            </a:r>
            <a:r>
              <a:rPr lang="fr-FR" sz="2000" dirty="0">
                <a:solidFill>
                  <a:schemeClr val="tx1"/>
                </a:solidFill>
              </a:rPr>
              <a:t> </a:t>
            </a:r>
            <a:r>
              <a:rPr lang="fr-FR" sz="2000" dirty="0" err="1">
                <a:solidFill>
                  <a:schemeClr val="tx1"/>
                </a:solidFill>
              </a:rPr>
              <a:t>events</a:t>
            </a:r>
            <a:r>
              <a:rPr lang="fr-FR" sz="2000" dirty="0">
                <a:solidFill>
                  <a:schemeClr val="tx1"/>
                </a:solidFill>
              </a:rPr>
              <a:t> : </a:t>
            </a:r>
            <a:r>
              <a:rPr lang="fr-FR" sz="2000" dirty="0" err="1">
                <a:solidFill>
                  <a:schemeClr val="tx1"/>
                </a:solidFill>
              </a:rPr>
              <a:t>associated</a:t>
            </a:r>
            <a:r>
              <a:rPr lang="fr-FR" sz="2000" dirty="0">
                <a:solidFill>
                  <a:schemeClr val="tx1"/>
                </a:solidFill>
              </a:rPr>
              <a:t> </a:t>
            </a:r>
            <a:r>
              <a:rPr lang="fr-FR" sz="2000" dirty="0" err="1">
                <a:solidFill>
                  <a:schemeClr val="tx1"/>
                </a:solidFill>
              </a:rPr>
              <a:t>with</a:t>
            </a:r>
            <a:r>
              <a:rPr lang="fr-FR" sz="2000" dirty="0">
                <a:solidFill>
                  <a:schemeClr val="tx1"/>
                </a:solidFill>
              </a:rPr>
              <a:t> Parties or </a:t>
            </a:r>
            <a:r>
              <a:rPr lang="fr-FR" sz="2000" dirty="0" err="1">
                <a:solidFill>
                  <a:schemeClr val="tx1"/>
                </a:solidFill>
              </a:rPr>
              <a:t>with</a:t>
            </a:r>
            <a:r>
              <a:rPr lang="fr-FR" sz="2000" dirty="0">
                <a:solidFill>
                  <a:schemeClr val="tx1"/>
                </a:solidFill>
              </a:rPr>
              <a:t> </a:t>
            </a:r>
            <a:r>
              <a:rPr lang="fr-FR" sz="2000" dirty="0" err="1">
                <a:solidFill>
                  <a:schemeClr val="tx1"/>
                </a:solidFill>
              </a:rPr>
              <a:t>observers</a:t>
            </a:r>
            <a:endParaRPr lang="fr-FR" sz="1800" dirty="0">
              <a:solidFill>
                <a:schemeClr val="tx1"/>
              </a:solidFill>
            </a:endParaRPr>
          </a:p>
          <a:p>
            <a:pPr marL="0" indent="0">
              <a:spcAft>
                <a:spcPts val="1200"/>
              </a:spcAft>
              <a:buNone/>
            </a:pPr>
            <a:endParaRPr lang="fr-FR" sz="1400" dirty="0">
              <a:solidFill>
                <a:schemeClr val="tx1"/>
              </a:solidFill>
            </a:endParaRPr>
          </a:p>
        </p:txBody>
      </p:sp>
    </p:spTree>
    <p:extLst>
      <p:ext uri="{BB962C8B-B14F-4D97-AF65-F5344CB8AC3E}">
        <p14:creationId xmlns:p14="http://schemas.microsoft.com/office/powerpoint/2010/main" val="2880730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0" y="1552458"/>
            <a:ext cx="91440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Thank you for your attention!</a:t>
            </a:r>
            <a:endParaRPr dirty="0"/>
          </a:p>
        </p:txBody>
      </p:sp>
      <p:sp>
        <p:nvSpPr>
          <p:cNvPr id="86" name="Google Shape;86;p15"/>
          <p:cNvSpPr txBox="1">
            <a:spLocks noGrp="1"/>
          </p:cNvSpPr>
          <p:nvPr>
            <p:ph type="title"/>
          </p:nvPr>
        </p:nvSpPr>
        <p:spPr>
          <a:xfrm>
            <a:off x="1638300" y="2566671"/>
            <a:ext cx="7381200" cy="841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800" dirty="0"/>
              <a:t>Pierre Spielewoy</a:t>
            </a:r>
            <a:endParaRPr sz="1800" dirty="0"/>
          </a:p>
        </p:txBody>
      </p:sp>
      <p:sp>
        <p:nvSpPr>
          <p:cNvPr id="87" name="Google Shape;87;p15"/>
          <p:cNvSpPr txBox="1">
            <a:spLocks noGrp="1"/>
          </p:cNvSpPr>
          <p:nvPr>
            <p:ph type="title"/>
          </p:nvPr>
        </p:nvSpPr>
        <p:spPr>
          <a:xfrm>
            <a:off x="4821580" y="2566671"/>
            <a:ext cx="7381200" cy="841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fr-FR" sz="1800" dirty="0"/>
              <a:t>p</a:t>
            </a:r>
            <a:r>
              <a:rPr lang="en" sz="1800" dirty="0"/>
              <a:t>ierre.spielewoy@mnhn.fr</a:t>
            </a:r>
            <a:endParaRPr sz="1800" dirty="0"/>
          </a:p>
        </p:txBody>
      </p:sp>
      <p:sp>
        <p:nvSpPr>
          <p:cNvPr id="88" name="Google Shape;88;p15"/>
          <p:cNvSpPr txBox="1">
            <a:spLocks noGrp="1"/>
          </p:cNvSpPr>
          <p:nvPr>
            <p:ph type="title"/>
          </p:nvPr>
        </p:nvSpPr>
        <p:spPr>
          <a:xfrm>
            <a:off x="1511825" y="4640596"/>
            <a:ext cx="2367000" cy="477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050" dirty="0">
                <a:solidFill>
                  <a:srgbClr val="4BDBA3"/>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www.coop4cbd.eu</a:t>
            </a:r>
            <a:endParaRPr sz="1100" dirty="0">
              <a:solidFill>
                <a:srgbClr val="4BDBA3"/>
              </a:solidFill>
            </a:endParaRPr>
          </a:p>
        </p:txBody>
      </p:sp>
      <p:sp>
        <p:nvSpPr>
          <p:cNvPr id="89" name="Google Shape;89;p15"/>
          <p:cNvSpPr txBox="1">
            <a:spLocks noGrp="1"/>
          </p:cNvSpPr>
          <p:nvPr>
            <p:ph type="title"/>
          </p:nvPr>
        </p:nvSpPr>
        <p:spPr>
          <a:xfrm>
            <a:off x="6925775" y="4640596"/>
            <a:ext cx="2367000" cy="477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100"/>
              <a:t>Follow COOP4CBD</a:t>
            </a:r>
            <a:endParaRPr sz="1100" dirty="0"/>
          </a:p>
        </p:txBody>
      </p:sp>
      <p:pic>
        <p:nvPicPr>
          <p:cNvPr id="90" name="Google Shape;90;p15"/>
          <p:cNvPicPr preferRelativeResize="0"/>
          <p:nvPr/>
        </p:nvPicPr>
        <p:blipFill>
          <a:blip r:embed="rId4">
            <a:alphaModFix/>
          </a:blip>
          <a:stretch>
            <a:fillRect/>
          </a:stretch>
        </p:blipFill>
        <p:spPr>
          <a:xfrm>
            <a:off x="8390456" y="4755641"/>
            <a:ext cx="243449" cy="198401"/>
          </a:xfrm>
          <a:prstGeom prst="rect">
            <a:avLst/>
          </a:prstGeom>
          <a:noFill/>
          <a:ln>
            <a:noFill/>
          </a:ln>
        </p:spPr>
      </p:pic>
      <p:pic>
        <p:nvPicPr>
          <p:cNvPr id="91" name="Google Shape;91;p15"/>
          <p:cNvPicPr preferRelativeResize="0"/>
          <p:nvPr/>
        </p:nvPicPr>
        <p:blipFill>
          <a:blip r:embed="rId5">
            <a:alphaModFix/>
          </a:blip>
          <a:stretch>
            <a:fillRect/>
          </a:stretch>
        </p:blipFill>
        <p:spPr>
          <a:xfrm>
            <a:off x="8769451" y="4734175"/>
            <a:ext cx="220126" cy="21987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662AAC-9E82-4BDD-AE9D-57636CD985F0}"/>
              </a:ext>
            </a:extLst>
          </p:cNvPr>
          <p:cNvSpPr>
            <a:spLocks noGrp="1"/>
          </p:cNvSpPr>
          <p:nvPr>
            <p:ph type="title"/>
          </p:nvPr>
        </p:nvSpPr>
        <p:spPr/>
        <p:txBody>
          <a:bodyPr/>
          <a:lstStyle/>
          <a:p>
            <a:r>
              <a:rPr lang="en-GB" dirty="0"/>
              <a:t>Annex</a:t>
            </a:r>
          </a:p>
        </p:txBody>
      </p:sp>
    </p:spTree>
    <p:extLst>
      <p:ext uri="{BB962C8B-B14F-4D97-AF65-F5344CB8AC3E}">
        <p14:creationId xmlns:p14="http://schemas.microsoft.com/office/powerpoint/2010/main" val="2885891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FR" dirty="0"/>
              <a:t>I/ CBD </a:t>
            </a:r>
            <a:r>
              <a:rPr lang="fr-FR" dirty="0" err="1"/>
              <a:t>organization</a:t>
            </a:r>
            <a:r>
              <a:rPr lang="fr-FR" dirty="0"/>
              <a:t> </a:t>
            </a:r>
            <a:br>
              <a:rPr lang="fr-FR" dirty="0"/>
            </a:br>
            <a:endParaRPr dirty="0"/>
          </a:p>
        </p:txBody>
      </p:sp>
      <p:sp>
        <p:nvSpPr>
          <p:cNvPr id="2" name="Ellipse 1">
            <a:extLst>
              <a:ext uri="{FF2B5EF4-FFF2-40B4-BE49-F238E27FC236}">
                <a16:creationId xmlns:a16="http://schemas.microsoft.com/office/drawing/2014/main" id="{3F02EB8F-68DE-47CA-B09F-87E565CCE138}"/>
              </a:ext>
            </a:extLst>
          </p:cNvPr>
          <p:cNvSpPr/>
          <p:nvPr/>
        </p:nvSpPr>
        <p:spPr>
          <a:xfrm>
            <a:off x="619200" y="964800"/>
            <a:ext cx="1821600" cy="799200"/>
          </a:xfrm>
          <a:prstGeom prst="ellipse">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COP</a:t>
            </a:r>
          </a:p>
        </p:txBody>
      </p:sp>
      <p:sp>
        <p:nvSpPr>
          <p:cNvPr id="3" name="Ellipse 2">
            <a:extLst>
              <a:ext uri="{FF2B5EF4-FFF2-40B4-BE49-F238E27FC236}">
                <a16:creationId xmlns:a16="http://schemas.microsoft.com/office/drawing/2014/main" id="{BF656D04-4C8B-4233-BBEB-AACB7C3CF0EE}"/>
              </a:ext>
            </a:extLst>
          </p:cNvPr>
          <p:cNvSpPr/>
          <p:nvPr/>
        </p:nvSpPr>
        <p:spPr>
          <a:xfrm>
            <a:off x="6300000" y="3465900"/>
            <a:ext cx="1872000" cy="799200"/>
          </a:xfrm>
          <a:prstGeom prst="ellipse">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Subsidiary</a:t>
            </a:r>
            <a:r>
              <a:rPr lang="fr-FR" dirty="0"/>
              <a:t> Bodies</a:t>
            </a:r>
          </a:p>
        </p:txBody>
      </p:sp>
      <p:sp>
        <p:nvSpPr>
          <p:cNvPr id="4" name="Ellipse 3">
            <a:extLst>
              <a:ext uri="{FF2B5EF4-FFF2-40B4-BE49-F238E27FC236}">
                <a16:creationId xmlns:a16="http://schemas.microsoft.com/office/drawing/2014/main" id="{AF5D2190-F5D0-499A-BD31-16F1B1DB9D7F}"/>
              </a:ext>
            </a:extLst>
          </p:cNvPr>
          <p:cNvSpPr/>
          <p:nvPr/>
        </p:nvSpPr>
        <p:spPr>
          <a:xfrm>
            <a:off x="673200" y="3444301"/>
            <a:ext cx="1965600" cy="799200"/>
          </a:xfrm>
          <a:prstGeom prst="ellipse">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Group of experts</a:t>
            </a:r>
          </a:p>
        </p:txBody>
      </p:sp>
      <p:sp>
        <p:nvSpPr>
          <p:cNvPr id="5" name="Ellipse 4">
            <a:extLst>
              <a:ext uri="{FF2B5EF4-FFF2-40B4-BE49-F238E27FC236}">
                <a16:creationId xmlns:a16="http://schemas.microsoft.com/office/drawing/2014/main" id="{A4CA396C-BA20-496F-9673-3CF64F047DB9}"/>
              </a:ext>
            </a:extLst>
          </p:cNvPr>
          <p:cNvSpPr/>
          <p:nvPr/>
        </p:nvSpPr>
        <p:spPr>
          <a:xfrm>
            <a:off x="6141600" y="1011600"/>
            <a:ext cx="1821600" cy="705600"/>
          </a:xfrm>
          <a:prstGeom prst="ellipse">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Parties (States)</a:t>
            </a:r>
          </a:p>
        </p:txBody>
      </p:sp>
      <p:cxnSp>
        <p:nvCxnSpPr>
          <p:cNvPr id="7" name="Connecteur droit avec flèche 6">
            <a:extLst>
              <a:ext uri="{FF2B5EF4-FFF2-40B4-BE49-F238E27FC236}">
                <a16:creationId xmlns:a16="http://schemas.microsoft.com/office/drawing/2014/main" id="{8B48B214-A3CB-48DC-96EE-69A82FE4C34B}"/>
              </a:ext>
            </a:extLst>
          </p:cNvPr>
          <p:cNvCxnSpPr/>
          <p:nvPr/>
        </p:nvCxnSpPr>
        <p:spPr>
          <a:xfrm>
            <a:off x="1728000" y="1992150"/>
            <a:ext cx="0" cy="115920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2A013490-F349-4946-B0E9-119CABCADF1A}"/>
              </a:ext>
            </a:extLst>
          </p:cNvPr>
          <p:cNvCxnSpPr>
            <a:cxnSpLocks/>
          </p:cNvCxnSpPr>
          <p:nvPr/>
        </p:nvCxnSpPr>
        <p:spPr>
          <a:xfrm>
            <a:off x="2354401" y="1767601"/>
            <a:ext cx="3829200" cy="174870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5CC99DB2-F5F3-4AC9-A7BD-CCCB2141D347}"/>
              </a:ext>
            </a:extLst>
          </p:cNvPr>
          <p:cNvCxnSpPr>
            <a:cxnSpLocks/>
          </p:cNvCxnSpPr>
          <p:nvPr/>
        </p:nvCxnSpPr>
        <p:spPr>
          <a:xfrm flipH="1" flipV="1">
            <a:off x="2757600" y="1341150"/>
            <a:ext cx="3060000" cy="2325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FFE6D9A5-502C-44F7-919D-3947C5D7E3C8}"/>
              </a:ext>
            </a:extLst>
          </p:cNvPr>
          <p:cNvSpPr txBox="1"/>
          <p:nvPr/>
        </p:nvSpPr>
        <p:spPr>
          <a:xfrm>
            <a:off x="3218400" y="801665"/>
            <a:ext cx="2779200" cy="523220"/>
          </a:xfrm>
          <a:prstGeom prst="rect">
            <a:avLst/>
          </a:prstGeom>
          <a:noFill/>
        </p:spPr>
        <p:txBody>
          <a:bodyPr wrap="square" rtlCol="0">
            <a:spAutoFit/>
          </a:bodyPr>
          <a:lstStyle/>
          <a:p>
            <a:r>
              <a:rPr lang="fr-FR" dirty="0" err="1"/>
              <a:t>Take</a:t>
            </a:r>
            <a:r>
              <a:rPr lang="fr-FR" dirty="0"/>
              <a:t> part in the COP, and </a:t>
            </a:r>
            <a:r>
              <a:rPr lang="fr-FR" dirty="0" err="1"/>
              <a:t>give</a:t>
            </a:r>
            <a:r>
              <a:rPr lang="fr-FR" dirty="0"/>
              <a:t> mandates to the CBD Bodies</a:t>
            </a:r>
          </a:p>
        </p:txBody>
      </p:sp>
      <p:sp>
        <p:nvSpPr>
          <p:cNvPr id="23" name="ZoneTexte 22">
            <a:extLst>
              <a:ext uri="{FF2B5EF4-FFF2-40B4-BE49-F238E27FC236}">
                <a16:creationId xmlns:a16="http://schemas.microsoft.com/office/drawing/2014/main" id="{5C696787-8CEF-4CD7-857B-D447D36DED24}"/>
              </a:ext>
            </a:extLst>
          </p:cNvPr>
          <p:cNvSpPr txBox="1"/>
          <p:nvPr/>
        </p:nvSpPr>
        <p:spPr>
          <a:xfrm>
            <a:off x="97800" y="1786263"/>
            <a:ext cx="1579199" cy="1600438"/>
          </a:xfrm>
          <a:prstGeom prst="rect">
            <a:avLst/>
          </a:prstGeom>
          <a:noFill/>
        </p:spPr>
        <p:txBody>
          <a:bodyPr wrap="square" rtlCol="0">
            <a:spAutoFit/>
          </a:bodyPr>
          <a:lstStyle/>
          <a:p>
            <a:r>
              <a:rPr lang="fr-FR" dirty="0"/>
              <a:t>If </a:t>
            </a:r>
            <a:r>
              <a:rPr lang="fr-FR" dirty="0" err="1"/>
              <a:t>needed</a:t>
            </a:r>
            <a:r>
              <a:rPr lang="fr-FR" dirty="0"/>
              <a:t>, </a:t>
            </a:r>
            <a:r>
              <a:rPr lang="fr-FR" dirty="0" err="1"/>
              <a:t>established</a:t>
            </a:r>
            <a:r>
              <a:rPr lang="fr-FR" dirty="0"/>
              <a:t> </a:t>
            </a:r>
            <a:r>
              <a:rPr lang="fr-FR" dirty="0" err="1"/>
              <a:t>temporary</a:t>
            </a:r>
            <a:r>
              <a:rPr lang="fr-FR" dirty="0"/>
              <a:t> or open-</a:t>
            </a:r>
            <a:r>
              <a:rPr lang="fr-FR" dirty="0" err="1"/>
              <a:t>ended</a:t>
            </a:r>
            <a:r>
              <a:rPr lang="fr-FR" dirty="0"/>
              <a:t> expert or </a:t>
            </a:r>
            <a:r>
              <a:rPr lang="fr-FR" dirty="0" err="1"/>
              <a:t>working</a:t>
            </a:r>
            <a:r>
              <a:rPr lang="fr-FR" dirty="0"/>
              <a:t> groups </a:t>
            </a:r>
            <a:r>
              <a:rPr lang="fr-FR" dirty="0" err="1"/>
              <a:t>with</a:t>
            </a:r>
            <a:r>
              <a:rPr lang="fr-FR" dirty="0"/>
              <a:t> </a:t>
            </a:r>
            <a:r>
              <a:rPr lang="fr-FR" dirty="0" err="1"/>
              <a:t>specific</a:t>
            </a:r>
            <a:r>
              <a:rPr lang="fr-FR" dirty="0"/>
              <a:t> mandate</a:t>
            </a:r>
          </a:p>
        </p:txBody>
      </p:sp>
      <p:cxnSp>
        <p:nvCxnSpPr>
          <p:cNvPr id="24" name="Connecteur droit avec flèche 23">
            <a:extLst>
              <a:ext uri="{FF2B5EF4-FFF2-40B4-BE49-F238E27FC236}">
                <a16:creationId xmlns:a16="http://schemas.microsoft.com/office/drawing/2014/main" id="{4D7B141A-C0F7-49D6-AAB5-1A1148906986}"/>
              </a:ext>
            </a:extLst>
          </p:cNvPr>
          <p:cNvCxnSpPr>
            <a:cxnSpLocks/>
          </p:cNvCxnSpPr>
          <p:nvPr/>
        </p:nvCxnSpPr>
        <p:spPr>
          <a:xfrm>
            <a:off x="2887200" y="4009802"/>
            <a:ext cx="3045600"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7F308A4F-6CB5-430E-9DD2-A97952B088E6}"/>
              </a:ext>
            </a:extLst>
          </p:cNvPr>
          <p:cNvSpPr txBox="1"/>
          <p:nvPr/>
        </p:nvSpPr>
        <p:spPr>
          <a:xfrm>
            <a:off x="3112801" y="4235401"/>
            <a:ext cx="3070800" cy="523220"/>
          </a:xfrm>
          <a:prstGeom prst="rect">
            <a:avLst/>
          </a:prstGeom>
          <a:noFill/>
        </p:spPr>
        <p:txBody>
          <a:bodyPr wrap="square" rtlCol="0">
            <a:spAutoFit/>
          </a:bodyPr>
          <a:lstStyle/>
          <a:p>
            <a:r>
              <a:rPr lang="fr-FR" dirty="0" err="1"/>
              <a:t>Subsidiary</a:t>
            </a:r>
            <a:r>
              <a:rPr lang="fr-FR" dirty="0"/>
              <a:t> Bodies can </a:t>
            </a:r>
            <a:r>
              <a:rPr lang="fr-FR" dirty="0" err="1"/>
              <a:t>consider</a:t>
            </a:r>
            <a:r>
              <a:rPr lang="fr-FR" dirty="0"/>
              <a:t> the </a:t>
            </a:r>
            <a:r>
              <a:rPr lang="fr-FR" dirty="0" err="1"/>
              <a:t>outcome</a:t>
            </a:r>
            <a:r>
              <a:rPr lang="fr-FR" dirty="0"/>
              <a:t> of expert (group) </a:t>
            </a:r>
            <a:r>
              <a:rPr lang="fr-FR" dirty="0" err="1"/>
              <a:t>work</a:t>
            </a:r>
            <a:r>
              <a:rPr lang="fr-FR" dirty="0"/>
              <a:t>. </a:t>
            </a:r>
          </a:p>
        </p:txBody>
      </p:sp>
      <p:sp>
        <p:nvSpPr>
          <p:cNvPr id="30" name="ZoneTexte 29">
            <a:extLst>
              <a:ext uri="{FF2B5EF4-FFF2-40B4-BE49-F238E27FC236}">
                <a16:creationId xmlns:a16="http://schemas.microsoft.com/office/drawing/2014/main" id="{BDF3E980-6FDB-4779-9759-925138C8B45D}"/>
              </a:ext>
            </a:extLst>
          </p:cNvPr>
          <p:cNvSpPr txBox="1"/>
          <p:nvPr/>
        </p:nvSpPr>
        <p:spPr>
          <a:xfrm rot="1444432">
            <a:off x="3062400" y="2538985"/>
            <a:ext cx="1579199" cy="523220"/>
          </a:xfrm>
          <a:prstGeom prst="rect">
            <a:avLst/>
          </a:prstGeom>
          <a:noFill/>
        </p:spPr>
        <p:txBody>
          <a:bodyPr wrap="square" rtlCol="0">
            <a:spAutoFit/>
          </a:bodyPr>
          <a:lstStyle/>
          <a:p>
            <a:r>
              <a:rPr lang="fr-FR" dirty="0"/>
              <a:t>Mandates the </a:t>
            </a:r>
            <a:r>
              <a:rPr lang="fr-FR" dirty="0" err="1"/>
              <a:t>Subsidary</a:t>
            </a:r>
            <a:r>
              <a:rPr lang="fr-FR" dirty="0"/>
              <a:t> Bodies</a:t>
            </a:r>
          </a:p>
        </p:txBody>
      </p:sp>
    </p:spTree>
    <p:extLst>
      <p:ext uri="{BB962C8B-B14F-4D97-AF65-F5344CB8AC3E}">
        <p14:creationId xmlns:p14="http://schemas.microsoft.com/office/powerpoint/2010/main" val="175819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FR" dirty="0"/>
              <a:t>IV/ Link </a:t>
            </a:r>
            <a:r>
              <a:rPr lang="fr-FR" dirty="0" err="1"/>
              <a:t>between</a:t>
            </a:r>
            <a:r>
              <a:rPr lang="fr-FR" dirty="0"/>
              <a:t> SBSTTA and IPBES</a:t>
            </a:r>
            <a:br>
              <a:rPr lang="fr-FR" dirty="0"/>
            </a:br>
            <a:endParaRPr dirty="0"/>
          </a:p>
        </p:txBody>
      </p:sp>
      <p:sp>
        <p:nvSpPr>
          <p:cNvPr id="67" name="Google Shape;67;p12"/>
          <p:cNvSpPr txBox="1">
            <a:spLocks noGrp="1"/>
          </p:cNvSpPr>
          <p:nvPr>
            <p:ph type="body" idx="1"/>
          </p:nvPr>
        </p:nvSpPr>
        <p:spPr>
          <a:xfrm>
            <a:off x="311700" y="1179605"/>
            <a:ext cx="8520600" cy="3416400"/>
          </a:xfrm>
          <a:prstGeom prst="rect">
            <a:avLst/>
          </a:prstGeom>
        </p:spPr>
        <p:txBody>
          <a:bodyPr spcFirstLastPara="1" wrap="square" lIns="91425" tIns="91425" rIns="91425" bIns="91425" anchor="t" anchorCtr="0">
            <a:normAutofit/>
          </a:bodyPr>
          <a:lstStyle/>
          <a:p>
            <a:pPr marL="0" indent="0">
              <a:spcAft>
                <a:spcPts val="1200"/>
              </a:spcAft>
              <a:buNone/>
            </a:pPr>
            <a:endParaRPr lang="fr-FR" dirty="0"/>
          </a:p>
          <a:p>
            <a:pPr marL="0" indent="0">
              <a:spcAft>
                <a:spcPts val="1200"/>
              </a:spcAft>
              <a:buNone/>
            </a:pPr>
            <a:endParaRPr lang="fr-FR" dirty="0"/>
          </a:p>
        </p:txBody>
      </p:sp>
      <p:pic>
        <p:nvPicPr>
          <p:cNvPr id="3" name="Image 2">
            <a:extLst>
              <a:ext uri="{FF2B5EF4-FFF2-40B4-BE49-F238E27FC236}">
                <a16:creationId xmlns:a16="http://schemas.microsoft.com/office/drawing/2014/main" id="{617AE0E6-246E-43EF-9926-F3A9E1742FC0}"/>
              </a:ext>
            </a:extLst>
          </p:cNvPr>
          <p:cNvPicPr>
            <a:picLocks noChangeAspect="1"/>
          </p:cNvPicPr>
          <p:nvPr/>
        </p:nvPicPr>
        <p:blipFill>
          <a:blip r:embed="rId3"/>
          <a:stretch>
            <a:fillRect/>
          </a:stretch>
        </p:blipFill>
        <p:spPr>
          <a:xfrm>
            <a:off x="987101" y="2195865"/>
            <a:ext cx="7476433" cy="1383880"/>
          </a:xfrm>
          <a:prstGeom prst="rect">
            <a:avLst/>
          </a:prstGeom>
        </p:spPr>
      </p:pic>
      <p:sp>
        <p:nvSpPr>
          <p:cNvPr id="8" name="ZoneTexte 7">
            <a:extLst>
              <a:ext uri="{FF2B5EF4-FFF2-40B4-BE49-F238E27FC236}">
                <a16:creationId xmlns:a16="http://schemas.microsoft.com/office/drawing/2014/main" id="{8B45FE22-2A7D-4A89-9BA1-D80890BD0B58}"/>
              </a:ext>
            </a:extLst>
          </p:cNvPr>
          <p:cNvSpPr txBox="1"/>
          <p:nvPr/>
        </p:nvSpPr>
        <p:spPr>
          <a:xfrm>
            <a:off x="810000" y="1418885"/>
            <a:ext cx="45720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UNEP/CBD/COP/DEC/X/11 : The intention </a:t>
            </a: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37369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FR" dirty="0"/>
              <a:t>IV/ Link </a:t>
            </a:r>
            <a:r>
              <a:rPr lang="fr-FR" dirty="0" err="1"/>
              <a:t>between</a:t>
            </a:r>
            <a:r>
              <a:rPr lang="fr-FR" dirty="0"/>
              <a:t> SBSTTA and IPBES</a:t>
            </a:r>
            <a:br>
              <a:rPr lang="fr-FR" dirty="0"/>
            </a:br>
            <a:endParaRPr dirty="0"/>
          </a:p>
        </p:txBody>
      </p:sp>
      <p:sp>
        <p:nvSpPr>
          <p:cNvPr id="67" name="Google Shape;67;p12"/>
          <p:cNvSpPr txBox="1">
            <a:spLocks noGrp="1"/>
          </p:cNvSpPr>
          <p:nvPr>
            <p:ph type="body" idx="1"/>
          </p:nvPr>
        </p:nvSpPr>
        <p:spPr>
          <a:xfrm>
            <a:off x="311700" y="1179605"/>
            <a:ext cx="8520600" cy="3416400"/>
          </a:xfrm>
          <a:prstGeom prst="rect">
            <a:avLst/>
          </a:prstGeom>
        </p:spPr>
        <p:txBody>
          <a:bodyPr spcFirstLastPara="1" wrap="square" lIns="91425" tIns="91425" rIns="91425" bIns="91425" anchor="t" anchorCtr="0">
            <a:normAutofit/>
          </a:bodyPr>
          <a:lstStyle/>
          <a:p>
            <a:pPr marL="0" indent="0">
              <a:spcAft>
                <a:spcPts val="1200"/>
              </a:spcAft>
              <a:buNone/>
            </a:pPr>
            <a:endParaRPr lang="fr-FR" dirty="0"/>
          </a:p>
          <a:p>
            <a:pPr marL="0" indent="0">
              <a:spcAft>
                <a:spcPts val="1200"/>
              </a:spcAft>
              <a:buNone/>
            </a:pPr>
            <a:endParaRPr lang="fr-FR" dirty="0"/>
          </a:p>
        </p:txBody>
      </p:sp>
      <p:sp>
        <p:nvSpPr>
          <p:cNvPr id="8" name="ZoneTexte 7">
            <a:extLst>
              <a:ext uri="{FF2B5EF4-FFF2-40B4-BE49-F238E27FC236}">
                <a16:creationId xmlns:a16="http://schemas.microsoft.com/office/drawing/2014/main" id="{8B45FE22-2A7D-4A89-9BA1-D80890BD0B58}"/>
              </a:ext>
            </a:extLst>
          </p:cNvPr>
          <p:cNvSpPr txBox="1"/>
          <p:nvPr/>
        </p:nvSpPr>
        <p:spPr>
          <a:xfrm>
            <a:off x="174899" y="599518"/>
            <a:ext cx="507030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UNEP/CBD/COP/DEC/XI/13 : The collaboration </a:t>
            </a: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4" name="Image 3">
            <a:extLst>
              <a:ext uri="{FF2B5EF4-FFF2-40B4-BE49-F238E27FC236}">
                <a16:creationId xmlns:a16="http://schemas.microsoft.com/office/drawing/2014/main" id="{28E6968F-DAF6-47F7-983E-63A7A8D25019}"/>
              </a:ext>
            </a:extLst>
          </p:cNvPr>
          <p:cNvPicPr>
            <a:picLocks noChangeAspect="1"/>
          </p:cNvPicPr>
          <p:nvPr/>
        </p:nvPicPr>
        <p:blipFill>
          <a:blip r:embed="rId3"/>
          <a:stretch>
            <a:fillRect/>
          </a:stretch>
        </p:blipFill>
        <p:spPr>
          <a:xfrm>
            <a:off x="1384954" y="921674"/>
            <a:ext cx="6820491" cy="3932261"/>
          </a:xfrm>
          <a:prstGeom prst="rect">
            <a:avLst/>
          </a:prstGeom>
        </p:spPr>
      </p:pic>
    </p:spTree>
    <p:extLst>
      <p:ext uri="{BB962C8B-B14F-4D97-AF65-F5344CB8AC3E}">
        <p14:creationId xmlns:p14="http://schemas.microsoft.com/office/powerpoint/2010/main" val="2918695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FR" dirty="0"/>
              <a:t>IV/ Link </a:t>
            </a:r>
            <a:r>
              <a:rPr lang="fr-FR" dirty="0" err="1"/>
              <a:t>between</a:t>
            </a:r>
            <a:r>
              <a:rPr lang="fr-FR" dirty="0"/>
              <a:t> SBSTTA and IPBES</a:t>
            </a:r>
            <a:br>
              <a:rPr lang="fr-FR" dirty="0"/>
            </a:br>
            <a:endParaRPr dirty="0"/>
          </a:p>
        </p:txBody>
      </p:sp>
      <p:sp>
        <p:nvSpPr>
          <p:cNvPr id="67" name="Google Shape;67;p12"/>
          <p:cNvSpPr txBox="1">
            <a:spLocks noGrp="1"/>
          </p:cNvSpPr>
          <p:nvPr>
            <p:ph type="body" idx="1"/>
          </p:nvPr>
        </p:nvSpPr>
        <p:spPr>
          <a:xfrm>
            <a:off x="311700" y="1179605"/>
            <a:ext cx="8520600" cy="3416400"/>
          </a:xfrm>
          <a:prstGeom prst="rect">
            <a:avLst/>
          </a:prstGeom>
        </p:spPr>
        <p:txBody>
          <a:bodyPr spcFirstLastPara="1" wrap="square" lIns="91425" tIns="91425" rIns="91425" bIns="91425" anchor="t" anchorCtr="0">
            <a:normAutofit/>
          </a:bodyPr>
          <a:lstStyle/>
          <a:p>
            <a:pPr marL="0" indent="0">
              <a:spcAft>
                <a:spcPts val="1200"/>
              </a:spcAft>
              <a:buNone/>
            </a:pPr>
            <a:endParaRPr lang="fr-FR" dirty="0"/>
          </a:p>
          <a:p>
            <a:pPr marL="0" indent="0">
              <a:spcAft>
                <a:spcPts val="1200"/>
              </a:spcAft>
              <a:buNone/>
            </a:pPr>
            <a:endParaRPr lang="fr-FR" dirty="0"/>
          </a:p>
        </p:txBody>
      </p:sp>
      <p:sp>
        <p:nvSpPr>
          <p:cNvPr id="8" name="ZoneTexte 7">
            <a:extLst>
              <a:ext uri="{FF2B5EF4-FFF2-40B4-BE49-F238E27FC236}">
                <a16:creationId xmlns:a16="http://schemas.microsoft.com/office/drawing/2014/main" id="{8B45FE22-2A7D-4A89-9BA1-D80890BD0B58}"/>
              </a:ext>
            </a:extLst>
          </p:cNvPr>
          <p:cNvSpPr txBox="1"/>
          <p:nvPr/>
        </p:nvSpPr>
        <p:spPr>
          <a:xfrm>
            <a:off x="174899" y="599518"/>
            <a:ext cx="507030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UNEP/CBD/COP/DEC/XI/13 : The collaboration</a:t>
            </a: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3" name="Image 2">
            <a:extLst>
              <a:ext uri="{FF2B5EF4-FFF2-40B4-BE49-F238E27FC236}">
                <a16:creationId xmlns:a16="http://schemas.microsoft.com/office/drawing/2014/main" id="{9E7DF84F-953C-4E34-9694-638F2DA70473}"/>
              </a:ext>
            </a:extLst>
          </p:cNvPr>
          <p:cNvPicPr>
            <a:picLocks noChangeAspect="1"/>
          </p:cNvPicPr>
          <p:nvPr/>
        </p:nvPicPr>
        <p:blipFill>
          <a:blip r:embed="rId3"/>
          <a:stretch>
            <a:fillRect/>
          </a:stretch>
        </p:blipFill>
        <p:spPr>
          <a:xfrm>
            <a:off x="1836000" y="1008100"/>
            <a:ext cx="6310980" cy="4205003"/>
          </a:xfrm>
          <a:prstGeom prst="rect">
            <a:avLst/>
          </a:prstGeom>
        </p:spPr>
      </p:pic>
    </p:spTree>
    <p:extLst>
      <p:ext uri="{BB962C8B-B14F-4D97-AF65-F5344CB8AC3E}">
        <p14:creationId xmlns:p14="http://schemas.microsoft.com/office/powerpoint/2010/main" val="1690291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FR" dirty="0"/>
              <a:t>IV/ Link </a:t>
            </a:r>
            <a:r>
              <a:rPr lang="fr-FR" dirty="0" err="1"/>
              <a:t>between</a:t>
            </a:r>
            <a:r>
              <a:rPr lang="fr-FR" dirty="0"/>
              <a:t> SBSTTA and IPBES</a:t>
            </a:r>
            <a:br>
              <a:rPr lang="fr-FR" dirty="0"/>
            </a:br>
            <a:endParaRPr dirty="0"/>
          </a:p>
        </p:txBody>
      </p:sp>
      <p:sp>
        <p:nvSpPr>
          <p:cNvPr id="67" name="Google Shape;67;p12"/>
          <p:cNvSpPr txBox="1">
            <a:spLocks noGrp="1"/>
          </p:cNvSpPr>
          <p:nvPr>
            <p:ph type="body" idx="1"/>
          </p:nvPr>
        </p:nvSpPr>
        <p:spPr>
          <a:xfrm>
            <a:off x="311700" y="1179605"/>
            <a:ext cx="8520600" cy="3416400"/>
          </a:xfrm>
          <a:prstGeom prst="rect">
            <a:avLst/>
          </a:prstGeom>
        </p:spPr>
        <p:txBody>
          <a:bodyPr spcFirstLastPara="1" wrap="square" lIns="91425" tIns="91425" rIns="91425" bIns="91425" anchor="t" anchorCtr="0">
            <a:normAutofit/>
          </a:bodyPr>
          <a:lstStyle/>
          <a:p>
            <a:pPr marL="0" indent="0">
              <a:spcAft>
                <a:spcPts val="1200"/>
              </a:spcAft>
              <a:buNone/>
            </a:pPr>
            <a:endParaRPr lang="fr-FR" dirty="0"/>
          </a:p>
          <a:p>
            <a:pPr marL="0" indent="0">
              <a:spcAft>
                <a:spcPts val="1200"/>
              </a:spcAft>
              <a:buNone/>
            </a:pPr>
            <a:endParaRPr lang="fr-FR" dirty="0"/>
          </a:p>
        </p:txBody>
      </p:sp>
      <p:sp>
        <p:nvSpPr>
          <p:cNvPr id="8" name="ZoneTexte 7">
            <a:extLst>
              <a:ext uri="{FF2B5EF4-FFF2-40B4-BE49-F238E27FC236}">
                <a16:creationId xmlns:a16="http://schemas.microsoft.com/office/drawing/2014/main" id="{8B45FE22-2A7D-4A89-9BA1-D80890BD0B58}"/>
              </a:ext>
            </a:extLst>
          </p:cNvPr>
          <p:cNvSpPr txBox="1"/>
          <p:nvPr/>
        </p:nvSpPr>
        <p:spPr>
          <a:xfrm>
            <a:off x="174899" y="599518"/>
            <a:ext cx="507030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UNEP/CBD/COP/DEC/XI/13 : The collaboration </a:t>
            </a: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4" name="Image 3">
            <a:extLst>
              <a:ext uri="{FF2B5EF4-FFF2-40B4-BE49-F238E27FC236}">
                <a16:creationId xmlns:a16="http://schemas.microsoft.com/office/drawing/2014/main" id="{7AF234A0-B40F-48D4-9403-AC2F50BB209B}"/>
              </a:ext>
            </a:extLst>
          </p:cNvPr>
          <p:cNvPicPr>
            <a:picLocks noChangeAspect="1"/>
          </p:cNvPicPr>
          <p:nvPr/>
        </p:nvPicPr>
        <p:blipFill>
          <a:blip r:embed="rId3"/>
          <a:stretch>
            <a:fillRect/>
          </a:stretch>
        </p:blipFill>
        <p:spPr>
          <a:xfrm>
            <a:off x="1154134" y="1592495"/>
            <a:ext cx="6835732" cy="1958510"/>
          </a:xfrm>
          <a:prstGeom prst="rect">
            <a:avLst/>
          </a:prstGeom>
        </p:spPr>
      </p:pic>
    </p:spTree>
    <p:extLst>
      <p:ext uri="{BB962C8B-B14F-4D97-AF65-F5344CB8AC3E}">
        <p14:creationId xmlns:p14="http://schemas.microsoft.com/office/powerpoint/2010/main" val="335784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FR" dirty="0"/>
              <a:t>IV/ Link </a:t>
            </a:r>
            <a:r>
              <a:rPr lang="fr-FR" dirty="0" err="1"/>
              <a:t>between</a:t>
            </a:r>
            <a:r>
              <a:rPr lang="fr-FR" dirty="0"/>
              <a:t> SBSTTA and IPBES</a:t>
            </a:r>
            <a:br>
              <a:rPr lang="fr-FR" dirty="0"/>
            </a:br>
            <a:endParaRPr dirty="0"/>
          </a:p>
        </p:txBody>
      </p:sp>
      <p:sp>
        <p:nvSpPr>
          <p:cNvPr id="67" name="Google Shape;67;p12"/>
          <p:cNvSpPr txBox="1">
            <a:spLocks noGrp="1"/>
          </p:cNvSpPr>
          <p:nvPr>
            <p:ph type="body" idx="1"/>
          </p:nvPr>
        </p:nvSpPr>
        <p:spPr>
          <a:xfrm>
            <a:off x="311700" y="1179605"/>
            <a:ext cx="8520600" cy="3416400"/>
          </a:xfrm>
          <a:prstGeom prst="rect">
            <a:avLst/>
          </a:prstGeom>
        </p:spPr>
        <p:txBody>
          <a:bodyPr spcFirstLastPara="1" wrap="square" lIns="91425" tIns="91425" rIns="91425" bIns="91425" anchor="t" anchorCtr="0">
            <a:normAutofit/>
          </a:bodyPr>
          <a:lstStyle/>
          <a:p>
            <a:pPr marL="0" indent="0">
              <a:spcAft>
                <a:spcPts val="1200"/>
              </a:spcAft>
              <a:buNone/>
            </a:pPr>
            <a:endParaRPr lang="fr-FR" dirty="0"/>
          </a:p>
          <a:p>
            <a:pPr marL="0" indent="0">
              <a:spcAft>
                <a:spcPts val="1200"/>
              </a:spcAft>
              <a:buNone/>
            </a:pPr>
            <a:endParaRPr lang="fr-FR" dirty="0"/>
          </a:p>
        </p:txBody>
      </p:sp>
      <p:sp>
        <p:nvSpPr>
          <p:cNvPr id="2" name="ZoneTexte 1">
            <a:extLst>
              <a:ext uri="{FF2B5EF4-FFF2-40B4-BE49-F238E27FC236}">
                <a16:creationId xmlns:a16="http://schemas.microsoft.com/office/drawing/2014/main" id="{28FC9C78-E4C3-4A56-9F02-61C6CEF0EBFB}"/>
              </a:ext>
            </a:extLst>
          </p:cNvPr>
          <p:cNvSpPr txBox="1"/>
          <p:nvPr/>
        </p:nvSpPr>
        <p:spPr>
          <a:xfrm>
            <a:off x="877336" y="1518159"/>
            <a:ext cx="7490128" cy="2523768"/>
          </a:xfrm>
          <a:prstGeom prst="rect">
            <a:avLst/>
          </a:prstGeom>
          <a:noFill/>
        </p:spPr>
        <p:txBody>
          <a:bodyPr wrap="square" rtlCol="0">
            <a:spAutoFit/>
          </a:bodyPr>
          <a:lstStyle/>
          <a:p>
            <a:r>
              <a:rPr lang="en-US" sz="1800" dirty="0">
                <a:effectLst/>
                <a:latin typeface="+mn-lt"/>
              </a:rPr>
              <a:t>1/ CBD and IPBES are independent processes (IPBES also serves other MEAs); </a:t>
            </a:r>
          </a:p>
          <a:p>
            <a:endParaRPr lang="en-US" sz="1800" dirty="0">
              <a:effectLst/>
              <a:latin typeface="+mn-lt"/>
            </a:endParaRPr>
          </a:p>
          <a:p>
            <a:r>
              <a:rPr lang="en-US" sz="1800" dirty="0">
                <a:effectLst/>
                <a:latin typeface="+mn-lt"/>
              </a:rPr>
              <a:t>2/ COP proposes subjects for assessment to IPBES plenary, who decides which assessments will be undertaken; </a:t>
            </a:r>
          </a:p>
          <a:p>
            <a:endParaRPr lang="en-US" sz="1800" dirty="0">
              <a:effectLst/>
              <a:latin typeface="+mn-lt"/>
            </a:endParaRPr>
          </a:p>
          <a:p>
            <a:r>
              <a:rPr lang="en-US" sz="1800" dirty="0">
                <a:effectLst/>
                <a:latin typeface="+mn-lt"/>
              </a:rPr>
              <a:t>3/ SBSTTA considers outcomes of IPBES assessments (basically SPMs) through its permanent mandate and recommends to COP. </a:t>
            </a:r>
          </a:p>
          <a:p>
            <a:endParaRPr lang="en-GB" dirty="0"/>
          </a:p>
        </p:txBody>
      </p:sp>
      <p:sp>
        <p:nvSpPr>
          <p:cNvPr id="3" name="ZoneTexte 2">
            <a:extLst>
              <a:ext uri="{FF2B5EF4-FFF2-40B4-BE49-F238E27FC236}">
                <a16:creationId xmlns:a16="http://schemas.microsoft.com/office/drawing/2014/main" id="{33BA6548-6199-4323-A33D-AAF4424ADAE7}"/>
              </a:ext>
            </a:extLst>
          </p:cNvPr>
          <p:cNvSpPr txBox="1"/>
          <p:nvPr/>
        </p:nvSpPr>
        <p:spPr>
          <a:xfrm>
            <a:off x="403200" y="871200"/>
            <a:ext cx="1908000" cy="369332"/>
          </a:xfrm>
          <a:prstGeom prst="rect">
            <a:avLst/>
          </a:prstGeom>
          <a:noFill/>
        </p:spPr>
        <p:txBody>
          <a:bodyPr wrap="square" rtlCol="0">
            <a:spAutoFit/>
          </a:bodyPr>
          <a:lstStyle/>
          <a:p>
            <a:r>
              <a:rPr lang="en-GB" sz="1800" dirty="0"/>
              <a:t>To summarize : </a:t>
            </a:r>
          </a:p>
        </p:txBody>
      </p:sp>
    </p:spTree>
    <p:extLst>
      <p:ext uri="{BB962C8B-B14F-4D97-AF65-F5344CB8AC3E}">
        <p14:creationId xmlns:p14="http://schemas.microsoft.com/office/powerpoint/2010/main" val="1803543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FR" dirty="0"/>
              <a:t>I/ CBD </a:t>
            </a:r>
            <a:r>
              <a:rPr lang="fr-FR" dirty="0" err="1"/>
              <a:t>organization</a:t>
            </a:r>
            <a:br>
              <a:rPr lang="fr-FR" dirty="0"/>
            </a:br>
            <a:endParaRPr dirty="0"/>
          </a:p>
        </p:txBody>
      </p:sp>
      <p:sp>
        <p:nvSpPr>
          <p:cNvPr id="67" name="Google Shape;67;p12"/>
          <p:cNvSpPr txBox="1">
            <a:spLocks noGrp="1"/>
          </p:cNvSpPr>
          <p:nvPr>
            <p:ph type="body" idx="1"/>
          </p:nvPr>
        </p:nvSpPr>
        <p:spPr>
          <a:xfrm>
            <a:off x="311700" y="920405"/>
            <a:ext cx="8520600" cy="3416400"/>
          </a:xfrm>
          <a:prstGeom prst="rect">
            <a:avLst/>
          </a:prstGeom>
        </p:spPr>
        <p:txBody>
          <a:bodyPr spcFirstLastPara="1" wrap="square" lIns="91425" tIns="91425" rIns="91425" bIns="91425" anchor="t" anchorCtr="0">
            <a:normAutofit fontScale="85000" lnSpcReduction="20000"/>
          </a:bodyPr>
          <a:lstStyle/>
          <a:p>
            <a:pPr marL="0" indent="0">
              <a:spcAft>
                <a:spcPts val="1200"/>
              </a:spcAft>
              <a:buNone/>
            </a:pPr>
            <a:r>
              <a:rPr lang="fr-FR" dirty="0" err="1">
                <a:solidFill>
                  <a:schemeClr val="tx1"/>
                </a:solidFill>
              </a:rPr>
              <a:t>Conference</a:t>
            </a:r>
            <a:r>
              <a:rPr lang="fr-FR" dirty="0">
                <a:solidFill>
                  <a:schemeClr val="tx1"/>
                </a:solidFill>
              </a:rPr>
              <a:t> of Parties = </a:t>
            </a:r>
          </a:p>
          <a:p>
            <a:pPr marL="0" indent="0">
              <a:spcAft>
                <a:spcPts val="1200"/>
              </a:spcAft>
              <a:buNone/>
            </a:pPr>
            <a:r>
              <a:rPr lang="en-US" dirty="0">
                <a:solidFill>
                  <a:schemeClr val="tx1"/>
                </a:solidFill>
              </a:rPr>
              <a:t>The </a:t>
            </a:r>
            <a:r>
              <a:rPr lang="en-US" b="1" dirty="0">
                <a:solidFill>
                  <a:schemeClr val="tx1"/>
                </a:solidFill>
              </a:rPr>
              <a:t>supreme governing body for the Convention</a:t>
            </a:r>
            <a:r>
              <a:rPr lang="en-US" dirty="0">
                <a:solidFill>
                  <a:schemeClr val="tx1"/>
                </a:solidFill>
              </a:rPr>
              <a:t>. It is the highest decision-making body. The COP is responsible for reviewing the implementation of the Convention and any related legal instruments. It has the power to make, within its mandate*, the decisions necessary to promote the effective implementation of the Convention</a:t>
            </a:r>
          </a:p>
          <a:p>
            <a:pPr marL="0" indent="0">
              <a:spcAft>
                <a:spcPts val="1200"/>
              </a:spcAft>
              <a:buNone/>
            </a:pPr>
            <a:endParaRPr lang="fr-FR" dirty="0">
              <a:solidFill>
                <a:schemeClr val="tx1"/>
              </a:solidFill>
            </a:endParaRPr>
          </a:p>
          <a:p>
            <a:pPr marL="0" indent="0">
              <a:spcAft>
                <a:spcPts val="1200"/>
              </a:spcAft>
              <a:buNone/>
            </a:pPr>
            <a:r>
              <a:rPr lang="en-US" b="1" dirty="0">
                <a:solidFill>
                  <a:schemeClr val="tx1"/>
                </a:solidFill>
              </a:rPr>
              <a:t>The biodiversity process revolves around the biennial meetings of the COP </a:t>
            </a:r>
            <a:r>
              <a:rPr lang="en-US" dirty="0">
                <a:solidFill>
                  <a:schemeClr val="tx1"/>
                </a:solidFill>
              </a:rPr>
              <a:t>(or COP-MOPs). These sessions bring together Parties to the Convention and Parties to the Protocols, as well as observer States and organizations, the media, and the general public represented by various civil society and non-governmental organizations. The meetings have mostly taken place outside of the seat of the Secretariat hosted by different country Parties</a:t>
            </a:r>
            <a:endParaRPr lang="fr-FR" dirty="0">
              <a:solidFill>
                <a:schemeClr val="tx1"/>
              </a:solidFill>
            </a:endParaRPr>
          </a:p>
          <a:p>
            <a:pPr marL="0" indent="0" algn="r">
              <a:spcAft>
                <a:spcPts val="1200"/>
              </a:spcAft>
              <a:buNone/>
            </a:pPr>
            <a:r>
              <a:rPr lang="fr-FR" dirty="0" err="1">
                <a:hlinkClick r:id="rId4"/>
              </a:rPr>
              <a:t>Secretariat</a:t>
            </a:r>
            <a:r>
              <a:rPr lang="fr-FR" dirty="0">
                <a:hlinkClick r:id="rId4"/>
              </a:rPr>
              <a:t> Guidance </a:t>
            </a:r>
            <a:endParaRPr lang="fr-FR" dirty="0"/>
          </a:p>
          <a:p>
            <a:pPr marL="0" indent="0">
              <a:spcAft>
                <a:spcPts val="1200"/>
              </a:spcAft>
              <a:buNone/>
            </a:pPr>
            <a:endParaRPr lang="fr-FR" dirty="0"/>
          </a:p>
          <a:p>
            <a:pPr marL="0" indent="0">
              <a:spcAft>
                <a:spcPts val="1200"/>
              </a:spcAft>
              <a:buNone/>
            </a:pPr>
            <a:endParaRPr lang="fr-FR" dirty="0"/>
          </a:p>
        </p:txBody>
      </p:sp>
    </p:spTree>
    <p:extLst>
      <p:ext uri="{BB962C8B-B14F-4D97-AF65-F5344CB8AC3E}">
        <p14:creationId xmlns:p14="http://schemas.microsoft.com/office/powerpoint/2010/main" val="291204965"/>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FR" dirty="0"/>
              <a:t>I/ CBD </a:t>
            </a:r>
            <a:r>
              <a:rPr lang="fr-FR" dirty="0" err="1"/>
              <a:t>organization</a:t>
            </a:r>
            <a:br>
              <a:rPr lang="fr-FR" dirty="0"/>
            </a:br>
            <a:endParaRPr dirty="0"/>
          </a:p>
        </p:txBody>
      </p:sp>
      <p:sp>
        <p:nvSpPr>
          <p:cNvPr id="67" name="Google Shape;67;p12"/>
          <p:cNvSpPr txBox="1">
            <a:spLocks noGrp="1"/>
          </p:cNvSpPr>
          <p:nvPr>
            <p:ph type="body" idx="1"/>
          </p:nvPr>
        </p:nvSpPr>
        <p:spPr>
          <a:xfrm>
            <a:off x="261300" y="878401"/>
            <a:ext cx="8520600" cy="3520800"/>
          </a:xfrm>
          <a:prstGeom prst="rect">
            <a:avLst/>
          </a:prstGeom>
        </p:spPr>
        <p:txBody>
          <a:bodyPr spcFirstLastPara="1" wrap="square" lIns="91425" tIns="91425" rIns="91425" bIns="91425" anchor="t" anchorCtr="0">
            <a:normAutofit fontScale="92500" lnSpcReduction="10000"/>
          </a:bodyPr>
          <a:lstStyle/>
          <a:p>
            <a:pPr marL="0" indent="0">
              <a:spcAft>
                <a:spcPts val="1200"/>
              </a:spcAft>
              <a:buNone/>
            </a:pPr>
            <a:r>
              <a:rPr lang="fr-FR" sz="1400" dirty="0" err="1">
                <a:solidFill>
                  <a:schemeClr val="tx1"/>
                </a:solidFill>
              </a:rPr>
              <a:t>Subsidiary</a:t>
            </a:r>
            <a:r>
              <a:rPr lang="fr-FR" sz="1400" dirty="0">
                <a:solidFill>
                  <a:schemeClr val="tx1"/>
                </a:solidFill>
              </a:rPr>
              <a:t> bodies =</a:t>
            </a:r>
          </a:p>
          <a:p>
            <a:pPr marL="0" indent="0">
              <a:spcAft>
                <a:spcPts val="1200"/>
              </a:spcAft>
              <a:buNone/>
            </a:pPr>
            <a:r>
              <a:rPr lang="en-US" sz="1400" dirty="0">
                <a:solidFill>
                  <a:schemeClr val="tx1"/>
                </a:solidFill>
              </a:rPr>
              <a:t>The </a:t>
            </a:r>
            <a:r>
              <a:rPr lang="en-US" sz="1400" b="1" dirty="0">
                <a:solidFill>
                  <a:schemeClr val="tx1"/>
                </a:solidFill>
              </a:rPr>
              <a:t>Subsidiary Body for Scientific, Technical and Technological Advice (SBSTTA): is the only subsidiary body established under the Convention</a:t>
            </a:r>
            <a:r>
              <a:rPr lang="en-US" sz="1400" dirty="0">
                <a:solidFill>
                  <a:schemeClr val="tx1"/>
                </a:solidFill>
              </a:rPr>
              <a:t>. It provides the COP and, as appropriate, its other subsidiary bodies with timely information and advice </a:t>
            </a:r>
            <a:r>
              <a:rPr lang="en-US" sz="1400" b="1" dirty="0">
                <a:solidFill>
                  <a:schemeClr val="tx1"/>
                </a:solidFill>
              </a:rPr>
              <a:t>on scientific, technical and technological matters</a:t>
            </a:r>
            <a:r>
              <a:rPr lang="en-US" sz="1400" dirty="0">
                <a:solidFill>
                  <a:schemeClr val="tx1"/>
                </a:solidFill>
              </a:rPr>
              <a:t> relating to the implementation of the Convention. </a:t>
            </a:r>
          </a:p>
          <a:p>
            <a:pPr marL="0" indent="0">
              <a:spcAft>
                <a:spcPts val="1200"/>
              </a:spcAft>
              <a:buNone/>
            </a:pPr>
            <a:r>
              <a:rPr lang="en-US" sz="1400" dirty="0">
                <a:solidFill>
                  <a:schemeClr val="tx1"/>
                </a:solidFill>
              </a:rPr>
              <a:t>The </a:t>
            </a:r>
            <a:r>
              <a:rPr lang="en-US" sz="1400" b="1" dirty="0">
                <a:solidFill>
                  <a:schemeClr val="tx1"/>
                </a:solidFill>
              </a:rPr>
              <a:t>Subsidiary Body on Implementation </a:t>
            </a:r>
            <a:r>
              <a:rPr lang="en-US" sz="1400" dirty="0">
                <a:solidFill>
                  <a:schemeClr val="tx1"/>
                </a:solidFill>
              </a:rPr>
              <a:t>(SBI): was established by the decision of COP XII to replace the Ad Hoc Open-ended Working Group on Review of Implementation of the Convention. It is responsible, inter alia, to review relevant information on progress in the implementation of the Convention and assist the COP in preparing decisions on enhancing the implementation of the Convention, as appropriate. </a:t>
            </a:r>
          </a:p>
          <a:p>
            <a:pPr marL="0" indent="0">
              <a:spcAft>
                <a:spcPts val="1200"/>
              </a:spcAft>
              <a:buNone/>
            </a:pPr>
            <a:r>
              <a:rPr lang="en-US" sz="1400" dirty="0">
                <a:solidFill>
                  <a:schemeClr val="tx1"/>
                </a:solidFill>
              </a:rPr>
              <a:t>The Ad Hoc Open-ended </a:t>
            </a:r>
            <a:r>
              <a:rPr lang="en-US" sz="1400" b="1" dirty="0">
                <a:solidFill>
                  <a:schemeClr val="tx1"/>
                </a:solidFill>
              </a:rPr>
              <a:t>Working Group on Article 8(j) and Related Provisions</a:t>
            </a:r>
            <a:r>
              <a:rPr lang="en-US" sz="1400" dirty="0">
                <a:solidFill>
                  <a:schemeClr val="tx1"/>
                </a:solidFill>
              </a:rPr>
              <a:t>: is established by a decision of the COP 4. It focuses on the implementation of Article 8(j) of the Convention on knowledge, innovations and practices of indigenous and local communities, and related provisions.</a:t>
            </a:r>
            <a:endParaRPr lang="fr-FR" sz="700" strike="sngStrike" dirty="0">
              <a:solidFill>
                <a:schemeClr val="tx1"/>
              </a:solidFill>
            </a:endParaRPr>
          </a:p>
        </p:txBody>
      </p:sp>
      <p:sp>
        <p:nvSpPr>
          <p:cNvPr id="5" name="ZoneTexte 4">
            <a:extLst>
              <a:ext uri="{FF2B5EF4-FFF2-40B4-BE49-F238E27FC236}">
                <a16:creationId xmlns:a16="http://schemas.microsoft.com/office/drawing/2014/main" id="{80114CA4-8628-40AC-8768-D77A04B30F51}"/>
              </a:ext>
            </a:extLst>
          </p:cNvPr>
          <p:cNvSpPr txBox="1"/>
          <p:nvPr/>
        </p:nvSpPr>
        <p:spPr>
          <a:xfrm>
            <a:off x="4209900" y="4498063"/>
            <a:ext cx="4572000" cy="307777"/>
          </a:xfrm>
          <a:prstGeom prst="rect">
            <a:avLst/>
          </a:prstGeom>
          <a:noFill/>
        </p:spPr>
        <p:txBody>
          <a:bodyPr wrap="square">
            <a:spAutoFit/>
          </a:bodyPr>
          <a:lstStyle/>
          <a:p>
            <a:pPr marL="0" indent="0" algn="r">
              <a:spcAft>
                <a:spcPts val="1200"/>
              </a:spcAft>
              <a:buNone/>
            </a:pPr>
            <a:r>
              <a:rPr lang="fr-FR" dirty="0" err="1">
                <a:hlinkClick r:id="rId4"/>
              </a:rPr>
              <a:t>Secretariat</a:t>
            </a:r>
            <a:r>
              <a:rPr lang="fr-FR" dirty="0">
                <a:hlinkClick r:id="rId4"/>
              </a:rPr>
              <a:t> Guidance </a:t>
            </a:r>
            <a:endParaRPr lang="fr-FR" dirty="0"/>
          </a:p>
        </p:txBody>
      </p:sp>
    </p:spTree>
    <p:extLst>
      <p:ext uri="{BB962C8B-B14F-4D97-AF65-F5344CB8AC3E}">
        <p14:creationId xmlns:p14="http://schemas.microsoft.com/office/powerpoint/2010/main" val="2878283250"/>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FR" dirty="0"/>
              <a:t>I/ CBD </a:t>
            </a:r>
            <a:r>
              <a:rPr lang="fr-FR" dirty="0" err="1"/>
              <a:t>organization</a:t>
            </a:r>
            <a:br>
              <a:rPr lang="fr-FR" dirty="0"/>
            </a:br>
            <a:endParaRPr dirty="0"/>
          </a:p>
        </p:txBody>
      </p:sp>
      <p:sp>
        <p:nvSpPr>
          <p:cNvPr id="67" name="Google Shape;67;p12"/>
          <p:cNvSpPr txBox="1">
            <a:spLocks noGrp="1"/>
          </p:cNvSpPr>
          <p:nvPr>
            <p:ph type="body" idx="1"/>
          </p:nvPr>
        </p:nvSpPr>
        <p:spPr>
          <a:xfrm>
            <a:off x="220416" y="934805"/>
            <a:ext cx="8520600" cy="3416400"/>
          </a:xfrm>
          <a:prstGeom prst="rect">
            <a:avLst/>
          </a:prstGeom>
        </p:spPr>
        <p:txBody>
          <a:bodyPr spcFirstLastPara="1" wrap="square" lIns="91425" tIns="91425" rIns="91425" bIns="91425" anchor="t" anchorCtr="0">
            <a:normAutofit/>
          </a:bodyPr>
          <a:lstStyle/>
          <a:p>
            <a:pPr marL="0" indent="0">
              <a:spcAft>
                <a:spcPts val="1200"/>
              </a:spcAft>
              <a:buNone/>
            </a:pPr>
            <a:r>
              <a:rPr lang="fr-FR" b="1" dirty="0">
                <a:latin typeface="+mn-lt"/>
              </a:rPr>
              <a:t>ARTICLE 25 – SBSTTA </a:t>
            </a:r>
          </a:p>
          <a:p>
            <a:pPr marL="0" indent="0">
              <a:spcAft>
                <a:spcPts val="1200"/>
              </a:spcAft>
              <a:buNone/>
            </a:pPr>
            <a:endParaRPr lang="fr-FR" dirty="0">
              <a:latin typeface="+mn-lt"/>
            </a:endParaRPr>
          </a:p>
          <a:p>
            <a:pPr marL="0" indent="0">
              <a:spcAft>
                <a:spcPts val="1200"/>
              </a:spcAft>
              <a:buNone/>
            </a:pPr>
            <a:r>
              <a:rPr lang="en-US" b="0" i="0" dirty="0">
                <a:solidFill>
                  <a:srgbClr val="1D1D1D"/>
                </a:solidFill>
                <a:effectLst/>
                <a:latin typeface="+mn-lt"/>
              </a:rPr>
              <a:t>A subsidiary body for the provision of scientific, technical and technological advice is hereby established to provide the Conference of the Parties and, as appropriate, its other subsidiary bodies with timely advice relating to the implementation of this Convention. This body shall be open to participation by all Parties </a:t>
            </a:r>
            <a:r>
              <a:rPr lang="en-US" b="1" dirty="0">
                <a:solidFill>
                  <a:srgbClr val="1D1D1D"/>
                </a:solidFill>
                <a:effectLst/>
                <a:latin typeface="+mn-lt"/>
              </a:rPr>
              <a:t>and shall be multidisciplinary</a:t>
            </a:r>
            <a:r>
              <a:rPr lang="en-US" b="0" i="0" dirty="0">
                <a:solidFill>
                  <a:srgbClr val="1D1D1D"/>
                </a:solidFill>
                <a:effectLst/>
                <a:latin typeface="+mn-lt"/>
              </a:rPr>
              <a:t>. It shall comprise </a:t>
            </a:r>
            <a:r>
              <a:rPr lang="en-US" b="1" i="0" dirty="0">
                <a:solidFill>
                  <a:srgbClr val="1D1D1D"/>
                </a:solidFill>
                <a:effectLst/>
                <a:latin typeface="+mn-lt"/>
              </a:rPr>
              <a:t>government representatives competent in the relevant field of expertise</a:t>
            </a:r>
            <a:r>
              <a:rPr lang="en-US" b="0" i="0" dirty="0">
                <a:solidFill>
                  <a:srgbClr val="1D1D1D"/>
                </a:solidFill>
                <a:effectLst/>
                <a:latin typeface="+mn-lt"/>
              </a:rPr>
              <a:t>. It shall report regularly to the Conference of the Parties on all aspects of its </a:t>
            </a:r>
            <a:r>
              <a:rPr lang="en-US" b="0" i="0" dirty="0" err="1">
                <a:solidFill>
                  <a:srgbClr val="1D1D1D"/>
                </a:solidFill>
                <a:effectLst/>
                <a:latin typeface="+mn-lt"/>
              </a:rPr>
              <a:t>wor</a:t>
            </a:r>
            <a:r>
              <a:rPr lang="fr-FR" b="0" i="0" dirty="0">
                <a:solidFill>
                  <a:srgbClr val="1D1D1D"/>
                </a:solidFill>
                <a:effectLst/>
                <a:latin typeface="+mn-lt"/>
              </a:rPr>
              <a:t>k</a:t>
            </a:r>
            <a:endParaRPr lang="fr-FR" dirty="0">
              <a:latin typeface="+mn-lt"/>
            </a:endParaRPr>
          </a:p>
          <a:p>
            <a:pPr marL="0" indent="0">
              <a:spcAft>
                <a:spcPts val="1200"/>
              </a:spcAft>
              <a:buNone/>
            </a:pPr>
            <a:endParaRPr lang="fr-FR" dirty="0"/>
          </a:p>
        </p:txBody>
      </p:sp>
    </p:spTree>
    <p:extLst>
      <p:ext uri="{BB962C8B-B14F-4D97-AF65-F5344CB8AC3E}">
        <p14:creationId xmlns:p14="http://schemas.microsoft.com/office/powerpoint/2010/main" val="2142151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FR" dirty="0"/>
              <a:t>I/ CBD </a:t>
            </a:r>
            <a:r>
              <a:rPr lang="fr-FR" dirty="0" err="1"/>
              <a:t>organization</a:t>
            </a:r>
            <a:br>
              <a:rPr lang="fr-FR" dirty="0"/>
            </a:br>
            <a:endParaRPr dirty="0"/>
          </a:p>
        </p:txBody>
      </p:sp>
      <p:sp>
        <p:nvSpPr>
          <p:cNvPr id="67" name="Google Shape;67;p12"/>
          <p:cNvSpPr txBox="1">
            <a:spLocks noGrp="1"/>
          </p:cNvSpPr>
          <p:nvPr>
            <p:ph type="body" idx="1"/>
          </p:nvPr>
        </p:nvSpPr>
        <p:spPr>
          <a:xfrm>
            <a:off x="214608" y="625650"/>
            <a:ext cx="8714784" cy="3903150"/>
          </a:xfrm>
          <a:prstGeom prst="rect">
            <a:avLst/>
          </a:prstGeom>
        </p:spPr>
        <p:txBody>
          <a:bodyPr spcFirstLastPara="1" wrap="square" lIns="91425" tIns="91425" rIns="91425" bIns="91425" anchor="t" anchorCtr="0">
            <a:normAutofit fontScale="70000" lnSpcReduction="20000"/>
          </a:bodyPr>
          <a:lstStyle/>
          <a:p>
            <a:pPr marL="0" indent="0">
              <a:spcAft>
                <a:spcPts val="1200"/>
              </a:spcAft>
              <a:buNone/>
            </a:pPr>
            <a:r>
              <a:rPr lang="fr-FR" sz="2200" b="1" dirty="0"/>
              <a:t>ARTICLE 25 - SBSTTA</a:t>
            </a:r>
            <a:endParaRPr lang="fr-FR" sz="1900" b="1" dirty="0"/>
          </a:p>
          <a:p>
            <a:pPr marL="127000" indent="0" algn="l">
              <a:buNone/>
            </a:pPr>
            <a:r>
              <a:rPr lang="en-US" sz="1900" b="0" i="0" dirty="0">
                <a:solidFill>
                  <a:srgbClr val="1D1D1D"/>
                </a:solidFill>
                <a:effectLst/>
                <a:latin typeface="-apple-system"/>
              </a:rPr>
              <a:t>2. Under the authority of and in accordance with guidelines laid down by the Conference of the Parties, and upon its request, this body shall:</a:t>
            </a:r>
            <a:endParaRPr lang="en-US" sz="1900" b="0" i="0" dirty="0">
              <a:solidFill>
                <a:srgbClr val="00483A"/>
              </a:solidFill>
              <a:effectLst/>
              <a:latin typeface="-apple-system"/>
            </a:endParaRPr>
          </a:p>
          <a:p>
            <a:pPr marL="127000" indent="0" algn="l">
              <a:buNone/>
            </a:pPr>
            <a:endParaRPr lang="en-US" sz="1900" b="0" i="0" dirty="0">
              <a:solidFill>
                <a:srgbClr val="1D1D1D"/>
              </a:solidFill>
              <a:effectLst/>
              <a:latin typeface="-apple-system"/>
            </a:endParaRPr>
          </a:p>
          <a:p>
            <a:pPr marL="127000" indent="0" algn="l">
              <a:buNone/>
            </a:pPr>
            <a:r>
              <a:rPr lang="en-US" sz="1900" b="0" i="0" dirty="0">
                <a:solidFill>
                  <a:srgbClr val="1D1D1D"/>
                </a:solidFill>
                <a:effectLst/>
                <a:latin typeface="-apple-system"/>
              </a:rPr>
              <a:t>(a) </a:t>
            </a:r>
            <a:r>
              <a:rPr lang="en-US" sz="1900" b="1" i="0" dirty="0">
                <a:solidFill>
                  <a:srgbClr val="1D1D1D"/>
                </a:solidFill>
                <a:effectLst/>
                <a:latin typeface="-apple-system"/>
              </a:rPr>
              <a:t>Provide scientific and technical assessments </a:t>
            </a:r>
            <a:r>
              <a:rPr lang="en-US" sz="1900" b="0" i="0" dirty="0">
                <a:solidFill>
                  <a:srgbClr val="1D1D1D"/>
                </a:solidFill>
                <a:effectLst/>
                <a:latin typeface="-apple-system"/>
              </a:rPr>
              <a:t>of the status of biological diversity;</a:t>
            </a:r>
            <a:endParaRPr lang="en-US" sz="1900" b="0" i="0" dirty="0">
              <a:solidFill>
                <a:srgbClr val="00483A"/>
              </a:solidFill>
              <a:effectLst/>
              <a:latin typeface="-apple-system"/>
            </a:endParaRPr>
          </a:p>
          <a:p>
            <a:pPr marL="127000" indent="0" algn="l">
              <a:buNone/>
            </a:pPr>
            <a:endParaRPr lang="en-US" sz="1900" b="0" i="0" dirty="0">
              <a:solidFill>
                <a:srgbClr val="1D1D1D"/>
              </a:solidFill>
              <a:effectLst/>
              <a:latin typeface="-apple-system"/>
            </a:endParaRPr>
          </a:p>
          <a:p>
            <a:pPr marL="127000" indent="0" algn="l">
              <a:buNone/>
            </a:pPr>
            <a:r>
              <a:rPr lang="en-US" sz="1900" b="0" i="0" dirty="0">
                <a:solidFill>
                  <a:srgbClr val="1D1D1D"/>
                </a:solidFill>
                <a:effectLst/>
                <a:latin typeface="-apple-system"/>
              </a:rPr>
              <a:t>(b) Prepare scientific and technical assessments of the effects of types of measures taken in accordance with the provisions of this Convention;</a:t>
            </a:r>
            <a:endParaRPr lang="en-US" sz="1900" b="0" i="0" dirty="0">
              <a:solidFill>
                <a:srgbClr val="00483A"/>
              </a:solidFill>
              <a:effectLst/>
              <a:latin typeface="-apple-system"/>
            </a:endParaRPr>
          </a:p>
          <a:p>
            <a:pPr marL="127000" indent="0" algn="l">
              <a:buNone/>
            </a:pPr>
            <a:endParaRPr lang="en-US" sz="1900" b="0" i="0" dirty="0">
              <a:solidFill>
                <a:srgbClr val="1D1D1D"/>
              </a:solidFill>
              <a:effectLst/>
              <a:latin typeface="-apple-system"/>
            </a:endParaRPr>
          </a:p>
          <a:p>
            <a:pPr marL="127000" indent="0" algn="l">
              <a:buNone/>
            </a:pPr>
            <a:r>
              <a:rPr lang="en-US" sz="1900" b="0" i="0" dirty="0">
                <a:solidFill>
                  <a:srgbClr val="1D1D1D"/>
                </a:solidFill>
                <a:effectLst/>
                <a:latin typeface="-apple-system"/>
              </a:rPr>
              <a:t>(c) </a:t>
            </a:r>
            <a:r>
              <a:rPr lang="en-US" sz="1900" b="1" i="0" dirty="0">
                <a:solidFill>
                  <a:srgbClr val="1D1D1D"/>
                </a:solidFill>
                <a:effectLst/>
                <a:latin typeface="-apple-system"/>
              </a:rPr>
              <a:t>Identify innovative, efficient and state-of-the-art technologies and know-how</a:t>
            </a:r>
            <a:r>
              <a:rPr lang="en-US" sz="1900" b="0" i="0" dirty="0">
                <a:solidFill>
                  <a:srgbClr val="1D1D1D"/>
                </a:solidFill>
                <a:effectLst/>
                <a:latin typeface="-apple-system"/>
              </a:rPr>
              <a:t> relating to the conservation and sustainable use of biological diversity and advise on the ways and means of promoting development and/or transferring such technologies;</a:t>
            </a:r>
            <a:endParaRPr lang="en-US" sz="1900" b="0" i="0" dirty="0">
              <a:solidFill>
                <a:srgbClr val="00483A"/>
              </a:solidFill>
              <a:effectLst/>
              <a:latin typeface="-apple-system"/>
            </a:endParaRPr>
          </a:p>
          <a:p>
            <a:pPr marL="127000" indent="0" algn="l">
              <a:buNone/>
            </a:pPr>
            <a:endParaRPr lang="en-US" sz="1900" b="0" i="0" dirty="0">
              <a:solidFill>
                <a:srgbClr val="1D1D1D"/>
              </a:solidFill>
              <a:effectLst/>
              <a:latin typeface="-apple-system"/>
            </a:endParaRPr>
          </a:p>
          <a:p>
            <a:pPr marL="127000" indent="0" algn="l">
              <a:buNone/>
            </a:pPr>
            <a:r>
              <a:rPr lang="en-US" sz="1900" b="0" i="0" dirty="0">
                <a:solidFill>
                  <a:srgbClr val="1D1D1D"/>
                </a:solidFill>
                <a:effectLst/>
                <a:latin typeface="-apple-system"/>
              </a:rPr>
              <a:t>(d) </a:t>
            </a:r>
            <a:r>
              <a:rPr lang="en-US" sz="1900" b="1" i="0" dirty="0">
                <a:solidFill>
                  <a:srgbClr val="1D1D1D"/>
                </a:solidFill>
                <a:effectLst/>
                <a:latin typeface="-apple-system"/>
              </a:rPr>
              <a:t>Provide advice on scientific </a:t>
            </a:r>
            <a:r>
              <a:rPr lang="en-US" sz="1900" b="1" i="0" dirty="0" err="1">
                <a:solidFill>
                  <a:srgbClr val="1D1D1D"/>
                </a:solidFill>
                <a:effectLst/>
                <a:latin typeface="-apple-system"/>
              </a:rPr>
              <a:t>programmes</a:t>
            </a:r>
            <a:r>
              <a:rPr lang="en-US" sz="1900" b="1" i="0" dirty="0">
                <a:solidFill>
                  <a:srgbClr val="1D1D1D"/>
                </a:solidFill>
                <a:effectLst/>
                <a:latin typeface="-apple-system"/>
              </a:rPr>
              <a:t> and international cooperation in research and development </a:t>
            </a:r>
            <a:r>
              <a:rPr lang="en-US" sz="1900" b="0" i="0" dirty="0">
                <a:solidFill>
                  <a:srgbClr val="1D1D1D"/>
                </a:solidFill>
                <a:effectLst/>
                <a:latin typeface="-apple-system"/>
              </a:rPr>
              <a:t>related to conservation and sustainable use of biological diversity; and</a:t>
            </a:r>
            <a:endParaRPr lang="en-US" sz="1900" b="0" i="0" dirty="0">
              <a:solidFill>
                <a:srgbClr val="00483A"/>
              </a:solidFill>
              <a:effectLst/>
              <a:latin typeface="-apple-system"/>
            </a:endParaRPr>
          </a:p>
          <a:p>
            <a:pPr marL="127000" indent="0">
              <a:buNone/>
            </a:pPr>
            <a:endParaRPr lang="en-US" sz="1900" b="0" i="0" dirty="0">
              <a:solidFill>
                <a:srgbClr val="1D1D1D"/>
              </a:solidFill>
              <a:effectLst/>
              <a:latin typeface="-apple-system"/>
            </a:endParaRPr>
          </a:p>
          <a:p>
            <a:pPr marL="127000" indent="0">
              <a:buNone/>
            </a:pPr>
            <a:r>
              <a:rPr lang="en-US" sz="1900" b="0" i="0" dirty="0">
                <a:solidFill>
                  <a:srgbClr val="1D1D1D"/>
                </a:solidFill>
                <a:effectLst/>
                <a:latin typeface="-apple-system"/>
              </a:rPr>
              <a:t>(e) </a:t>
            </a:r>
            <a:r>
              <a:rPr lang="en-US" sz="1900" b="1" i="0" dirty="0">
                <a:solidFill>
                  <a:srgbClr val="1D1D1D"/>
                </a:solidFill>
                <a:effectLst/>
                <a:latin typeface="-apple-system"/>
              </a:rPr>
              <a:t>Respond to scientific, technical, technological and methodological questions </a:t>
            </a:r>
            <a:r>
              <a:rPr lang="en-US" sz="1900" b="0" i="0" dirty="0">
                <a:solidFill>
                  <a:srgbClr val="1D1D1D"/>
                </a:solidFill>
                <a:effectLst/>
                <a:latin typeface="-apple-system"/>
              </a:rPr>
              <a:t>that the Conference of the Parties and its subsidiary bodies may put to the body.</a:t>
            </a:r>
            <a:endParaRPr lang="fr-FR" sz="1900" dirty="0"/>
          </a:p>
        </p:txBody>
      </p:sp>
    </p:spTree>
    <p:extLst>
      <p:ext uri="{BB962C8B-B14F-4D97-AF65-F5344CB8AC3E}">
        <p14:creationId xmlns:p14="http://schemas.microsoft.com/office/powerpoint/2010/main" val="3009371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FR" dirty="0"/>
              <a:t>I/ CBD </a:t>
            </a:r>
            <a:r>
              <a:rPr lang="fr-FR" dirty="0" err="1"/>
              <a:t>organization</a:t>
            </a:r>
            <a:br>
              <a:rPr lang="fr-FR" dirty="0"/>
            </a:br>
            <a:endParaRPr dirty="0"/>
          </a:p>
        </p:txBody>
      </p:sp>
      <p:sp>
        <p:nvSpPr>
          <p:cNvPr id="67" name="Google Shape;67;p12"/>
          <p:cNvSpPr txBox="1">
            <a:spLocks noGrp="1"/>
          </p:cNvSpPr>
          <p:nvPr>
            <p:ph type="body" idx="1"/>
          </p:nvPr>
        </p:nvSpPr>
        <p:spPr>
          <a:xfrm>
            <a:off x="261300" y="563856"/>
            <a:ext cx="8520600" cy="3520800"/>
          </a:xfrm>
          <a:prstGeom prst="rect">
            <a:avLst/>
          </a:prstGeom>
        </p:spPr>
        <p:txBody>
          <a:bodyPr spcFirstLastPara="1" wrap="square" lIns="91425" tIns="91425" rIns="91425" bIns="91425" anchor="t" anchorCtr="0">
            <a:normAutofit fontScale="25000" lnSpcReduction="20000"/>
          </a:bodyPr>
          <a:lstStyle/>
          <a:p>
            <a:pPr marL="0" indent="0">
              <a:spcAft>
                <a:spcPts val="1200"/>
              </a:spcAft>
              <a:buNone/>
            </a:pPr>
            <a:r>
              <a:rPr lang="fr-FR" sz="7200" dirty="0">
                <a:solidFill>
                  <a:schemeClr val="tx1"/>
                </a:solidFill>
              </a:rPr>
              <a:t>Group of Experts</a:t>
            </a:r>
          </a:p>
          <a:p>
            <a:pPr marL="0" indent="0">
              <a:spcAft>
                <a:spcPts val="1200"/>
              </a:spcAft>
              <a:buNone/>
            </a:pPr>
            <a:r>
              <a:rPr lang="en-US" sz="4000" b="0" i="0" dirty="0">
                <a:solidFill>
                  <a:srgbClr val="1D1D1D"/>
                </a:solidFill>
                <a:effectLst/>
                <a:latin typeface="-apple-system"/>
              </a:rPr>
              <a:t>A limited number of ad hoc technical expert groups on specific priority issues on the </a:t>
            </a:r>
            <a:r>
              <a:rPr lang="en-US" sz="4000" b="0" i="0" dirty="0" err="1">
                <a:solidFill>
                  <a:srgbClr val="1D1D1D"/>
                </a:solidFill>
                <a:effectLst/>
                <a:latin typeface="-apple-system"/>
              </a:rPr>
              <a:t>programme</a:t>
            </a:r>
            <a:r>
              <a:rPr lang="en-US" sz="4000" b="0" i="0" dirty="0">
                <a:solidFill>
                  <a:srgbClr val="1D1D1D"/>
                </a:solidFill>
                <a:effectLst/>
                <a:latin typeface="-apple-system"/>
              </a:rPr>
              <a:t> of work of the Conference of the Parties may be established under the guidance of the Conference of the Parties, as required, for a limited duration, to provide scientific and technical advice and assessments. The establishment of such ad hoc technical expert groups would be guided by the following elements:</a:t>
            </a:r>
            <a:endParaRPr lang="en-US" sz="4000" dirty="0">
              <a:solidFill>
                <a:srgbClr val="00483A"/>
              </a:solidFill>
              <a:latin typeface="-apple-system"/>
            </a:endParaRPr>
          </a:p>
          <a:p>
            <a:pPr indent="-457200">
              <a:spcAft>
                <a:spcPts val="1200"/>
              </a:spcAft>
              <a:buAutoNum type="alphaLcParenBoth"/>
            </a:pPr>
            <a:r>
              <a:rPr lang="en-US" sz="4000" b="0" i="0" dirty="0">
                <a:solidFill>
                  <a:srgbClr val="1D1D1D"/>
                </a:solidFill>
                <a:effectLst/>
                <a:latin typeface="-apple-system"/>
              </a:rPr>
              <a:t>The </a:t>
            </a:r>
            <a:r>
              <a:rPr lang="en-US" sz="4000" b="1" i="0" dirty="0">
                <a:solidFill>
                  <a:srgbClr val="1D1D1D"/>
                </a:solidFill>
                <a:effectLst/>
                <a:latin typeface="-apple-system"/>
              </a:rPr>
              <a:t>ad hoc technical expert groups should draw on the existing knowledge and competence available</a:t>
            </a:r>
            <a:r>
              <a:rPr lang="en-US" sz="4000" b="0" i="0" dirty="0">
                <a:solidFill>
                  <a:srgbClr val="1D1D1D"/>
                </a:solidFill>
                <a:effectLst/>
                <a:latin typeface="-apple-system"/>
              </a:rPr>
              <a:t> within, and liaise with as appropriate, international, regional and national organizations, including non-governmental organizations and the scientific community, as well as indigenous and local community organizations and the private sector, in fields relevant to this Convention;</a:t>
            </a:r>
            <a:endParaRPr lang="en-US" sz="4000" dirty="0">
              <a:solidFill>
                <a:srgbClr val="00483A"/>
              </a:solidFill>
              <a:latin typeface="-apple-system"/>
            </a:endParaRPr>
          </a:p>
          <a:p>
            <a:pPr indent="-457200">
              <a:spcAft>
                <a:spcPts val="1200"/>
              </a:spcAft>
              <a:buAutoNum type="alphaLcParenBoth"/>
            </a:pPr>
            <a:r>
              <a:rPr lang="en-US" sz="4000" b="0" i="0" dirty="0">
                <a:solidFill>
                  <a:srgbClr val="1D1D1D"/>
                </a:solidFill>
                <a:effectLst/>
                <a:latin typeface="-apple-system"/>
              </a:rPr>
              <a:t>The Executive Secretary, in consultation with the Bureau of the Subsidiary Body on Scientific, Technical and Technological Advice, will select scientific and technical experts from the nominations submitted by Parties for each ad hoc technical expert group. The ad hoc technical expert groups shall be composed of no more than fifteen experts* nominated by Parties competent in the relevant field of expertise, with due regard to geographical representation, gender balance and to the special conditions of developing countries, in particular the least-developed and small island developing States, and countries with economies in transition, as well as a limited number of experts from relevant organizations, depending on the subject matter. The number of experts from organizations shall not exceed the number of experts nominated by Parties;</a:t>
            </a:r>
            <a:endParaRPr lang="en-US" sz="4000" dirty="0">
              <a:solidFill>
                <a:srgbClr val="00483A"/>
              </a:solidFill>
              <a:latin typeface="-apple-system"/>
            </a:endParaRPr>
          </a:p>
          <a:p>
            <a:pPr indent="-457200">
              <a:spcAft>
                <a:spcPts val="1200"/>
              </a:spcAft>
              <a:buAutoNum type="alphaLcParenBoth"/>
            </a:pPr>
            <a:r>
              <a:rPr lang="en-US" sz="4000" b="0" i="0" dirty="0">
                <a:solidFill>
                  <a:srgbClr val="1D1D1D"/>
                </a:solidFill>
                <a:effectLst/>
                <a:latin typeface="-apple-system"/>
              </a:rPr>
              <a:t>The number of ad hoc technical expert groups active each year will be limited to the minimum necessary. In the establishment of such groups, Parties shall take into consideration the availability of extra-budgetary resources as determined by the Conference of the Parties;</a:t>
            </a:r>
            <a:endParaRPr lang="en-US" sz="4000" dirty="0">
              <a:solidFill>
                <a:srgbClr val="00483A"/>
              </a:solidFill>
              <a:latin typeface="-apple-system"/>
            </a:endParaRPr>
          </a:p>
          <a:p>
            <a:pPr indent="-457200">
              <a:spcAft>
                <a:spcPts val="1200"/>
              </a:spcAft>
              <a:buAutoNum type="alphaLcParenBoth"/>
            </a:pPr>
            <a:r>
              <a:rPr lang="en-US" sz="4000" b="0" i="0" dirty="0">
                <a:solidFill>
                  <a:srgbClr val="1D1D1D"/>
                </a:solidFill>
                <a:effectLst/>
                <a:latin typeface="-apple-system"/>
              </a:rPr>
              <a:t>Ad hoc technical expert groups will be encouraged to use innovative means of communication and to minimize the need for face-to-face meetings;</a:t>
            </a:r>
            <a:endParaRPr lang="en-US" sz="4000" dirty="0">
              <a:solidFill>
                <a:srgbClr val="00483A"/>
              </a:solidFill>
              <a:latin typeface="-apple-system"/>
            </a:endParaRPr>
          </a:p>
          <a:p>
            <a:pPr indent="-457200">
              <a:spcAft>
                <a:spcPts val="1200"/>
              </a:spcAft>
              <a:buAutoNum type="alphaLcParenBoth"/>
            </a:pPr>
            <a:r>
              <a:rPr lang="en-US" sz="4000" b="0" i="0" dirty="0">
                <a:solidFill>
                  <a:srgbClr val="1D1D1D"/>
                </a:solidFill>
                <a:effectLst/>
                <a:latin typeface="-apple-system"/>
              </a:rPr>
              <a:t>Reports produced by the ad hoc technical expert groups should, as a general rule, be submitted for peer review;</a:t>
            </a:r>
            <a:endParaRPr lang="en-US" sz="4000" dirty="0">
              <a:solidFill>
                <a:srgbClr val="00483A"/>
              </a:solidFill>
              <a:latin typeface="-apple-system"/>
            </a:endParaRPr>
          </a:p>
          <a:p>
            <a:pPr indent="-457200">
              <a:spcAft>
                <a:spcPts val="1200"/>
              </a:spcAft>
              <a:buAutoNum type="alphaLcParenBoth"/>
            </a:pPr>
            <a:r>
              <a:rPr lang="en-US" sz="4000" b="0" i="0" dirty="0">
                <a:solidFill>
                  <a:srgbClr val="1D1D1D"/>
                </a:solidFill>
                <a:effectLst/>
                <a:latin typeface="-apple-system"/>
              </a:rPr>
              <a:t>All efforts will be made to provide adequate voluntary financial assistance for the participation of experts, in the ad hoc technical expert groups, from developing countries and countries with economies in transition Parties.</a:t>
            </a:r>
            <a:r>
              <a:rPr lang="fr-FR" sz="4000" dirty="0">
                <a:solidFill>
                  <a:schemeClr val="tx1"/>
                </a:solidFill>
              </a:rPr>
              <a:t> </a:t>
            </a:r>
          </a:p>
        </p:txBody>
      </p:sp>
      <p:sp>
        <p:nvSpPr>
          <p:cNvPr id="5" name="ZoneTexte 4">
            <a:extLst>
              <a:ext uri="{FF2B5EF4-FFF2-40B4-BE49-F238E27FC236}">
                <a16:creationId xmlns:a16="http://schemas.microsoft.com/office/drawing/2014/main" id="{80114CA4-8628-40AC-8768-D77A04B30F51}"/>
              </a:ext>
            </a:extLst>
          </p:cNvPr>
          <p:cNvSpPr txBox="1"/>
          <p:nvPr/>
        </p:nvSpPr>
        <p:spPr>
          <a:xfrm>
            <a:off x="4209900" y="4498063"/>
            <a:ext cx="4572000" cy="307777"/>
          </a:xfrm>
          <a:prstGeom prst="rect">
            <a:avLst/>
          </a:prstGeom>
          <a:noFill/>
        </p:spPr>
        <p:txBody>
          <a:bodyPr wrap="square">
            <a:spAutoFit/>
          </a:bodyPr>
          <a:lstStyle/>
          <a:p>
            <a:pPr marL="0" indent="0" algn="r">
              <a:spcAft>
                <a:spcPts val="1200"/>
              </a:spcAft>
              <a:buNone/>
            </a:pPr>
            <a:r>
              <a:rPr lang="fr-FR" dirty="0">
                <a:hlinkClick r:id="rId3"/>
              </a:rPr>
              <a:t>SBSTTA Modus Operandi </a:t>
            </a:r>
            <a:endParaRPr lang="fr-FR" dirty="0"/>
          </a:p>
        </p:txBody>
      </p:sp>
    </p:spTree>
    <p:extLst>
      <p:ext uri="{BB962C8B-B14F-4D97-AF65-F5344CB8AC3E}">
        <p14:creationId xmlns:p14="http://schemas.microsoft.com/office/powerpoint/2010/main" val="4232584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FR" dirty="0"/>
              <a:t>I/ CBD </a:t>
            </a:r>
            <a:r>
              <a:rPr lang="fr-FR" dirty="0" err="1"/>
              <a:t>organization</a:t>
            </a:r>
            <a:br>
              <a:rPr lang="fr-FR" dirty="0"/>
            </a:br>
            <a:br>
              <a:rPr lang="fr-FR" dirty="0"/>
            </a:br>
            <a:r>
              <a:rPr lang="fr-FR" sz="2000" dirty="0">
                <a:solidFill>
                  <a:schemeClr val="tx1"/>
                </a:solidFill>
              </a:rPr>
              <a:t>Peer </a:t>
            </a:r>
            <a:r>
              <a:rPr lang="fr-FR" sz="2000" dirty="0" err="1">
                <a:solidFill>
                  <a:schemeClr val="tx1"/>
                </a:solidFill>
              </a:rPr>
              <a:t>review</a:t>
            </a:r>
            <a:r>
              <a:rPr lang="fr-FR" sz="2000" dirty="0">
                <a:solidFill>
                  <a:schemeClr val="tx1"/>
                </a:solidFill>
              </a:rPr>
              <a:t> process </a:t>
            </a:r>
            <a:endParaRPr dirty="0">
              <a:solidFill>
                <a:schemeClr val="tx1"/>
              </a:solidFill>
            </a:endParaRPr>
          </a:p>
        </p:txBody>
      </p:sp>
      <p:pic>
        <p:nvPicPr>
          <p:cNvPr id="6" name="Image 5">
            <a:extLst>
              <a:ext uri="{FF2B5EF4-FFF2-40B4-BE49-F238E27FC236}">
                <a16:creationId xmlns:a16="http://schemas.microsoft.com/office/drawing/2014/main" id="{A21674AD-44E4-48A3-8A48-54F40BC7D391}"/>
              </a:ext>
            </a:extLst>
          </p:cNvPr>
          <p:cNvPicPr>
            <a:picLocks noChangeAspect="1"/>
          </p:cNvPicPr>
          <p:nvPr/>
        </p:nvPicPr>
        <p:blipFill>
          <a:blip r:embed="rId3"/>
          <a:stretch>
            <a:fillRect/>
          </a:stretch>
        </p:blipFill>
        <p:spPr>
          <a:xfrm>
            <a:off x="924475" y="1274708"/>
            <a:ext cx="7783200" cy="3519535"/>
          </a:xfrm>
          <a:prstGeom prst="rect">
            <a:avLst/>
          </a:prstGeom>
        </p:spPr>
      </p:pic>
    </p:spTree>
    <p:extLst>
      <p:ext uri="{BB962C8B-B14F-4D97-AF65-F5344CB8AC3E}">
        <p14:creationId xmlns:p14="http://schemas.microsoft.com/office/powerpoint/2010/main" val="358082299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fe63f5c-9afc-489e-80cb-6bc0d225116d" xsi:nil="true"/>
    <lcf76f155ced4ddcb4097134ff3c332f xmlns="2c866eba-0e85-40b8-9134-af41379355d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61F419D0D93B4481421D102C554BF1" ma:contentTypeVersion="13" ma:contentTypeDescription="Crée un document." ma:contentTypeScope="" ma:versionID="5abb265bed4f96d4edc67cbbc670c83f">
  <xsd:schema xmlns:xsd="http://www.w3.org/2001/XMLSchema" xmlns:xs="http://www.w3.org/2001/XMLSchema" xmlns:p="http://schemas.microsoft.com/office/2006/metadata/properties" xmlns:ns2="2c866eba-0e85-40b8-9134-af41379355db" xmlns:ns3="5fe63f5c-9afc-489e-80cb-6bc0d225116d" targetNamespace="http://schemas.microsoft.com/office/2006/metadata/properties" ma:root="true" ma:fieldsID="632d0c3de189aa9b2230c4bf8b81ec9b" ns2:_="" ns3:_="">
    <xsd:import namespace="2c866eba-0e85-40b8-9134-af41379355db"/>
    <xsd:import namespace="5fe63f5c-9afc-489e-80cb-6bc0d225116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866eba-0e85-40b8-9134-af41379355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c8a7ca8c-54c8-401e-a267-c438f41c72ff"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fe63f5c-9afc-489e-80cb-6bc0d225116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7f2bf45-9394-4c42-9859-7f5461d66812}" ma:internalName="TaxCatchAll" ma:showField="CatchAllData" ma:web="5fe63f5c-9afc-489e-80cb-6bc0d225116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011528-DEDC-4A3F-ADDC-28F586901849}">
  <ds:schemaRefs>
    <ds:schemaRef ds:uri="http://schemas.microsoft.com/office/2006/metadata/properties"/>
    <ds:schemaRef ds:uri="http://purl.org/dc/elements/1.1/"/>
    <ds:schemaRef ds:uri="5fe63f5c-9afc-489e-80cb-6bc0d225116d"/>
    <ds:schemaRef ds:uri="http://schemas.microsoft.com/office/infopath/2007/PartnerControls"/>
    <ds:schemaRef ds:uri="http://schemas.microsoft.com/office/2006/documentManagement/types"/>
    <ds:schemaRef ds:uri="http://purl.org/dc/terms/"/>
    <ds:schemaRef ds:uri="http://purl.org/dc/dcmitype/"/>
    <ds:schemaRef ds:uri="http://schemas.openxmlformats.org/package/2006/metadata/core-properties"/>
    <ds:schemaRef ds:uri="2c866eba-0e85-40b8-9134-af41379355db"/>
    <ds:schemaRef ds:uri="http://www.w3.org/XML/1998/namespace"/>
  </ds:schemaRefs>
</ds:datastoreItem>
</file>

<file path=customXml/itemProps2.xml><?xml version="1.0" encoding="utf-8"?>
<ds:datastoreItem xmlns:ds="http://schemas.openxmlformats.org/officeDocument/2006/customXml" ds:itemID="{C1F63BCF-E169-4DCB-A6FC-C43C96486D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866eba-0e85-40b8-9134-af41379355db"/>
    <ds:schemaRef ds:uri="5fe63f5c-9afc-489e-80cb-6bc0d22511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EDA338-6B29-4059-8ABB-D671CCDAFD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2455</TotalTime>
  <Words>2975</Words>
  <Application>Microsoft Office PowerPoint</Application>
  <PresentationFormat>Affichage à l'écran (16:9)</PresentationFormat>
  <Paragraphs>204</Paragraphs>
  <Slides>34</Slides>
  <Notes>27</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34</vt:i4>
      </vt:variant>
    </vt:vector>
  </HeadingPairs>
  <TitlesOfParts>
    <vt:vector size="39" baseType="lpstr">
      <vt:lpstr>Arial</vt:lpstr>
      <vt:lpstr>Roboto</vt:lpstr>
      <vt:lpstr>Segoe UI</vt:lpstr>
      <vt:lpstr>-apple-system</vt:lpstr>
      <vt:lpstr>Simple Light</vt:lpstr>
      <vt:lpstr>Discussing how the scientific mechanisms of the CBD work. CBD mechanisms, processes and conduct of business</vt:lpstr>
      <vt:lpstr>I/ CBD Organization</vt:lpstr>
      <vt:lpstr>I/ CBD organization  </vt:lpstr>
      <vt:lpstr>I/ CBD organization </vt:lpstr>
      <vt:lpstr>I/ CBD organization </vt:lpstr>
      <vt:lpstr>I/ CBD organization </vt:lpstr>
      <vt:lpstr>I/ CBD organization </vt:lpstr>
      <vt:lpstr>I/ CBD organization </vt:lpstr>
      <vt:lpstr>I/ CBD organization  Peer review process </vt:lpstr>
      <vt:lpstr>I/ CBD organization  </vt:lpstr>
      <vt:lpstr>II/ CBD main actors</vt:lpstr>
      <vt:lpstr>II/ CBD’s Main actors  </vt:lpstr>
      <vt:lpstr>II/ CBD’s Main actors  </vt:lpstr>
      <vt:lpstr>III/ CBD Meetings conduct of business</vt:lpstr>
      <vt:lpstr>III/ CBD Meetings conduct of business </vt:lpstr>
      <vt:lpstr>III/ CBD Meetings conduct of business  </vt:lpstr>
      <vt:lpstr>III/ CBD Meetings conduct of business </vt:lpstr>
      <vt:lpstr>III/ CBD Meetings conduct of business </vt:lpstr>
      <vt:lpstr>III/ CBD Meetings conduct of business </vt:lpstr>
      <vt:lpstr>III/ CBD Meetings conduct of business </vt:lpstr>
      <vt:lpstr>III/ CBD Meetings conduct of business </vt:lpstr>
      <vt:lpstr>III/ CBD Meetings conduct of business</vt:lpstr>
      <vt:lpstr>IV/ CBD Meeting document </vt:lpstr>
      <vt:lpstr>IV/ CBD Meetings Document  </vt:lpstr>
      <vt:lpstr>Présentation PowerPoint</vt:lpstr>
      <vt:lpstr>To conclude…</vt:lpstr>
      <vt:lpstr>To conclude  </vt:lpstr>
      <vt:lpstr>Thank you for your attention!</vt:lpstr>
      <vt:lpstr>Annex</vt:lpstr>
      <vt:lpstr>IV/ Link between SBSTTA and IPBES </vt:lpstr>
      <vt:lpstr>IV/ Link between SBSTTA and IPBES </vt:lpstr>
      <vt:lpstr>IV/ Link between SBSTTA and IPBES </vt:lpstr>
      <vt:lpstr>IV/ Link between SBSTTA and IPBES </vt:lpstr>
      <vt:lpstr>IV/ Link between SBSTTA and IPBES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Pierre Spielewoy</dc:creator>
  <cp:lastModifiedBy>Pierre Spielewoy</cp:lastModifiedBy>
  <cp:revision>92</cp:revision>
  <cp:lastPrinted>2023-10-03T12:05:33Z</cp:lastPrinted>
  <dcterms:modified xsi:type="dcterms:W3CDTF">2024-03-26T11:07:42Z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0x0101002D61F419D0D93B4481421D102C554BF1</vt:lpwstr>
  </property>
</Properties>
</file>