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36"/>
  </p:notesMasterIdLst>
  <p:sldIdLst>
    <p:sldId id="256" r:id="rId5"/>
    <p:sldId id="257" r:id="rId6"/>
    <p:sldId id="299" r:id="rId7"/>
    <p:sldId id="304" r:id="rId8"/>
    <p:sldId id="306" r:id="rId9"/>
    <p:sldId id="307" r:id="rId10"/>
    <p:sldId id="308" r:id="rId11"/>
    <p:sldId id="263" r:id="rId12"/>
    <p:sldId id="264" r:id="rId13"/>
    <p:sldId id="301" r:id="rId14"/>
    <p:sldId id="309" r:id="rId15"/>
    <p:sldId id="310" r:id="rId16"/>
    <p:sldId id="266" r:id="rId17"/>
    <p:sldId id="267" r:id="rId18"/>
    <p:sldId id="268" r:id="rId19"/>
    <p:sldId id="284" r:id="rId20"/>
    <p:sldId id="269" r:id="rId21"/>
    <p:sldId id="270" r:id="rId22"/>
    <p:sldId id="271" r:id="rId23"/>
    <p:sldId id="273" r:id="rId24"/>
    <p:sldId id="274" r:id="rId25"/>
    <p:sldId id="297" r:id="rId26"/>
    <p:sldId id="281" r:id="rId27"/>
    <p:sldId id="302" r:id="rId28"/>
    <p:sldId id="303" r:id="rId29"/>
    <p:sldId id="288" r:id="rId30"/>
    <p:sldId id="293" r:id="rId31"/>
    <p:sldId id="294" r:id="rId32"/>
    <p:sldId id="296" r:id="rId33"/>
    <p:sldId id="283" r:id="rId34"/>
    <p:sldId id="260"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C1B214-CA83-DA90-040C-FDDC90D0E887}" name="n.mehandzhiyski" initials="n." userId="S::n.mehandzhiyski_pensoft.net#ext#@fondationbiodiversite.onmicrosoft.com::2b0f047c-f9fb-4fe2-b102-4f73c118e191" providerId="AD"/>
  <p188:author id="{C0E46551-B4DB-97AC-D968-18A2B8721F7E}" name="Claire Brown" initials="CB" userId="S::claire.brown_unep-wcmc.org#ext#@fondationbiodiversite.onmicrosoft.com::43412059-8a2b-48b6-9a68-6986864bc96d" providerId="AD"/>
  <p188:author id="{ECE4C95A-C1AF-0E05-2373-4F5922040DB0}" name="Daniela Guaras" initials="DG" userId="S::daniela.guaras_unep-wcmc.org#ext#@fondationbiodiversite.onmicrosoft.com::ac20da57-203c-4d04-9de4-22616f9f3405" providerId="AD"/>
  <p188:author id="{4D79ED66-A597-FAD8-CBF8-385A41180768}" name="Marie-Claire DANNER" initials="MD" userId="S::marie-claire.danner@fondationbiodiversite.fr::324aaee3-59dd-4f73-b55d-d0de0c709f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ris Barov" initials="BB" lastIdx="7" clrIdx="0">
    <p:extLst>
      <p:ext uri="{19B8F6BF-5375-455C-9EA6-DF929625EA0E}">
        <p15:presenceInfo xmlns:p15="http://schemas.microsoft.com/office/powerpoint/2012/main" userId="3fb02e0ff3ebc6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7B1"/>
    <a:srgbClr val="3AB8B1"/>
    <a:srgbClr val="0A56B7"/>
    <a:srgbClr val="01A299"/>
    <a:srgbClr val="D9D9D9"/>
    <a:srgbClr val="1FAFB5"/>
    <a:srgbClr val="7EAD4F"/>
    <a:srgbClr val="7AA449"/>
    <a:srgbClr val="2EB0AE"/>
    <a:srgbClr val="48B1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45BC6-1FD7-4D99-A855-A7A075A8B72A}" v="9" dt="2024-04-02T15:33:36.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71" autoAdjust="0"/>
    <p:restoredTop sz="94660"/>
  </p:normalViewPr>
  <p:slideViewPr>
    <p:cSldViewPr snapToGrid="0">
      <p:cViewPr varScale="1">
        <p:scale>
          <a:sx n="79" d="100"/>
          <a:sy n="79" d="100"/>
        </p:scale>
        <p:origin x="36"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chim Paul Töpper" userId="3ea127ce-2599-45e2-8058-70d485594874" providerId="ADAL" clId="{96345BC6-1FD7-4D99-A855-A7A075A8B72A}"/>
    <pc:docChg chg="undo custSel addSld modSld">
      <pc:chgData name="Joachim Paul Töpper" userId="3ea127ce-2599-45e2-8058-70d485594874" providerId="ADAL" clId="{96345BC6-1FD7-4D99-A855-A7A075A8B72A}" dt="2024-04-02T15:33:36.835" v="225"/>
      <pc:docMkLst>
        <pc:docMk/>
      </pc:docMkLst>
      <pc:sldChg chg="addSp modSp mod">
        <pc:chgData name="Joachim Paul Töpper" userId="3ea127ce-2599-45e2-8058-70d485594874" providerId="ADAL" clId="{96345BC6-1FD7-4D99-A855-A7A075A8B72A}" dt="2024-04-02T15:33:23.052" v="223" actId="1038"/>
        <pc:sldMkLst>
          <pc:docMk/>
          <pc:sldMk cId="1105497131" sldId="266"/>
        </pc:sldMkLst>
        <pc:spChg chg="add mod">
          <ac:chgData name="Joachim Paul Töpper" userId="3ea127ce-2599-45e2-8058-70d485594874" providerId="ADAL" clId="{96345BC6-1FD7-4D99-A855-A7A075A8B72A}" dt="2024-04-02T15:33:23.052" v="223" actId="1038"/>
          <ac:spMkLst>
            <pc:docMk/>
            <pc:sldMk cId="1105497131" sldId="266"/>
            <ac:spMk id="4" creationId="{AD186763-D504-DCCD-50B5-0DF045DD6333}"/>
          </ac:spMkLst>
        </pc:spChg>
      </pc:sldChg>
      <pc:sldChg chg="addSp modSp">
        <pc:chgData name="Joachim Paul Töpper" userId="3ea127ce-2599-45e2-8058-70d485594874" providerId="ADAL" clId="{96345BC6-1FD7-4D99-A855-A7A075A8B72A}" dt="2024-04-02T15:33:33.027" v="224"/>
        <pc:sldMkLst>
          <pc:docMk/>
          <pc:sldMk cId="2888340852" sldId="267"/>
        </pc:sldMkLst>
        <pc:spChg chg="add mod">
          <ac:chgData name="Joachim Paul Töpper" userId="3ea127ce-2599-45e2-8058-70d485594874" providerId="ADAL" clId="{96345BC6-1FD7-4D99-A855-A7A075A8B72A}" dt="2024-04-02T15:33:33.027" v="224"/>
          <ac:spMkLst>
            <pc:docMk/>
            <pc:sldMk cId="2888340852" sldId="267"/>
            <ac:spMk id="3" creationId="{C995370E-DCB1-2A39-FADB-967682F28BD3}"/>
          </ac:spMkLst>
        </pc:spChg>
      </pc:sldChg>
      <pc:sldChg chg="addSp modSp">
        <pc:chgData name="Joachim Paul Töpper" userId="3ea127ce-2599-45e2-8058-70d485594874" providerId="ADAL" clId="{96345BC6-1FD7-4D99-A855-A7A075A8B72A}" dt="2024-04-02T15:33:36.835" v="225"/>
        <pc:sldMkLst>
          <pc:docMk/>
          <pc:sldMk cId="382165404" sldId="268"/>
        </pc:sldMkLst>
        <pc:spChg chg="add mod">
          <ac:chgData name="Joachim Paul Töpper" userId="3ea127ce-2599-45e2-8058-70d485594874" providerId="ADAL" clId="{96345BC6-1FD7-4D99-A855-A7A075A8B72A}" dt="2024-04-02T15:33:36.835" v="225"/>
          <ac:spMkLst>
            <pc:docMk/>
            <pc:sldMk cId="382165404" sldId="268"/>
            <ac:spMk id="6" creationId="{2DAA574D-483C-3E75-B4BD-6AF46D1E8DA2}"/>
          </ac:spMkLst>
        </pc:spChg>
      </pc:sldChg>
      <pc:sldChg chg="addSp delSp modSp mod">
        <pc:chgData name="Joachim Paul Töpper" userId="3ea127ce-2599-45e2-8058-70d485594874" providerId="ADAL" clId="{96345BC6-1FD7-4D99-A855-A7A075A8B72A}" dt="2024-04-02T15:28:52.583" v="47" actId="20577"/>
        <pc:sldMkLst>
          <pc:docMk/>
          <pc:sldMk cId="1706949575" sldId="309"/>
        </pc:sldMkLst>
        <pc:spChg chg="del mod">
          <ac:chgData name="Joachim Paul Töpper" userId="3ea127ce-2599-45e2-8058-70d485594874" providerId="ADAL" clId="{96345BC6-1FD7-4D99-A855-A7A075A8B72A}" dt="2024-04-02T15:28:42.722" v="40" actId="478"/>
          <ac:spMkLst>
            <pc:docMk/>
            <pc:sldMk cId="1706949575" sldId="309"/>
            <ac:spMk id="2" creationId="{36E693E7-F321-4CEC-8C48-A6FF7C6609A2}"/>
          </ac:spMkLst>
        </pc:spChg>
        <pc:spChg chg="add del mod">
          <ac:chgData name="Joachim Paul Töpper" userId="3ea127ce-2599-45e2-8058-70d485594874" providerId="ADAL" clId="{96345BC6-1FD7-4D99-A855-A7A075A8B72A}" dt="2024-04-02T15:28:44.850" v="41" actId="478"/>
          <ac:spMkLst>
            <pc:docMk/>
            <pc:sldMk cId="1706949575" sldId="309"/>
            <ac:spMk id="7" creationId="{382147E7-9EE3-9E38-46E0-49B63BA53830}"/>
          </ac:spMkLst>
        </pc:spChg>
        <pc:spChg chg="add mod">
          <ac:chgData name="Joachim Paul Töpper" userId="3ea127ce-2599-45e2-8058-70d485594874" providerId="ADAL" clId="{96345BC6-1FD7-4D99-A855-A7A075A8B72A}" dt="2024-04-02T15:28:52.583" v="47" actId="20577"/>
          <ac:spMkLst>
            <pc:docMk/>
            <pc:sldMk cId="1706949575" sldId="309"/>
            <ac:spMk id="9" creationId="{75B49A9B-A921-B6CF-D309-61E03808A7AF}"/>
          </ac:spMkLst>
        </pc:spChg>
      </pc:sldChg>
      <pc:sldChg chg="addSp delSp modSp add mod">
        <pc:chgData name="Joachim Paul Töpper" userId="3ea127ce-2599-45e2-8058-70d485594874" providerId="ADAL" clId="{96345BC6-1FD7-4D99-A855-A7A075A8B72A}" dt="2024-04-02T15:32:07.799" v="170" actId="20577"/>
        <pc:sldMkLst>
          <pc:docMk/>
          <pc:sldMk cId="3486351082" sldId="310"/>
        </pc:sldMkLst>
        <pc:spChg chg="del">
          <ac:chgData name="Joachim Paul Töpper" userId="3ea127ce-2599-45e2-8058-70d485594874" providerId="ADAL" clId="{96345BC6-1FD7-4D99-A855-A7A075A8B72A}" dt="2024-04-02T15:27:56.441" v="23" actId="478"/>
          <ac:spMkLst>
            <pc:docMk/>
            <pc:sldMk cId="3486351082" sldId="310"/>
            <ac:spMk id="2" creationId="{86B9D5DC-D5A8-8883-8889-EA607FE7E929}"/>
          </ac:spMkLst>
        </pc:spChg>
        <pc:spChg chg="add del mod">
          <ac:chgData name="Joachim Paul Töpper" userId="3ea127ce-2599-45e2-8058-70d485594874" providerId="ADAL" clId="{96345BC6-1FD7-4D99-A855-A7A075A8B72A}" dt="2024-04-02T15:32:07.799" v="170" actId="20577"/>
          <ac:spMkLst>
            <pc:docMk/>
            <pc:sldMk cId="3486351082" sldId="310"/>
            <ac:spMk id="3" creationId="{57D009EC-26B2-449C-6407-67C611B3B41A}"/>
          </ac:spMkLst>
        </pc:spChg>
        <pc:spChg chg="del">
          <ac:chgData name="Joachim Paul Töpper" userId="3ea127ce-2599-45e2-8058-70d485594874" providerId="ADAL" clId="{96345BC6-1FD7-4D99-A855-A7A075A8B72A}" dt="2024-04-02T15:29:41.739" v="50" actId="478"/>
          <ac:spMkLst>
            <pc:docMk/>
            <pc:sldMk cId="3486351082" sldId="310"/>
            <ac:spMk id="8" creationId="{D6048770-1F37-4DA1-A52D-AA224EBA83F0}"/>
          </ac:spMkLst>
        </pc:spChg>
        <pc:spChg chg="add del mod">
          <ac:chgData name="Joachim Paul Töpper" userId="3ea127ce-2599-45e2-8058-70d485594874" providerId="ADAL" clId="{96345BC6-1FD7-4D99-A855-A7A075A8B72A}" dt="2024-04-02T15:28:03.240" v="27" actId="478"/>
          <ac:spMkLst>
            <pc:docMk/>
            <pc:sldMk cId="3486351082" sldId="310"/>
            <ac:spMk id="9" creationId="{37129C76-3B9C-3D3A-E90F-8BD01F375488}"/>
          </ac:spMkLst>
        </pc:spChg>
        <pc:spChg chg="add del mod">
          <ac:chgData name="Joachim Paul Töpper" userId="3ea127ce-2599-45e2-8058-70d485594874" providerId="ADAL" clId="{96345BC6-1FD7-4D99-A855-A7A075A8B72A}" dt="2024-04-02T15:28:01.752" v="26" actId="478"/>
          <ac:spMkLst>
            <pc:docMk/>
            <pc:sldMk cId="3486351082" sldId="310"/>
            <ac:spMk id="10" creationId="{8EE26568-CEA7-BFFF-9B8C-A8E664C4F148}"/>
          </ac:spMkLst>
        </pc:spChg>
        <pc:spChg chg="add mod">
          <ac:chgData name="Joachim Paul Töpper" userId="3ea127ce-2599-45e2-8058-70d485594874" providerId="ADAL" clId="{96345BC6-1FD7-4D99-A855-A7A075A8B72A}" dt="2024-04-02T15:28:35.204" v="39" actId="255"/>
          <ac:spMkLst>
            <pc:docMk/>
            <pc:sldMk cId="3486351082" sldId="310"/>
            <ac:spMk id="11" creationId="{6BE7D376-1140-3645-85CB-C1A4311AF609}"/>
          </ac:spMkLst>
        </pc:spChg>
        <pc:spChg chg="add del mod">
          <ac:chgData name="Joachim Paul Töpper" userId="3ea127ce-2599-45e2-8058-70d485594874" providerId="ADAL" clId="{96345BC6-1FD7-4D99-A855-A7A075A8B72A}" dt="2024-04-02T15:29:37.382" v="49" actId="478"/>
          <ac:spMkLst>
            <pc:docMk/>
            <pc:sldMk cId="3486351082" sldId="310"/>
            <ac:spMk id="13" creationId="{8A457336-B5B5-2A66-FEC4-2FEAC593F44D}"/>
          </ac:spMkLst>
        </pc:spChg>
        <pc:graphicFrameChg chg="add del">
          <ac:chgData name="Joachim Paul Töpper" userId="3ea127ce-2599-45e2-8058-70d485594874" providerId="ADAL" clId="{96345BC6-1FD7-4D99-A855-A7A075A8B72A}" dt="2024-04-02T15:27:13.435" v="9" actId="478"/>
          <ac:graphicFrameMkLst>
            <pc:docMk/>
            <pc:sldMk cId="3486351082" sldId="310"/>
            <ac:graphicFrameMk id="5" creationId="{4E3BA2DE-E034-1938-BDFF-CD594D2F6794}"/>
          </ac:graphicFrameMkLst>
        </pc:graphicFrameChg>
        <pc:graphicFrameChg chg="add mod">
          <ac:chgData name="Joachim Paul Töpper" userId="3ea127ce-2599-45e2-8058-70d485594874" providerId="ADAL" clId="{96345BC6-1FD7-4D99-A855-A7A075A8B72A}" dt="2024-04-02T15:27:10.031" v="8" actId="167"/>
          <ac:graphicFrameMkLst>
            <pc:docMk/>
            <pc:sldMk cId="3486351082" sldId="310"/>
            <ac:graphicFrameMk id="6" creationId="{0050F7A5-68F6-4921-BC26-FAC1E8E7AA3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ina-my.sharepoint.com/personal/joachim_topper_nina_no/Documents/work/projects/CO-OP4CBD/headline_indicators_2023-12-1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ina-my.sharepoint.com/personal/joachim_topper_nina_no/Documents/work/projects/CO-OP4CBD/headline_indicators_2023-12-1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Sheet1!$E$2:$E$8</c:f>
              <c:strCache>
                <c:ptCount val="7"/>
                <c:pt idx="0">
                  <c:v>5</c:v>
                </c:pt>
                <c:pt idx="1">
                  <c:v>4</c:v>
                </c:pt>
                <c:pt idx="2">
                  <c:v>3</c:v>
                </c:pt>
                <c:pt idx="3">
                  <c:v>2</c:v>
                </c:pt>
                <c:pt idx="4">
                  <c:v>1</c:v>
                </c:pt>
                <c:pt idx="5">
                  <c:v>?</c:v>
                </c:pt>
                <c:pt idx="6">
                  <c:v>binary</c:v>
                </c:pt>
              </c:strCache>
            </c:strRef>
          </c:cat>
          <c:val>
            <c:numRef>
              <c:f>Sheet1!$F$2:$F$8</c:f>
              <c:numCache>
                <c:formatCode>General</c:formatCode>
                <c:ptCount val="7"/>
                <c:pt idx="0">
                  <c:v>4</c:v>
                </c:pt>
                <c:pt idx="1">
                  <c:v>5</c:v>
                </c:pt>
                <c:pt idx="2">
                  <c:v>4</c:v>
                </c:pt>
                <c:pt idx="3">
                  <c:v>4</c:v>
                </c:pt>
                <c:pt idx="4">
                  <c:v>4</c:v>
                </c:pt>
                <c:pt idx="5">
                  <c:v>5</c:v>
                </c:pt>
                <c:pt idx="6">
                  <c:v>14</c:v>
                </c:pt>
              </c:numCache>
            </c:numRef>
          </c:val>
          <c:extLst>
            <c:ext xmlns:c16="http://schemas.microsoft.com/office/drawing/2014/chart" uri="{C3380CC4-5D6E-409C-BE32-E72D297353CC}">
              <c16:uniqueId val="{00000000-A672-41B8-ACFB-F85A10B55DCD}"/>
            </c:ext>
          </c:extLst>
        </c:ser>
        <c:dLbls>
          <c:dLblPos val="inEnd"/>
          <c:showLegendKey val="0"/>
          <c:showVal val="1"/>
          <c:showCatName val="0"/>
          <c:showSerName val="0"/>
          <c:showPercent val="0"/>
          <c:showBubbleSize val="0"/>
        </c:dLbls>
        <c:gapWidth val="41"/>
        <c:axId val="1704199119"/>
        <c:axId val="1805928111"/>
      </c:barChart>
      <c:catAx>
        <c:axId val="1704199119"/>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nb-NO" dirty="0" err="1"/>
                  <a:t>Indicator</a:t>
                </a:r>
                <a:r>
                  <a:rPr lang="nb-NO" dirty="0"/>
                  <a:t> </a:t>
                </a:r>
                <a:r>
                  <a:rPr lang="nb-NO" dirty="0" err="1"/>
                  <a:t>development</a:t>
                </a:r>
                <a:r>
                  <a:rPr lang="nb-NO" dirty="0"/>
                  <a:t> status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nb-NO"/>
          </a:p>
        </c:txPr>
        <c:crossAx val="1805928111"/>
        <c:crosses val="autoZero"/>
        <c:auto val="1"/>
        <c:lblAlgn val="ctr"/>
        <c:lblOffset val="100"/>
        <c:noMultiLvlLbl val="0"/>
      </c:catAx>
      <c:valAx>
        <c:axId val="1805928111"/>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nb-NO"/>
                  <a:t># indicators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nb-NO"/>
            </a:p>
          </c:txPr>
        </c:title>
        <c:numFmt formatCode="General" sourceLinked="1"/>
        <c:majorTickMark val="none"/>
        <c:minorTickMark val="none"/>
        <c:tickLblPos val="nextTo"/>
        <c:crossAx val="1704199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'development status'!$E$3:$E$9</c:f>
              <c:strCache>
                <c:ptCount val="7"/>
                <c:pt idx="0">
                  <c:v>5</c:v>
                </c:pt>
                <c:pt idx="1">
                  <c:v>4</c:v>
                </c:pt>
                <c:pt idx="2">
                  <c:v>3</c:v>
                </c:pt>
                <c:pt idx="3">
                  <c:v>2</c:v>
                </c:pt>
                <c:pt idx="4">
                  <c:v>1</c:v>
                </c:pt>
                <c:pt idx="5">
                  <c:v>?</c:v>
                </c:pt>
                <c:pt idx="6">
                  <c:v>binary</c:v>
                </c:pt>
              </c:strCache>
            </c:strRef>
          </c:cat>
          <c:val>
            <c:numRef>
              <c:f>'development status'!$H$3:$H$9</c:f>
              <c:numCache>
                <c:formatCode>General</c:formatCode>
                <c:ptCount val="7"/>
                <c:pt idx="0">
                  <c:v>7</c:v>
                </c:pt>
                <c:pt idx="1">
                  <c:v>8</c:v>
                </c:pt>
                <c:pt idx="2">
                  <c:v>4</c:v>
                </c:pt>
                <c:pt idx="3">
                  <c:v>5</c:v>
                </c:pt>
                <c:pt idx="4">
                  <c:v>2</c:v>
                </c:pt>
                <c:pt idx="5">
                  <c:v>0</c:v>
                </c:pt>
                <c:pt idx="6">
                  <c:v>14</c:v>
                </c:pt>
              </c:numCache>
            </c:numRef>
          </c:val>
          <c:extLst>
            <c:ext xmlns:c16="http://schemas.microsoft.com/office/drawing/2014/chart" uri="{C3380CC4-5D6E-409C-BE32-E72D297353CC}">
              <c16:uniqueId val="{00000000-90F6-48B2-A59E-6E8EE6C14EA3}"/>
            </c:ext>
          </c:extLst>
        </c:ser>
        <c:dLbls>
          <c:dLblPos val="inEnd"/>
          <c:showLegendKey val="0"/>
          <c:showVal val="1"/>
          <c:showCatName val="0"/>
          <c:showSerName val="0"/>
          <c:showPercent val="0"/>
          <c:showBubbleSize val="0"/>
        </c:dLbls>
        <c:gapWidth val="41"/>
        <c:axId val="1704199119"/>
        <c:axId val="1805928111"/>
      </c:barChart>
      <c:catAx>
        <c:axId val="1704199119"/>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nb-NO"/>
                  <a:t>Indicator status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nb-NO"/>
          </a:p>
        </c:txPr>
        <c:crossAx val="1805928111"/>
        <c:crosses val="autoZero"/>
        <c:auto val="1"/>
        <c:lblAlgn val="ctr"/>
        <c:lblOffset val="100"/>
        <c:noMultiLvlLbl val="0"/>
      </c:catAx>
      <c:valAx>
        <c:axId val="1805928111"/>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nb-NO"/>
                  <a:t># indicators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nb-NO"/>
            </a:p>
          </c:txPr>
        </c:title>
        <c:numFmt formatCode="General" sourceLinked="1"/>
        <c:majorTickMark val="none"/>
        <c:minorTickMark val="none"/>
        <c:tickLblPos val="nextTo"/>
        <c:crossAx val="1704199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D1DA02-9E00-4AD6-9F89-77C1C302AEA2}" type="slidenum">
              <a:rPr lang="en-GB" smtClean="0"/>
              <a:t>5</a:t>
            </a:fld>
            <a:endParaRPr lang="en-GB"/>
          </a:p>
        </p:txBody>
      </p:sp>
    </p:spTree>
    <p:extLst>
      <p:ext uri="{BB962C8B-B14F-4D97-AF65-F5344CB8AC3E}">
        <p14:creationId xmlns:p14="http://schemas.microsoft.com/office/powerpoint/2010/main" val="259774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A7C28-A0C2-A57C-FD2A-FCD5AC88D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850EB8-8E47-4E75-3BDF-FBF58D31518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E66C78D-D95D-7914-3AED-AC751A589B6B}"/>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83256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4C5DF-9FB4-6895-69F5-89322747A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FAC8C-1AEA-024C-A257-09D3B9F1673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4D0AD46-12DC-2BB4-7519-7DCD4BDA5726}"/>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9264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c0d94615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c0d94615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459175"/>
            <a:ext cx="3803100" cy="1073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0" name="Google Shape;40;p7"/>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7"/>
          <p:cNvSpPr/>
          <p:nvPr/>
        </p:nvSpPr>
        <p:spPr>
          <a:xfrm>
            <a:off x="4431100" y="-75"/>
            <a:ext cx="47322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body" idx="1"/>
          </p:nvPr>
        </p:nvSpPr>
        <p:spPr>
          <a:xfrm>
            <a:off x="5072800" y="555600"/>
            <a:ext cx="3448800" cy="3179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44521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extLst>
      <p:ext uri="{BB962C8B-B14F-4D97-AF65-F5344CB8AC3E}">
        <p14:creationId xmlns:p14="http://schemas.microsoft.com/office/powerpoint/2010/main" val="30773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215250" y="712663"/>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197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Freeform 15">
            <a:extLst>
              <a:ext uri="{FF2B5EF4-FFF2-40B4-BE49-F238E27FC236}">
                <a16:creationId xmlns:a16="http://schemas.microsoft.com/office/drawing/2014/main" id="{8452AF89-025F-7AD6-07D1-3CAEBB85E859}"/>
              </a:ext>
            </a:extLst>
          </p:cNvPr>
          <p:cNvSpPr>
            <a:spLocks/>
          </p:cNvSpPr>
          <p:nvPr userDrawn="1"/>
        </p:nvSpPr>
        <p:spPr bwMode="auto">
          <a:xfrm flipH="1">
            <a:off x="0" y="4465655"/>
            <a:ext cx="9144000" cy="652620"/>
          </a:xfrm>
          <a:custGeom>
            <a:avLst/>
            <a:gdLst>
              <a:gd name="T0" fmla="*/ 14315 w 14315"/>
              <a:gd name="T1" fmla="*/ 4630 h 4653"/>
              <a:gd name="T2" fmla="*/ 14315 w 14315"/>
              <a:gd name="T3" fmla="*/ 0 h 4653"/>
              <a:gd name="T4" fmla="*/ 4746 w 14315"/>
              <a:gd name="T5" fmla="*/ 1955 h 4653"/>
              <a:gd name="T6" fmla="*/ 0 w 14315"/>
              <a:gd name="T7" fmla="*/ 1589 h 4653"/>
              <a:gd name="T8" fmla="*/ 0 w 14315"/>
              <a:gd name="T9" fmla="*/ 4653 h 4653"/>
              <a:gd name="T10" fmla="*/ 14315 w 14315"/>
              <a:gd name="T11" fmla="*/ 4630 h 4653"/>
            </a:gdLst>
            <a:ahLst/>
            <a:cxnLst>
              <a:cxn ang="0">
                <a:pos x="T0" y="T1"/>
              </a:cxn>
              <a:cxn ang="0">
                <a:pos x="T2" y="T3"/>
              </a:cxn>
              <a:cxn ang="0">
                <a:pos x="T4" y="T5"/>
              </a:cxn>
              <a:cxn ang="0">
                <a:pos x="T6" y="T7"/>
              </a:cxn>
              <a:cxn ang="0">
                <a:pos x="T8" y="T9"/>
              </a:cxn>
              <a:cxn ang="0">
                <a:pos x="T10" y="T11"/>
              </a:cxn>
            </a:cxnLst>
            <a:rect l="0" t="0" r="r" b="b"/>
            <a:pathLst>
              <a:path w="14315" h="4653">
                <a:moveTo>
                  <a:pt x="14315" y="4630"/>
                </a:moveTo>
                <a:lnTo>
                  <a:pt x="14315" y="0"/>
                </a:lnTo>
                <a:cubicBezTo>
                  <a:pt x="14315" y="0"/>
                  <a:pt x="10703" y="1955"/>
                  <a:pt x="4746" y="1955"/>
                </a:cubicBezTo>
                <a:cubicBezTo>
                  <a:pt x="3057" y="1955"/>
                  <a:pt x="1474" y="1820"/>
                  <a:pt x="0" y="1589"/>
                </a:cubicBezTo>
                <a:lnTo>
                  <a:pt x="0" y="4653"/>
                </a:lnTo>
                <a:lnTo>
                  <a:pt x="14315" y="4630"/>
                </a:lnTo>
                <a:close/>
              </a:path>
            </a:pathLst>
          </a:custGeom>
          <a:solidFill>
            <a:schemeClr val="bg1"/>
          </a:solidFill>
          <a:ln w="19050">
            <a:solidFill>
              <a:srgbClr val="00617A"/>
            </a:solidFill>
          </a:ln>
        </p:spPr>
        <p:txBody>
          <a:bodyPr vert="horz" wrap="square" lIns="68580" tIns="34290" rIns="68580" bIns="34290" numCol="1" anchor="t" anchorCtr="0" compatLnSpc="1">
            <a:prstTxWarp prst="textNoShape">
              <a:avLst/>
            </a:prstTxWarp>
          </a:bodyPr>
          <a:lstStyle/>
          <a:p>
            <a:endParaRPr lang="en-GB" sz="1350" dirty="0"/>
          </a:p>
        </p:txBody>
      </p:sp>
      <p:sp>
        <p:nvSpPr>
          <p:cNvPr id="2" name="Title 1">
            <a:extLst>
              <a:ext uri="{FF2B5EF4-FFF2-40B4-BE49-F238E27FC236}">
                <a16:creationId xmlns:a16="http://schemas.microsoft.com/office/drawing/2014/main" id="{E46D24D9-7EF5-F413-7124-65CFCB1CAEE5}"/>
              </a:ext>
            </a:extLst>
          </p:cNvPr>
          <p:cNvSpPr>
            <a:spLocks noGrp="1"/>
          </p:cNvSpPr>
          <p:nvPr>
            <p:ph type="title" hasCustomPrompt="1"/>
          </p:nvPr>
        </p:nvSpPr>
        <p:spPr>
          <a:xfrm>
            <a:off x="628650" y="273844"/>
            <a:ext cx="6429098" cy="994172"/>
          </a:xfrm>
        </p:spPr>
        <p:txBody>
          <a:bodyPr>
            <a:normAutofit/>
          </a:bodyPr>
          <a:lstStyle>
            <a:lvl1pPr>
              <a:defRPr sz="3000">
                <a:solidFill>
                  <a:srgbClr val="00617A"/>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Content Placeholder 2">
            <a:extLst>
              <a:ext uri="{FF2B5EF4-FFF2-40B4-BE49-F238E27FC236}">
                <a16:creationId xmlns:a16="http://schemas.microsoft.com/office/drawing/2014/main" id="{18AD4036-943B-C712-539C-863203791D8D}"/>
              </a:ext>
            </a:extLst>
          </p:cNvPr>
          <p:cNvSpPr>
            <a:spLocks noGrp="1"/>
          </p:cNvSpPr>
          <p:nvPr>
            <p:ph idx="1"/>
          </p:nvPr>
        </p:nvSpPr>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reeform 15">
            <a:extLst>
              <a:ext uri="{FF2B5EF4-FFF2-40B4-BE49-F238E27FC236}">
                <a16:creationId xmlns:a16="http://schemas.microsoft.com/office/drawing/2014/main" id="{0E805A45-8EB5-B25A-BB55-041F9E8FA0CC}"/>
              </a:ext>
            </a:extLst>
          </p:cNvPr>
          <p:cNvSpPr>
            <a:spLocks/>
          </p:cNvSpPr>
          <p:nvPr userDrawn="1"/>
        </p:nvSpPr>
        <p:spPr bwMode="auto">
          <a:xfrm flipH="1">
            <a:off x="0" y="4498383"/>
            <a:ext cx="9144000" cy="652620"/>
          </a:xfrm>
          <a:custGeom>
            <a:avLst/>
            <a:gdLst>
              <a:gd name="T0" fmla="*/ 14315 w 14315"/>
              <a:gd name="T1" fmla="*/ 4630 h 4653"/>
              <a:gd name="T2" fmla="*/ 14315 w 14315"/>
              <a:gd name="T3" fmla="*/ 0 h 4653"/>
              <a:gd name="T4" fmla="*/ 4746 w 14315"/>
              <a:gd name="T5" fmla="*/ 1955 h 4653"/>
              <a:gd name="T6" fmla="*/ 0 w 14315"/>
              <a:gd name="T7" fmla="*/ 1589 h 4653"/>
              <a:gd name="T8" fmla="*/ 0 w 14315"/>
              <a:gd name="T9" fmla="*/ 4653 h 4653"/>
              <a:gd name="T10" fmla="*/ 14315 w 14315"/>
              <a:gd name="T11" fmla="*/ 4630 h 4653"/>
            </a:gdLst>
            <a:ahLst/>
            <a:cxnLst>
              <a:cxn ang="0">
                <a:pos x="T0" y="T1"/>
              </a:cxn>
              <a:cxn ang="0">
                <a:pos x="T2" y="T3"/>
              </a:cxn>
              <a:cxn ang="0">
                <a:pos x="T4" y="T5"/>
              </a:cxn>
              <a:cxn ang="0">
                <a:pos x="T6" y="T7"/>
              </a:cxn>
              <a:cxn ang="0">
                <a:pos x="T8" y="T9"/>
              </a:cxn>
              <a:cxn ang="0">
                <a:pos x="T10" y="T11"/>
              </a:cxn>
            </a:cxnLst>
            <a:rect l="0" t="0" r="r" b="b"/>
            <a:pathLst>
              <a:path w="14315" h="4653">
                <a:moveTo>
                  <a:pt x="14315" y="4630"/>
                </a:moveTo>
                <a:lnTo>
                  <a:pt x="14315" y="0"/>
                </a:lnTo>
                <a:cubicBezTo>
                  <a:pt x="14315" y="0"/>
                  <a:pt x="10703" y="1955"/>
                  <a:pt x="4746" y="1955"/>
                </a:cubicBezTo>
                <a:cubicBezTo>
                  <a:pt x="3057" y="1955"/>
                  <a:pt x="1474" y="1820"/>
                  <a:pt x="0" y="1589"/>
                </a:cubicBezTo>
                <a:lnTo>
                  <a:pt x="0" y="4653"/>
                </a:lnTo>
                <a:lnTo>
                  <a:pt x="14315" y="4630"/>
                </a:lnTo>
                <a:close/>
              </a:path>
            </a:pathLst>
          </a:custGeom>
          <a:solidFill>
            <a:srgbClr val="00617A"/>
          </a:solidFill>
          <a:ln>
            <a:noFill/>
          </a:ln>
        </p:spPr>
        <p:txBody>
          <a:bodyPr vert="horz" wrap="square" lIns="68580" tIns="34290" rIns="68580" bIns="34290" numCol="1" anchor="t" anchorCtr="0" compatLnSpc="1">
            <a:prstTxWarp prst="textNoShape">
              <a:avLst/>
            </a:prstTxWarp>
          </a:bodyPr>
          <a:lstStyle/>
          <a:p>
            <a:endParaRPr lang="en-GB" sz="1350" dirty="0"/>
          </a:p>
        </p:txBody>
      </p:sp>
      <p:pic>
        <p:nvPicPr>
          <p:cNvPr id="10" name="Picture 9" descr="A black and white circle with fish and leaves in the middle&#10;&#10;Description automatically generated with low confidence">
            <a:extLst>
              <a:ext uri="{FF2B5EF4-FFF2-40B4-BE49-F238E27FC236}">
                <a16:creationId xmlns:a16="http://schemas.microsoft.com/office/drawing/2014/main" id="{0D62F131-65E1-600D-2765-B9D16CDC56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494" y="4853935"/>
            <a:ext cx="228560" cy="228560"/>
          </a:xfrm>
          <a:prstGeom prst="rect">
            <a:avLst/>
          </a:prstGeom>
        </p:spPr>
      </p:pic>
      <p:sp>
        <p:nvSpPr>
          <p:cNvPr id="11" name="TextBox 10">
            <a:extLst>
              <a:ext uri="{FF2B5EF4-FFF2-40B4-BE49-F238E27FC236}">
                <a16:creationId xmlns:a16="http://schemas.microsoft.com/office/drawing/2014/main" id="{D92A6524-B6A9-523F-C252-C1290B7FD238}"/>
              </a:ext>
            </a:extLst>
          </p:cNvPr>
          <p:cNvSpPr txBox="1"/>
          <p:nvPr userDrawn="1"/>
        </p:nvSpPr>
        <p:spPr>
          <a:xfrm>
            <a:off x="375017" y="4823519"/>
            <a:ext cx="1893210" cy="300082"/>
          </a:xfrm>
          <a:prstGeom prst="rect">
            <a:avLst/>
          </a:prstGeom>
          <a:noFill/>
        </p:spPr>
        <p:txBody>
          <a:bodyPr wrap="square" rtlCol="0">
            <a:spAutoFit/>
          </a:bodyPr>
          <a:lstStyle/>
          <a:p>
            <a:pPr algn="l"/>
            <a:r>
              <a:rPr lang="en-GB" sz="1350" b="1" dirty="0">
                <a:solidFill>
                  <a:schemeClr val="bg1"/>
                </a:solidFill>
                <a:latin typeface="Arial" panose="020B0604020202020204" pitchFamily="34" charset="0"/>
                <a:cs typeface="Arial" panose="020B0604020202020204" pitchFamily="34" charset="0"/>
              </a:rPr>
              <a:t>Together for Nature</a:t>
            </a:r>
          </a:p>
        </p:txBody>
      </p:sp>
      <p:sp>
        <p:nvSpPr>
          <p:cNvPr id="12" name="TextBox 11">
            <a:extLst>
              <a:ext uri="{FF2B5EF4-FFF2-40B4-BE49-F238E27FC236}">
                <a16:creationId xmlns:a16="http://schemas.microsoft.com/office/drawing/2014/main" id="{B4F7EEAB-A8EF-913D-028D-9D6F6187C898}"/>
              </a:ext>
            </a:extLst>
          </p:cNvPr>
          <p:cNvSpPr txBox="1"/>
          <p:nvPr userDrawn="1"/>
        </p:nvSpPr>
        <p:spPr>
          <a:xfrm>
            <a:off x="7827698" y="4844270"/>
            <a:ext cx="1331650" cy="300082"/>
          </a:xfrm>
          <a:prstGeom prst="rect">
            <a:avLst/>
          </a:prstGeom>
          <a:noFill/>
        </p:spPr>
        <p:txBody>
          <a:bodyPr wrap="square" rtlCol="0">
            <a:spAutoFit/>
          </a:bodyPr>
          <a:lstStyle/>
          <a:p>
            <a:pPr algn="ctr"/>
            <a:r>
              <a:rPr lang="en-GB" sz="1350" dirty="0">
                <a:solidFill>
                  <a:schemeClr val="bg1"/>
                </a:solidFill>
                <a:latin typeface="Arial" panose="020B0604020202020204" pitchFamily="34" charset="0"/>
                <a:cs typeface="Arial" panose="020B0604020202020204" pitchFamily="34" charset="0"/>
              </a:rPr>
              <a:t>jncc.gov.uk</a:t>
            </a:r>
          </a:p>
        </p:txBody>
      </p:sp>
      <p:pic>
        <p:nvPicPr>
          <p:cNvPr id="14" name="Picture 13" descr="A picture containing font, graphics, logo, graphic design&#10;&#10;Description automatically generated">
            <a:extLst>
              <a:ext uri="{FF2B5EF4-FFF2-40B4-BE49-F238E27FC236}">
                <a16:creationId xmlns:a16="http://schemas.microsoft.com/office/drawing/2014/main" id="{00441C06-76E7-CD2D-5A9A-0A31A4EAFE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30200" y="79897"/>
            <a:ext cx="1589077" cy="593591"/>
          </a:xfrm>
          <a:prstGeom prst="rect">
            <a:avLst/>
          </a:prstGeom>
        </p:spPr>
      </p:pic>
    </p:spTree>
    <p:extLst>
      <p:ext uri="{BB962C8B-B14F-4D97-AF65-F5344CB8AC3E}">
        <p14:creationId xmlns:p14="http://schemas.microsoft.com/office/powerpoint/2010/main" val="369416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9">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10">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4" r:id="rId2"/>
    <p:sldLayoutId id="2147483656" r:id="rId3"/>
    <p:sldLayoutId id="2147483658" r:id="rId4"/>
    <p:sldLayoutId id="2147483659" r:id="rId5"/>
    <p:sldLayoutId id="2147483660" r:id="rId6"/>
    <p:sldLayoutId id="214748366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f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11/conl.12680" TargetMode="External"/><Relationship Id="rId2" Type="http://schemas.openxmlformats.org/officeDocument/2006/relationships/hyperlink" Target="https://doi.org/10.1111/conl.12623"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cbd.int/doc/c/fc2f/9f66/ffaa283c75eb50b24cc80aa1/ind-ahteg-2023-02-03-en.pdf"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www.cbd.int/doc/c/f22d/ab58/236acdd54779ab58b97aecf1/ind-ahteg-2023-03-02-en.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cbd.int/doc/c/fc2f/9f66/ffaa283c75eb50b24cc80aa1/ind-ahteg-2023-02-03-en.pdf"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www.cbd.int/doc/c/f22d/ab58/236acdd54779ab58b97aecf1/ind-ahteg-2023-03-02-en.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bd.int/doc/c/fc2f/9f66/ffaa283c75eb50b24cc80aa1/ind-ahteg-2023-02-03-en.pdf"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www.cbd.int/doc/c/f22d/ab58/236acdd54779ab58b97aecf1/ind-ahteg-2023-03-02-en.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cbd.int/doc/c/fc2f/9f66/ffaa283c75eb50b24cc80aa1/ind-ahteg-2023-02-03-en.pdf"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www.cbd.int/doc/c/f22d/ab58/236acdd54779ab58b97aecf1/ind-ahteg-2023-03-02-e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cbd.int/recommendations/wg8j/?m=wg8j-12"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mailto:joachim.topper@nina.no"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hyperlink" Target="mailto:hdekoeijer@naturalsciences.be" TargetMode="External"/><Relationship Id="rId5" Type="http://schemas.openxmlformats.org/officeDocument/2006/relationships/image" Target="../media/image24.png"/><Relationship Id="rId10" Type="http://schemas.openxmlformats.org/officeDocument/2006/relationships/image" Target="../media/image9.jpg"/><Relationship Id="rId4" Type="http://schemas.openxmlformats.org/officeDocument/2006/relationships/hyperlink" Target="http://www.coop4cbd.eu/" TargetMode="External"/><Relationship Id="rId9"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cbd.int/doc/recommendations/sbstta-25/sbstta-25-rec-01-en.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210524" y="1658876"/>
            <a:ext cx="6943847"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3200" dirty="0">
                <a:solidFill>
                  <a:srgbClr val="1A42B7"/>
                </a:solidFill>
              </a:rPr>
              <a:t>The KM-GBF monitoring framework –</a:t>
            </a:r>
            <a:r>
              <a:rPr lang="en-US" sz="3200" dirty="0">
                <a:solidFill>
                  <a:srgbClr val="38B5A8"/>
                </a:solidFill>
              </a:rPr>
              <a:t>status &amp; key messages</a:t>
            </a:r>
            <a:endParaRPr sz="3200" dirty="0">
              <a:solidFill>
                <a:srgbClr val="38B5A8"/>
              </a:solidFill>
            </a:endParaRPr>
          </a:p>
        </p:txBody>
      </p:sp>
      <p:sp>
        <p:nvSpPr>
          <p:cNvPr id="59" name="Google Shape;59;p11"/>
          <p:cNvSpPr txBox="1">
            <a:spLocks noGrp="1"/>
          </p:cNvSpPr>
          <p:nvPr>
            <p:ph type="subTitle" idx="1"/>
          </p:nvPr>
        </p:nvSpPr>
        <p:spPr>
          <a:xfrm>
            <a:off x="210524" y="3649028"/>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b-NO" sz="1600" dirty="0">
                <a:solidFill>
                  <a:srgbClr val="4BDBA3"/>
                </a:solidFill>
              </a:rPr>
              <a:t>Online training </a:t>
            </a:r>
            <a:r>
              <a:rPr lang="nb-NO" sz="1600" dirty="0" err="1">
                <a:solidFill>
                  <a:srgbClr val="4BDBA3"/>
                </a:solidFill>
              </a:rPr>
              <a:t>session</a:t>
            </a:r>
            <a:r>
              <a:rPr lang="nb-NO" sz="1600" dirty="0">
                <a:solidFill>
                  <a:srgbClr val="4BDBA3"/>
                </a:solidFill>
              </a:rPr>
              <a:t> </a:t>
            </a:r>
            <a:r>
              <a:rPr lang="nb-NO" sz="1600" dirty="0" err="1">
                <a:solidFill>
                  <a:srgbClr val="4BDBA3"/>
                </a:solidFill>
              </a:rPr>
              <a:t>on</a:t>
            </a:r>
            <a:r>
              <a:rPr lang="nb-NO" sz="1600" dirty="0">
                <a:solidFill>
                  <a:srgbClr val="4BDBA3"/>
                </a:solidFill>
              </a:rPr>
              <a:t> SBSTTA26 </a:t>
            </a:r>
            <a:r>
              <a:rPr lang="nb-NO" sz="1600" dirty="0" err="1">
                <a:solidFill>
                  <a:srgbClr val="4BDBA3"/>
                </a:solidFill>
              </a:rPr>
              <a:t>topics</a:t>
            </a:r>
            <a:r>
              <a:rPr lang="nb-NO" sz="1600" dirty="0">
                <a:solidFill>
                  <a:srgbClr val="4BDBA3"/>
                </a:solidFill>
              </a:rPr>
              <a:t> </a:t>
            </a:r>
            <a:r>
              <a:rPr lang="hu-HU" sz="1600" dirty="0">
                <a:solidFill>
                  <a:srgbClr val="4BDBA3"/>
                </a:solidFill>
              </a:rPr>
              <a:t>/ </a:t>
            </a:r>
            <a:r>
              <a:rPr lang="nb-NO" sz="1600" dirty="0">
                <a:solidFill>
                  <a:srgbClr val="4BDBA3"/>
                </a:solidFill>
              </a:rPr>
              <a:t>April 2</a:t>
            </a:r>
            <a:r>
              <a:rPr lang="nb-NO" sz="1600" baseline="30000" dirty="0">
                <a:solidFill>
                  <a:srgbClr val="4BDBA3"/>
                </a:solidFill>
              </a:rPr>
              <a:t>nd</a:t>
            </a:r>
            <a:r>
              <a:rPr lang="hu-HU" sz="1600" dirty="0">
                <a:solidFill>
                  <a:srgbClr val="4BDBA3"/>
                </a:solidFill>
              </a:rPr>
              <a:t> 2024</a:t>
            </a:r>
            <a:endParaRPr lang="en-GB" sz="1600" dirty="0">
              <a:solidFill>
                <a:srgbClr val="4BDBA3"/>
              </a:solidFill>
            </a:endParaRPr>
          </a:p>
        </p:txBody>
      </p:sp>
      <p:sp>
        <p:nvSpPr>
          <p:cNvPr id="60" name="Google Shape;60;p11"/>
          <p:cNvSpPr txBox="1">
            <a:spLocks noGrp="1"/>
          </p:cNvSpPr>
          <p:nvPr>
            <p:ph type="subTitle" idx="1"/>
          </p:nvPr>
        </p:nvSpPr>
        <p:spPr>
          <a:xfrm>
            <a:off x="210524" y="2948589"/>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Joachim Töpper</a:t>
            </a:r>
            <a:endParaRPr b="1" dirty="0"/>
          </a:p>
          <a:p>
            <a:pPr marL="0" lvl="0" indent="0" algn="l" rtl="0">
              <a:spcBef>
                <a:spcPts val="0"/>
              </a:spcBef>
              <a:spcAft>
                <a:spcPts val="0"/>
              </a:spcAft>
              <a:buNone/>
            </a:pPr>
            <a:r>
              <a:rPr lang="en" sz="1600" dirty="0"/>
              <a:t>Norwegian Institute for Nature Research</a:t>
            </a:r>
            <a:endParaRPr sz="1600" dirty="0"/>
          </a:p>
        </p:txBody>
      </p:sp>
      <p:pic>
        <p:nvPicPr>
          <p:cNvPr id="4" name="Picture 3">
            <a:extLst>
              <a:ext uri="{FF2B5EF4-FFF2-40B4-BE49-F238E27FC236}">
                <a16:creationId xmlns:a16="http://schemas.microsoft.com/office/drawing/2014/main" id="{88C39152-3CD9-DEF9-E828-933C6F877465}"/>
              </a:ext>
            </a:extLst>
          </p:cNvPr>
          <p:cNvPicPr>
            <a:picLocks noChangeAspect="1"/>
          </p:cNvPicPr>
          <p:nvPr/>
        </p:nvPicPr>
        <p:blipFill>
          <a:blip r:embed="rId3"/>
          <a:stretch>
            <a:fillRect/>
          </a:stretch>
        </p:blipFill>
        <p:spPr>
          <a:xfrm>
            <a:off x="4764351" y="165837"/>
            <a:ext cx="1284225" cy="792600"/>
          </a:xfrm>
          <a:prstGeom prst="rect">
            <a:avLst/>
          </a:prstGeom>
        </p:spPr>
      </p:pic>
      <p:sp>
        <p:nvSpPr>
          <p:cNvPr id="2" name="Google Shape;60;p11">
            <a:extLst>
              <a:ext uri="{FF2B5EF4-FFF2-40B4-BE49-F238E27FC236}">
                <a16:creationId xmlns:a16="http://schemas.microsoft.com/office/drawing/2014/main" id="{057ADF97-51CA-70C6-FE81-BBF86B7F63FA}"/>
              </a:ext>
            </a:extLst>
          </p:cNvPr>
          <p:cNvSpPr txBox="1">
            <a:spLocks/>
          </p:cNvSpPr>
          <p:nvPr/>
        </p:nvSpPr>
        <p:spPr>
          <a:xfrm>
            <a:off x="3968137" y="2948589"/>
            <a:ext cx="3547088" cy="719875"/>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434343"/>
              </a:buClr>
              <a:buSzPts val="2000"/>
              <a:buFont typeface="Arial"/>
              <a:buNone/>
              <a:defRPr sz="2000" b="0" i="0" u="none" strike="noStrike" cap="none">
                <a:solidFill>
                  <a:srgbClr val="434343"/>
                </a:solidFill>
                <a:latin typeface="Arial"/>
                <a:ea typeface="Arial"/>
                <a:cs typeface="Arial"/>
                <a:sym typeface="Arial"/>
              </a:defRPr>
            </a:lvl1pPr>
            <a:lvl2pPr marL="914400" marR="0" lvl="1"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2pPr>
            <a:lvl3pPr marL="1371600" marR="0" lvl="2"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3pPr>
            <a:lvl4pPr marL="1828800" marR="0" lvl="3"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4pPr>
            <a:lvl5pPr marL="2286000" marR="0" lvl="4"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5pPr>
            <a:lvl6pPr marL="2743200" marR="0" lvl="5"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6pPr>
            <a:lvl7pPr marL="3200400" marR="0" lvl="6"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7pPr>
            <a:lvl8pPr marL="3657600" marR="0" lvl="7"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8pPr>
            <a:lvl9pPr marL="4114800" marR="0" lvl="8" indent="-317500" algn="ctr"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9pPr>
          </a:lstStyle>
          <a:p>
            <a:pPr marL="0" indent="0"/>
            <a:r>
              <a:rPr lang="da-DK" b="1"/>
              <a:t>Han de Koeijer</a:t>
            </a:r>
          </a:p>
          <a:p>
            <a:pPr marL="0" indent="0"/>
            <a:r>
              <a:rPr lang="da-DK" sz="1600"/>
              <a:t>RBINS, CHM focal point for Belgium</a:t>
            </a:r>
            <a:endParaRPr lang="da-DK" sz="1600" dirty="0"/>
          </a:p>
        </p:txBody>
      </p:sp>
      <p:pic>
        <p:nvPicPr>
          <p:cNvPr id="3" name="Picture 2" descr="A black and white logo&#10;&#10;Description automatically generated">
            <a:extLst>
              <a:ext uri="{FF2B5EF4-FFF2-40B4-BE49-F238E27FC236}">
                <a16:creationId xmlns:a16="http://schemas.microsoft.com/office/drawing/2014/main" id="{AF356AE7-C230-9115-FEF2-869F027DC464}"/>
              </a:ext>
            </a:extLst>
          </p:cNvPr>
          <p:cNvPicPr>
            <a:picLocks noChangeAspect="1"/>
          </p:cNvPicPr>
          <p:nvPr/>
        </p:nvPicPr>
        <p:blipFill>
          <a:blip r:embed="rId4"/>
          <a:stretch>
            <a:fillRect/>
          </a:stretch>
        </p:blipFill>
        <p:spPr>
          <a:xfrm>
            <a:off x="6128097" y="78581"/>
            <a:ext cx="1387128" cy="9482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2938-72E2-6913-0A98-7833312BA0FC}"/>
              </a:ext>
            </a:extLst>
          </p:cNvPr>
          <p:cNvSpPr>
            <a:spLocks noGrp="1"/>
          </p:cNvSpPr>
          <p:nvPr>
            <p:ph type="title"/>
          </p:nvPr>
        </p:nvSpPr>
        <p:spPr/>
        <p:txBody>
          <a:bodyPr>
            <a:normAutofit fontScale="90000"/>
          </a:bodyPr>
          <a:lstStyle/>
          <a:p>
            <a:r>
              <a:rPr lang="nb-NO" sz="4900" dirty="0" err="1"/>
              <a:t>Monitoring</a:t>
            </a:r>
            <a:r>
              <a:rPr lang="nb-NO" sz="4900" dirty="0"/>
              <a:t> </a:t>
            </a:r>
            <a:r>
              <a:rPr lang="nb-NO" sz="4900" dirty="0" err="1"/>
              <a:t>framework</a:t>
            </a:r>
            <a:br>
              <a:rPr lang="nb-NO" dirty="0"/>
            </a:br>
            <a:br>
              <a:rPr lang="nb-NO" dirty="0"/>
            </a:br>
            <a:r>
              <a:rPr lang="nb-NO" dirty="0" err="1"/>
              <a:t>current</a:t>
            </a:r>
            <a:r>
              <a:rPr lang="nb-NO" dirty="0"/>
              <a:t> status </a:t>
            </a:r>
            <a:br>
              <a:rPr lang="nb-NO" dirty="0"/>
            </a:br>
            <a:r>
              <a:rPr lang="nb-NO" dirty="0"/>
              <a:t>&amp;</a:t>
            </a:r>
            <a:br>
              <a:rPr lang="nb-NO" dirty="0"/>
            </a:br>
            <a:r>
              <a:rPr lang="nb-NO" dirty="0" err="1"/>
              <a:t>important</a:t>
            </a:r>
            <a:r>
              <a:rPr lang="nb-NO" dirty="0"/>
              <a:t> </a:t>
            </a:r>
            <a:r>
              <a:rPr lang="nb-NO" dirty="0" err="1"/>
              <a:t>issues</a:t>
            </a:r>
            <a:r>
              <a:rPr lang="nb-NO" dirty="0"/>
              <a:t> </a:t>
            </a:r>
          </a:p>
        </p:txBody>
      </p:sp>
      <p:pic>
        <p:nvPicPr>
          <p:cNvPr id="3" name="Picture 2">
            <a:extLst>
              <a:ext uri="{FF2B5EF4-FFF2-40B4-BE49-F238E27FC236}">
                <a16:creationId xmlns:a16="http://schemas.microsoft.com/office/drawing/2014/main" id="{0B7E00FD-5C2B-E3F4-97FC-665D27493315}"/>
              </a:ext>
            </a:extLst>
          </p:cNvPr>
          <p:cNvPicPr>
            <a:picLocks noChangeAspect="1"/>
          </p:cNvPicPr>
          <p:nvPr/>
        </p:nvPicPr>
        <p:blipFill>
          <a:blip r:embed="rId2"/>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148449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EB6A3-156F-EB46-11A9-1E24959BA03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2DE1CEC-6522-F840-F717-1A6D13ABC22C}"/>
              </a:ext>
            </a:extLst>
          </p:cNvPr>
          <p:cNvSpPr>
            <a:spLocks noGrp="1"/>
          </p:cNvSpPr>
          <p:nvPr>
            <p:ph type="body" idx="1"/>
          </p:nvPr>
        </p:nvSpPr>
        <p:spPr>
          <a:xfrm>
            <a:off x="4460617" y="3378634"/>
            <a:ext cx="4683383" cy="860156"/>
          </a:xfrm>
        </p:spPr>
        <p:txBody>
          <a:bodyPr>
            <a:normAutofit fontScale="55000" lnSpcReduction="20000"/>
          </a:bodyPr>
          <a:lstStyle/>
          <a:p>
            <a:pPr marL="139700" indent="0">
              <a:buNone/>
            </a:pPr>
            <a:r>
              <a:rPr lang="en-US" sz="2500" dirty="0"/>
              <a:t>Source: Annex 1 in Report from AHTEG’s 3</a:t>
            </a:r>
            <a:r>
              <a:rPr lang="en-US" sz="2500" baseline="30000" dirty="0"/>
              <a:t>rd</a:t>
            </a:r>
            <a:r>
              <a:rPr lang="en-US" sz="2500" dirty="0"/>
              <a:t> meeting (Montreal, Canada, 3–6 October 2023)</a:t>
            </a:r>
          </a:p>
          <a:p>
            <a:pPr marL="139700" indent="0">
              <a:buNone/>
            </a:pPr>
            <a:endParaRPr lang="nb-NO" dirty="0"/>
          </a:p>
          <a:p>
            <a:pPr marL="139700" indent="0">
              <a:buNone/>
            </a:pPr>
            <a:r>
              <a:rPr lang="nb-NO" dirty="0"/>
              <a:t>https://www.cbd.int/doc/c/f22d/ab58/236acdd54779ab58b97aecf1/ind-ahteg-2023-03-02-en.pdf </a:t>
            </a:r>
          </a:p>
        </p:txBody>
      </p:sp>
      <p:graphicFrame>
        <p:nvGraphicFramePr>
          <p:cNvPr id="5" name="Chart 4">
            <a:extLst>
              <a:ext uri="{FF2B5EF4-FFF2-40B4-BE49-F238E27FC236}">
                <a16:creationId xmlns:a16="http://schemas.microsoft.com/office/drawing/2014/main" id="{631C91E6-77AF-6EDF-11EC-135BB471169E}"/>
              </a:ext>
            </a:extLst>
          </p:cNvPr>
          <p:cNvGraphicFramePr>
            <a:graphicFrameLocks/>
          </p:cNvGraphicFramePr>
          <p:nvPr/>
        </p:nvGraphicFramePr>
        <p:xfrm>
          <a:off x="4693814" y="229948"/>
          <a:ext cx="4216987" cy="3133779"/>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EBD52C78-CC55-B25C-E1AD-9C92C5833898}"/>
              </a:ext>
            </a:extLst>
          </p:cNvPr>
          <p:cNvPicPr>
            <a:picLocks noChangeAspect="1"/>
          </p:cNvPicPr>
          <p:nvPr/>
        </p:nvPicPr>
        <p:blipFill>
          <a:blip r:embed="rId4"/>
          <a:stretch>
            <a:fillRect/>
          </a:stretch>
        </p:blipFill>
        <p:spPr>
          <a:xfrm>
            <a:off x="8436472" y="4680489"/>
            <a:ext cx="662314" cy="408768"/>
          </a:xfrm>
          <a:prstGeom prst="rect">
            <a:avLst/>
          </a:prstGeom>
        </p:spPr>
      </p:pic>
      <p:sp>
        <p:nvSpPr>
          <p:cNvPr id="8" name="TextBox 7">
            <a:extLst>
              <a:ext uri="{FF2B5EF4-FFF2-40B4-BE49-F238E27FC236}">
                <a16:creationId xmlns:a16="http://schemas.microsoft.com/office/drawing/2014/main" id="{7525C91F-C683-FDF0-7017-9B63A3778203}"/>
              </a:ext>
            </a:extLst>
          </p:cNvPr>
          <p:cNvSpPr txBox="1"/>
          <p:nvPr/>
        </p:nvSpPr>
        <p:spPr>
          <a:xfrm>
            <a:off x="4631821" y="4369932"/>
            <a:ext cx="4579748" cy="430887"/>
          </a:xfrm>
          <a:prstGeom prst="rect">
            <a:avLst/>
          </a:prstGeom>
          <a:noFill/>
        </p:spPr>
        <p:txBody>
          <a:bodyPr wrap="square">
            <a:spAutoFit/>
          </a:bodyPr>
          <a:lstStyle/>
          <a:p>
            <a:r>
              <a:rPr lang="nb-NO" sz="1100" dirty="0">
                <a:solidFill>
                  <a:schemeClr val="bg1"/>
                </a:solidFill>
              </a:rPr>
              <a:t>?...to be first </a:t>
            </a:r>
            <a:r>
              <a:rPr lang="nb-NO" sz="1100" dirty="0" err="1">
                <a:solidFill>
                  <a:schemeClr val="bg1"/>
                </a:solidFill>
              </a:rPr>
              <a:t>discussed</a:t>
            </a:r>
            <a:r>
              <a:rPr lang="nb-NO" sz="1100" dirty="0">
                <a:solidFill>
                  <a:schemeClr val="bg1"/>
                </a:solidFill>
              </a:rPr>
              <a:t> by </a:t>
            </a:r>
            <a:r>
              <a:rPr lang="nb-NO" sz="1100" dirty="0" err="1">
                <a:solidFill>
                  <a:schemeClr val="bg1"/>
                </a:solidFill>
              </a:rPr>
              <a:t>the</a:t>
            </a:r>
            <a:r>
              <a:rPr lang="nb-NO" sz="1100" dirty="0">
                <a:solidFill>
                  <a:schemeClr val="bg1"/>
                </a:solidFill>
              </a:rPr>
              <a:t> Expert Group </a:t>
            </a:r>
            <a:r>
              <a:rPr lang="nb-NO" sz="1100" dirty="0" err="1">
                <a:solidFill>
                  <a:schemeClr val="bg1"/>
                </a:solidFill>
              </a:rPr>
              <a:t>on</a:t>
            </a:r>
            <a:r>
              <a:rPr lang="nb-NO" sz="1100" dirty="0">
                <a:solidFill>
                  <a:schemeClr val="bg1"/>
                </a:solidFill>
              </a:rPr>
              <a:t> Financial Reporting </a:t>
            </a:r>
            <a:r>
              <a:rPr lang="nb-NO" sz="1100" dirty="0" err="1">
                <a:solidFill>
                  <a:schemeClr val="bg1"/>
                </a:solidFill>
              </a:rPr>
              <a:t>which</a:t>
            </a:r>
            <a:r>
              <a:rPr lang="nb-NO" sz="1100" dirty="0">
                <a:solidFill>
                  <a:schemeClr val="bg1"/>
                </a:solidFill>
              </a:rPr>
              <a:t> </a:t>
            </a:r>
            <a:r>
              <a:rPr lang="nb-NO" sz="1100" dirty="0" err="1">
                <a:solidFill>
                  <a:schemeClr val="bg1"/>
                </a:solidFill>
              </a:rPr>
              <a:t>was</a:t>
            </a:r>
            <a:r>
              <a:rPr lang="nb-NO" sz="1100" dirty="0">
                <a:solidFill>
                  <a:schemeClr val="bg1"/>
                </a:solidFill>
              </a:rPr>
              <a:t> </a:t>
            </a:r>
            <a:r>
              <a:rPr lang="nb-NO" sz="1100" dirty="0" err="1">
                <a:solidFill>
                  <a:schemeClr val="bg1"/>
                </a:solidFill>
              </a:rPr>
              <a:t>established</a:t>
            </a:r>
            <a:r>
              <a:rPr lang="nb-NO" sz="1100" dirty="0">
                <a:solidFill>
                  <a:schemeClr val="bg1"/>
                </a:solidFill>
              </a:rPr>
              <a:t> in </a:t>
            </a:r>
            <a:r>
              <a:rPr lang="nb-NO" sz="1100" dirty="0" err="1">
                <a:solidFill>
                  <a:schemeClr val="bg1"/>
                </a:solidFill>
              </a:rPr>
              <a:t>notification</a:t>
            </a:r>
            <a:r>
              <a:rPr lang="nb-NO" sz="1100" dirty="0">
                <a:solidFill>
                  <a:schemeClr val="bg1"/>
                </a:solidFill>
              </a:rPr>
              <a:t> 2023-067</a:t>
            </a:r>
          </a:p>
        </p:txBody>
      </p:sp>
      <p:sp>
        <p:nvSpPr>
          <p:cNvPr id="9" name="Title 1">
            <a:extLst>
              <a:ext uri="{FF2B5EF4-FFF2-40B4-BE49-F238E27FC236}">
                <a16:creationId xmlns:a16="http://schemas.microsoft.com/office/drawing/2014/main" id="{75B49A9B-A921-B6CF-D309-61E03808A7AF}"/>
              </a:ext>
            </a:extLst>
          </p:cNvPr>
          <p:cNvSpPr>
            <a:spLocks noGrp="1"/>
          </p:cNvSpPr>
          <p:nvPr>
            <p:ph type="title"/>
          </p:nvPr>
        </p:nvSpPr>
        <p:spPr>
          <a:xfrm>
            <a:off x="1" y="459175"/>
            <a:ext cx="4450186" cy="4159320"/>
          </a:xfrm>
        </p:spPr>
        <p:txBody>
          <a:bodyPr>
            <a:normAutofit fontScale="90000"/>
          </a:bodyPr>
          <a:lstStyle/>
          <a:p>
            <a:r>
              <a:rPr lang="nb-NO" sz="2900" dirty="0" err="1"/>
              <a:t>Indicator</a:t>
            </a:r>
            <a:r>
              <a:rPr lang="nb-NO" sz="2900" dirty="0"/>
              <a:t> status </a:t>
            </a:r>
            <a:r>
              <a:rPr lang="nb-NO" sz="2900" dirty="0" err="1"/>
              <a:t>Oct</a:t>
            </a:r>
            <a:r>
              <a:rPr lang="nb-NO" sz="2900" dirty="0"/>
              <a:t>. 2023:</a:t>
            </a:r>
            <a:br>
              <a:rPr lang="nb-NO" sz="2900" dirty="0"/>
            </a:br>
            <a:r>
              <a:rPr lang="nb-NO" sz="1600" dirty="0"/>
              <a:t>(</a:t>
            </a:r>
            <a:r>
              <a:rPr lang="nb-NO" sz="1600" dirty="0" err="1"/>
              <a:t>Headline</a:t>
            </a:r>
            <a:r>
              <a:rPr lang="nb-NO" sz="1600" dirty="0"/>
              <a:t> </a:t>
            </a:r>
            <a:r>
              <a:rPr lang="nb-NO" sz="1600" dirty="0" err="1"/>
              <a:t>indicators</a:t>
            </a:r>
            <a:r>
              <a:rPr lang="nb-NO" sz="1600" dirty="0"/>
              <a:t>)</a:t>
            </a:r>
            <a:br>
              <a:rPr lang="nb-NO" dirty="0"/>
            </a:br>
            <a:r>
              <a:rPr lang="nb-NO" sz="1600" dirty="0"/>
              <a:t> </a:t>
            </a:r>
            <a:br>
              <a:rPr lang="nb-NO" dirty="0"/>
            </a:br>
            <a:r>
              <a:rPr lang="en-US" dirty="0"/>
              <a:t> </a:t>
            </a:r>
            <a:r>
              <a:rPr lang="en-US" sz="1300" dirty="0"/>
              <a:t>1. Methods not yet developed, and a process needs to be established to develop these</a:t>
            </a:r>
            <a:br>
              <a:rPr lang="en-US" sz="1300" dirty="0"/>
            </a:br>
            <a:r>
              <a:rPr lang="en-US" sz="1300" dirty="0"/>
              <a:t>2. Methods not yet developed, but a process is underway to develop them, led by one or more </a:t>
            </a:r>
            <a:r>
              <a:rPr lang="en-US" sz="1300" dirty="0" err="1"/>
              <a:t>organisations</a:t>
            </a:r>
            <a:r>
              <a:rPr lang="en-US" sz="1300" dirty="0"/>
              <a:t>, to develop them</a:t>
            </a:r>
            <a:br>
              <a:rPr lang="en-US" sz="1300" dirty="0"/>
            </a:br>
            <a:r>
              <a:rPr lang="en-US" sz="1300" dirty="0"/>
              <a:t>3.  Methods developed (or partially developed) and tested/piloted, but data not yet widely available (and/or collection not yet underway). (Indicator/,Methodology maintained by an organization(s))</a:t>
            </a:r>
            <a:br>
              <a:rPr lang="en-US" sz="1300" dirty="0"/>
            </a:br>
            <a:r>
              <a:rPr lang="en-US" sz="1300" dirty="0"/>
              <a:t>4. Methods established, data being compiled, and indicator operational in at least some countries, but further investment in methods ongoing and/or further (data collection required).</a:t>
            </a:r>
            <a:br>
              <a:rPr lang="en-US" sz="1300" dirty="0"/>
            </a:br>
            <a:r>
              <a:rPr lang="en-US" sz="1300" dirty="0"/>
              <a:t>5. Methods established, data being compiled and accessible, and indicator operational for most/all countries.</a:t>
            </a:r>
            <a:br>
              <a:rPr lang="nb-NO" sz="1300" dirty="0"/>
            </a:br>
            <a:endParaRPr lang="nb-NO" dirty="0"/>
          </a:p>
        </p:txBody>
      </p:sp>
    </p:spTree>
    <p:extLst>
      <p:ext uri="{BB962C8B-B14F-4D97-AF65-F5344CB8AC3E}">
        <p14:creationId xmlns:p14="http://schemas.microsoft.com/office/powerpoint/2010/main" val="170694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F533E-C231-20BA-A073-946E18B6CC98}"/>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50F7A5-68F6-4921-BC26-FAC1E8E7AA30}"/>
              </a:ext>
            </a:extLst>
          </p:cNvPr>
          <p:cNvGraphicFramePr>
            <a:graphicFrameLocks/>
          </p:cNvGraphicFramePr>
          <p:nvPr>
            <p:extLst>
              <p:ext uri="{D42A27DB-BD31-4B8C-83A1-F6EECF244321}">
                <p14:modId xmlns:p14="http://schemas.microsoft.com/office/powerpoint/2010/main" val="3514483722"/>
              </p:ext>
            </p:extLst>
          </p:nvPr>
        </p:nvGraphicFramePr>
        <p:xfrm>
          <a:off x="4693814" y="229947"/>
          <a:ext cx="4216986" cy="313377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57D009EC-26B2-449C-6407-67C611B3B41A}"/>
              </a:ext>
            </a:extLst>
          </p:cNvPr>
          <p:cNvSpPr>
            <a:spLocks noGrp="1"/>
          </p:cNvSpPr>
          <p:nvPr>
            <p:ph type="body" idx="1"/>
          </p:nvPr>
        </p:nvSpPr>
        <p:spPr>
          <a:xfrm>
            <a:off x="4460617" y="3378634"/>
            <a:ext cx="4683383" cy="860156"/>
          </a:xfrm>
        </p:spPr>
        <p:txBody>
          <a:bodyPr>
            <a:noAutofit/>
          </a:bodyPr>
          <a:lstStyle/>
          <a:p>
            <a:pPr marL="139700" indent="0">
              <a:buNone/>
            </a:pPr>
            <a:r>
              <a:rPr lang="en-US" dirty="0"/>
              <a:t>Source: </a:t>
            </a:r>
            <a:r>
              <a:rPr lang="nb-NO" dirty="0" err="1"/>
              <a:t>Annex</a:t>
            </a:r>
            <a:r>
              <a:rPr lang="nb-NO" dirty="0"/>
              <a:t> 2 in Report from </a:t>
            </a:r>
            <a:r>
              <a:rPr lang="nb-NO" dirty="0" err="1"/>
              <a:t>the</a:t>
            </a:r>
            <a:r>
              <a:rPr lang="nb-NO" dirty="0"/>
              <a:t> </a:t>
            </a:r>
            <a:r>
              <a:rPr lang="nb-NO" dirty="0" err="1"/>
              <a:t>AHTEG’s</a:t>
            </a:r>
            <a:r>
              <a:rPr lang="nb-NO" dirty="0"/>
              <a:t> 6th </a:t>
            </a:r>
            <a:r>
              <a:rPr lang="nb-NO" dirty="0" err="1"/>
              <a:t>meeting</a:t>
            </a:r>
            <a:endParaRPr lang="nb-NO" dirty="0"/>
          </a:p>
          <a:p>
            <a:pPr marL="139700" indent="0">
              <a:buNone/>
            </a:pPr>
            <a:r>
              <a:rPr lang="en-US" dirty="0"/>
              <a:t>(Cambridge, UK, March 2024)</a:t>
            </a:r>
            <a:endParaRPr lang="nb-NO" dirty="0"/>
          </a:p>
        </p:txBody>
      </p:sp>
      <p:pic>
        <p:nvPicPr>
          <p:cNvPr id="4" name="Picture 3">
            <a:extLst>
              <a:ext uri="{FF2B5EF4-FFF2-40B4-BE49-F238E27FC236}">
                <a16:creationId xmlns:a16="http://schemas.microsoft.com/office/drawing/2014/main" id="{C85A61CF-082D-EC37-5C2D-2E355973646D}"/>
              </a:ext>
            </a:extLst>
          </p:cNvPr>
          <p:cNvPicPr>
            <a:picLocks noChangeAspect="1"/>
          </p:cNvPicPr>
          <p:nvPr/>
        </p:nvPicPr>
        <p:blipFill>
          <a:blip r:embed="rId4"/>
          <a:stretch>
            <a:fillRect/>
          </a:stretch>
        </p:blipFill>
        <p:spPr>
          <a:xfrm>
            <a:off x="8436472" y="4680489"/>
            <a:ext cx="662314" cy="408768"/>
          </a:xfrm>
          <a:prstGeom prst="rect">
            <a:avLst/>
          </a:prstGeom>
        </p:spPr>
      </p:pic>
      <p:sp>
        <p:nvSpPr>
          <p:cNvPr id="11" name="Title 1">
            <a:extLst>
              <a:ext uri="{FF2B5EF4-FFF2-40B4-BE49-F238E27FC236}">
                <a16:creationId xmlns:a16="http://schemas.microsoft.com/office/drawing/2014/main" id="{6BE7D376-1140-3645-85CB-C1A4311AF609}"/>
              </a:ext>
            </a:extLst>
          </p:cNvPr>
          <p:cNvSpPr>
            <a:spLocks noGrp="1"/>
          </p:cNvSpPr>
          <p:nvPr>
            <p:ph type="title"/>
          </p:nvPr>
        </p:nvSpPr>
        <p:spPr>
          <a:xfrm>
            <a:off x="1" y="459175"/>
            <a:ext cx="4450186" cy="4159320"/>
          </a:xfrm>
        </p:spPr>
        <p:txBody>
          <a:bodyPr>
            <a:normAutofit fontScale="90000"/>
          </a:bodyPr>
          <a:lstStyle/>
          <a:p>
            <a:r>
              <a:rPr lang="nb-NO" sz="2900" dirty="0" err="1"/>
              <a:t>Indicator</a:t>
            </a:r>
            <a:r>
              <a:rPr lang="nb-NO" sz="2900" dirty="0"/>
              <a:t> status </a:t>
            </a:r>
            <a:r>
              <a:rPr lang="nb-NO" sz="2900" dirty="0" err="1"/>
              <a:t>March</a:t>
            </a:r>
            <a:r>
              <a:rPr lang="nb-NO" sz="2900" dirty="0"/>
              <a:t> 2024:</a:t>
            </a:r>
            <a:br>
              <a:rPr lang="nb-NO" sz="2900" dirty="0"/>
            </a:br>
            <a:r>
              <a:rPr lang="nb-NO" sz="1600" dirty="0"/>
              <a:t>(</a:t>
            </a:r>
            <a:r>
              <a:rPr lang="nb-NO" sz="1600" dirty="0" err="1"/>
              <a:t>Headline</a:t>
            </a:r>
            <a:r>
              <a:rPr lang="nb-NO" sz="1600" dirty="0"/>
              <a:t> </a:t>
            </a:r>
            <a:r>
              <a:rPr lang="nb-NO" sz="1600" dirty="0" err="1"/>
              <a:t>indicators</a:t>
            </a:r>
            <a:r>
              <a:rPr lang="nb-NO" sz="1600" dirty="0"/>
              <a:t>)</a:t>
            </a:r>
            <a:br>
              <a:rPr lang="nb-NO" dirty="0"/>
            </a:br>
            <a:r>
              <a:rPr lang="nb-NO" sz="1600" dirty="0"/>
              <a:t> </a:t>
            </a:r>
            <a:br>
              <a:rPr lang="nb-NO" dirty="0"/>
            </a:br>
            <a:r>
              <a:rPr lang="en-US" dirty="0"/>
              <a:t> </a:t>
            </a:r>
            <a:r>
              <a:rPr lang="en-US" sz="1300" dirty="0"/>
              <a:t>1. Methods not yet developed, and a process needs to be established to develop these</a:t>
            </a:r>
            <a:br>
              <a:rPr lang="en-US" sz="1300" dirty="0"/>
            </a:br>
            <a:r>
              <a:rPr lang="en-US" sz="1300" dirty="0"/>
              <a:t>2. Methods not yet developed, but a process is underway to develop them, led by one or more </a:t>
            </a:r>
            <a:r>
              <a:rPr lang="en-US" sz="1300" dirty="0" err="1"/>
              <a:t>organisations</a:t>
            </a:r>
            <a:r>
              <a:rPr lang="en-US" sz="1300" dirty="0"/>
              <a:t>, to develop them</a:t>
            </a:r>
            <a:br>
              <a:rPr lang="en-US" sz="1300" dirty="0"/>
            </a:br>
            <a:r>
              <a:rPr lang="en-US" sz="1300" dirty="0"/>
              <a:t>3.  Methods developed (or partially developed) and tested/piloted, but data not yet widely available (and/or collection not yet underway). (Indicator/,Methodology maintained by an organization(s))</a:t>
            </a:r>
            <a:br>
              <a:rPr lang="en-US" sz="1300" dirty="0"/>
            </a:br>
            <a:r>
              <a:rPr lang="en-US" sz="1300" dirty="0"/>
              <a:t>4. Methods established, data being compiled, and indicator operational in at least some countries, but further investment in methods ongoing and/or further (data collection required).</a:t>
            </a:r>
            <a:br>
              <a:rPr lang="en-US" sz="1300" dirty="0"/>
            </a:br>
            <a:r>
              <a:rPr lang="en-US" sz="1300" dirty="0"/>
              <a:t>5. Methods established, data being compiled and accessible, and indicator operational for most/all countries.</a:t>
            </a:r>
            <a:br>
              <a:rPr lang="nb-NO" sz="1300" dirty="0"/>
            </a:br>
            <a:endParaRPr lang="nb-NO" dirty="0"/>
          </a:p>
        </p:txBody>
      </p:sp>
    </p:spTree>
    <p:extLst>
      <p:ext uri="{BB962C8B-B14F-4D97-AF65-F5344CB8AC3E}">
        <p14:creationId xmlns:p14="http://schemas.microsoft.com/office/powerpoint/2010/main" val="348635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687A-4B06-97BC-9DAB-EDE9F5426C6C}"/>
              </a:ext>
            </a:extLst>
          </p:cNvPr>
          <p:cNvSpPr>
            <a:spLocks noGrp="1"/>
          </p:cNvSpPr>
          <p:nvPr>
            <p:ph type="title"/>
          </p:nvPr>
        </p:nvSpPr>
        <p:spPr/>
        <p:txBody>
          <a:bodyPr>
            <a:noAutofit/>
          </a:bodyPr>
          <a:lstStyle/>
          <a:p>
            <a:r>
              <a:rPr lang="nb-NO" sz="2400" dirty="0" err="1"/>
              <a:t>Headline</a:t>
            </a:r>
            <a:r>
              <a:rPr lang="nb-NO" sz="2400" dirty="0"/>
              <a:t> </a:t>
            </a:r>
            <a:r>
              <a:rPr lang="nb-NO" sz="2400" dirty="0" err="1"/>
              <a:t>indicators</a:t>
            </a:r>
            <a:br>
              <a:rPr lang="nb-NO" sz="2400" dirty="0"/>
            </a:br>
            <a:br>
              <a:rPr lang="nb-NO" sz="1600" dirty="0"/>
            </a:br>
            <a:br>
              <a:rPr lang="nb-NO" sz="1600" dirty="0"/>
            </a:br>
            <a:r>
              <a:rPr lang="nb-NO" sz="1600" dirty="0" err="1"/>
              <a:t>related</a:t>
            </a:r>
            <a:r>
              <a:rPr lang="nb-NO" sz="1600" dirty="0"/>
              <a:t> to </a:t>
            </a:r>
            <a:br>
              <a:rPr lang="nb-NO" sz="1600" dirty="0"/>
            </a:br>
            <a:br>
              <a:rPr lang="nb-NO" sz="1600" dirty="0"/>
            </a:br>
            <a:r>
              <a:rPr lang="nb-NO" sz="1600" b="1" dirty="0"/>
              <a:t>Goal A</a:t>
            </a:r>
            <a:r>
              <a:rPr lang="nb-NO" sz="1600" dirty="0"/>
              <a:t> (</a:t>
            </a:r>
            <a:r>
              <a:rPr lang="nb-NO" sz="1600" dirty="0" err="1"/>
              <a:t>condition</a:t>
            </a:r>
            <a:r>
              <a:rPr lang="nb-NO" sz="1600" dirty="0"/>
              <a:t> </a:t>
            </a:r>
            <a:r>
              <a:rPr lang="nb-NO" sz="1600" dirty="0" err="1"/>
              <a:t>of</a:t>
            </a:r>
            <a:r>
              <a:rPr lang="nb-NO" sz="1600" dirty="0"/>
              <a:t> nature)</a:t>
            </a:r>
            <a:br>
              <a:rPr lang="nb-NO" sz="1600" dirty="0"/>
            </a:br>
            <a:br>
              <a:rPr lang="nb-NO" sz="1600" dirty="0"/>
            </a:br>
            <a:r>
              <a:rPr lang="nb-NO" sz="1600" dirty="0"/>
              <a:t> and </a:t>
            </a:r>
            <a:br>
              <a:rPr lang="nb-NO" sz="1600" dirty="0"/>
            </a:br>
            <a:br>
              <a:rPr lang="nb-NO" sz="1600" dirty="0"/>
            </a:br>
            <a:r>
              <a:rPr lang="nb-NO" sz="1600" b="1" dirty="0"/>
              <a:t>Targets 1-8</a:t>
            </a:r>
            <a:r>
              <a:rPr lang="nb-NO" sz="1600" dirty="0"/>
              <a:t> (</a:t>
            </a:r>
            <a:r>
              <a:rPr lang="nb-NO" sz="1600" dirty="0" err="1"/>
              <a:t>condition</a:t>
            </a:r>
            <a:r>
              <a:rPr lang="nb-NO" sz="1600" dirty="0"/>
              <a:t> </a:t>
            </a:r>
            <a:r>
              <a:rPr lang="nb-NO" sz="1600" dirty="0" err="1"/>
              <a:t>of</a:t>
            </a:r>
            <a:r>
              <a:rPr lang="nb-NO" sz="1600" dirty="0"/>
              <a:t> nature &amp; nature management)</a:t>
            </a:r>
            <a:endParaRPr lang="nb-NO" sz="2400" dirty="0"/>
          </a:p>
        </p:txBody>
      </p:sp>
      <p:sp>
        <p:nvSpPr>
          <p:cNvPr id="3" name="Text Placeholder 2">
            <a:extLst>
              <a:ext uri="{FF2B5EF4-FFF2-40B4-BE49-F238E27FC236}">
                <a16:creationId xmlns:a16="http://schemas.microsoft.com/office/drawing/2014/main" id="{18C5856D-CD69-1190-1941-AA74D65ABA82}"/>
              </a:ext>
            </a:extLst>
          </p:cNvPr>
          <p:cNvSpPr>
            <a:spLocks noGrp="1"/>
          </p:cNvSpPr>
          <p:nvPr>
            <p:ph type="body" idx="1"/>
          </p:nvPr>
        </p:nvSpPr>
        <p:spPr>
          <a:xfrm>
            <a:off x="4368800" y="216976"/>
            <a:ext cx="4729985" cy="4926523"/>
          </a:xfrm>
        </p:spPr>
        <p:txBody>
          <a:bodyPr>
            <a:normAutofit fontScale="92500" lnSpcReduction="10000"/>
          </a:bodyPr>
          <a:lstStyle/>
          <a:p>
            <a:pPr marL="139700" indent="0">
              <a:buNone/>
            </a:pPr>
            <a:r>
              <a:rPr lang="en-US" sz="1600" dirty="0"/>
              <a:t>A.1 &amp; 1.2 Red List of Ecosystems (4) </a:t>
            </a:r>
          </a:p>
          <a:p>
            <a:pPr marL="139700" indent="0">
              <a:buNone/>
            </a:pPr>
            <a:r>
              <a:rPr lang="en-US" sz="1600" dirty="0"/>
              <a:t>A.2 &amp; 1.3 Extent of natural ecosystems (3, </a:t>
            </a:r>
            <a:r>
              <a:rPr lang="en-US" sz="1600" b="1" dirty="0"/>
              <a:t>4</a:t>
            </a:r>
            <a:r>
              <a:rPr lang="en-US" sz="1600" dirty="0"/>
              <a:t>)</a:t>
            </a:r>
          </a:p>
          <a:p>
            <a:pPr marL="139700" indent="0">
              <a:buNone/>
            </a:pPr>
            <a:r>
              <a:rPr lang="en-US" sz="1600" dirty="0"/>
              <a:t>A.3 &amp; 4.1 Red List index (5 </a:t>
            </a:r>
            <a:r>
              <a:rPr lang="en-US" sz="1300" dirty="0"/>
              <a:t>SDG</a:t>
            </a:r>
            <a:r>
              <a:rPr lang="en-US" sz="1600" dirty="0"/>
              <a:t>)</a:t>
            </a:r>
          </a:p>
          <a:p>
            <a:pPr marL="139700" indent="0">
              <a:buNone/>
            </a:pPr>
            <a:r>
              <a:rPr lang="en-US" sz="1600" dirty="0"/>
              <a:t>A.4 &amp; 4.2 The proportion of populations within species with a genetically effective population size &gt; 500 (3-</a:t>
            </a:r>
            <a:r>
              <a:rPr lang="en-US" sz="1600" b="1" dirty="0"/>
              <a:t>4</a:t>
            </a:r>
            <a:r>
              <a:rPr lang="en-US" sz="1600" dirty="0"/>
              <a:t>)</a:t>
            </a:r>
          </a:p>
          <a:p>
            <a:pPr marL="139700" indent="0">
              <a:buNone/>
            </a:pPr>
            <a:r>
              <a:rPr lang="en-US" sz="1600" dirty="0"/>
              <a:t>1.1 Percent of land and seas covered by biodiversity-inclusive spatial plans (1)</a:t>
            </a:r>
          </a:p>
          <a:p>
            <a:pPr marL="139700" indent="0">
              <a:buNone/>
            </a:pPr>
            <a:r>
              <a:rPr lang="en-US" sz="1600" dirty="0"/>
              <a:t>2.2 Area under restoration (2-3, </a:t>
            </a:r>
            <a:r>
              <a:rPr lang="en-US" sz="1600" b="1" dirty="0"/>
              <a:t>4</a:t>
            </a:r>
            <a:r>
              <a:rPr lang="en-US" sz="1600" dirty="0"/>
              <a:t>)</a:t>
            </a:r>
          </a:p>
          <a:p>
            <a:pPr marL="139700" indent="0">
              <a:buNone/>
            </a:pPr>
            <a:r>
              <a:rPr lang="en-US" sz="1600" dirty="0"/>
              <a:t>3.1 Coverage of protected areas and OECMS (4-</a:t>
            </a:r>
            <a:r>
              <a:rPr lang="en-US" sz="1600" b="1" dirty="0"/>
              <a:t>5</a:t>
            </a:r>
            <a:r>
              <a:rPr lang="en-US" sz="1600" dirty="0"/>
              <a:t>)</a:t>
            </a:r>
          </a:p>
          <a:p>
            <a:pPr marL="139700" indent="0">
              <a:buNone/>
            </a:pPr>
            <a:r>
              <a:rPr lang="en-US" sz="1600" dirty="0"/>
              <a:t>5.1 Proportion of fish stocks within biologically sustainable levels (5 </a:t>
            </a:r>
            <a:r>
              <a:rPr lang="en-US" sz="1300" dirty="0"/>
              <a:t>SDG</a:t>
            </a:r>
            <a:r>
              <a:rPr lang="en-US" sz="1600" dirty="0"/>
              <a:t>)</a:t>
            </a:r>
          </a:p>
          <a:p>
            <a:pPr marL="139700" indent="0">
              <a:buNone/>
            </a:pPr>
            <a:r>
              <a:rPr lang="en-US" sz="1600" dirty="0"/>
              <a:t>6.1 Rate of invasive alien species establishment (3, </a:t>
            </a:r>
            <a:r>
              <a:rPr lang="en-US" sz="1600" b="1" dirty="0"/>
              <a:t>4</a:t>
            </a:r>
            <a:r>
              <a:rPr lang="en-US" sz="1600" dirty="0"/>
              <a:t>)</a:t>
            </a:r>
          </a:p>
          <a:p>
            <a:pPr marL="139700" indent="0">
              <a:buNone/>
            </a:pPr>
            <a:r>
              <a:rPr lang="en-US" sz="1600" dirty="0"/>
              <a:t>7.1 Index of coastal eutrophication potential (4 </a:t>
            </a:r>
            <a:r>
              <a:rPr lang="en-US" sz="1300" dirty="0"/>
              <a:t>SDG</a:t>
            </a:r>
            <a:r>
              <a:rPr lang="en-US" sz="1600" dirty="0"/>
              <a:t>)</a:t>
            </a:r>
          </a:p>
          <a:p>
            <a:pPr marL="139700" indent="0">
              <a:buNone/>
            </a:pPr>
            <a:r>
              <a:rPr lang="en-US" sz="1600" dirty="0"/>
              <a:t>7.2 Pesticide environment concentration (1, </a:t>
            </a:r>
            <a:r>
              <a:rPr lang="en-US" sz="1600" b="1" dirty="0"/>
              <a:t>3</a:t>
            </a:r>
            <a:r>
              <a:rPr lang="en-US" sz="1600" dirty="0"/>
              <a:t>)</a:t>
            </a:r>
          </a:p>
          <a:p>
            <a:pPr marL="139700" indent="0">
              <a:buNone/>
            </a:pPr>
            <a:endParaRPr lang="nb-NO" sz="1600" dirty="0"/>
          </a:p>
          <a:p>
            <a:pPr marL="139700" indent="0">
              <a:buNone/>
            </a:pPr>
            <a:r>
              <a:rPr lang="nb-NO" sz="1600" dirty="0" err="1"/>
              <a:t>Binary</a:t>
            </a:r>
            <a:r>
              <a:rPr lang="nb-NO" sz="1600" dirty="0"/>
              <a:t> </a:t>
            </a:r>
            <a:r>
              <a:rPr lang="nb-NO" sz="1600" dirty="0" err="1"/>
              <a:t>instead</a:t>
            </a:r>
            <a:r>
              <a:rPr lang="nb-NO" sz="1600" dirty="0"/>
              <a:t> </a:t>
            </a:r>
            <a:r>
              <a:rPr lang="nb-NO" sz="1600" dirty="0" err="1"/>
              <a:t>of</a:t>
            </a:r>
            <a:r>
              <a:rPr lang="nb-NO" sz="1600" dirty="0"/>
              <a:t> </a:t>
            </a:r>
            <a:r>
              <a:rPr lang="nb-NO" sz="1600" dirty="0" err="1"/>
              <a:t>headline</a:t>
            </a:r>
            <a:r>
              <a:rPr lang="nb-NO" sz="1600" dirty="0"/>
              <a:t> </a:t>
            </a:r>
            <a:r>
              <a:rPr lang="nb-NO" sz="1600" dirty="0" err="1"/>
              <a:t>indicator</a:t>
            </a:r>
            <a:r>
              <a:rPr lang="nb-NO" sz="1600" dirty="0"/>
              <a:t> for </a:t>
            </a:r>
          </a:p>
          <a:p>
            <a:pPr marL="139700" indent="0">
              <a:buNone/>
            </a:pPr>
            <a:r>
              <a:rPr lang="nb-NO" sz="1600" dirty="0"/>
              <a:t>target 8 (</a:t>
            </a:r>
            <a:r>
              <a:rPr lang="nb-NO" sz="1600" dirty="0" err="1"/>
              <a:t>reduce</a:t>
            </a:r>
            <a:r>
              <a:rPr lang="nb-NO" sz="1600" dirty="0"/>
              <a:t> </a:t>
            </a:r>
            <a:r>
              <a:rPr lang="nb-NO" sz="1600" dirty="0" err="1"/>
              <a:t>climate</a:t>
            </a:r>
            <a:r>
              <a:rPr lang="nb-NO" sz="1600" dirty="0"/>
              <a:t> </a:t>
            </a:r>
            <a:r>
              <a:rPr lang="nb-NO" sz="1600" dirty="0" err="1"/>
              <a:t>change</a:t>
            </a:r>
            <a:r>
              <a:rPr lang="nb-NO" sz="1600" dirty="0"/>
              <a:t> </a:t>
            </a:r>
            <a:r>
              <a:rPr lang="nb-NO" sz="1600" dirty="0" err="1"/>
              <a:t>impacts</a:t>
            </a:r>
            <a:r>
              <a:rPr lang="nb-NO" sz="1600" dirty="0"/>
              <a:t>)</a:t>
            </a:r>
          </a:p>
        </p:txBody>
      </p:sp>
      <p:pic>
        <p:nvPicPr>
          <p:cNvPr id="5" name="Picture 4">
            <a:extLst>
              <a:ext uri="{FF2B5EF4-FFF2-40B4-BE49-F238E27FC236}">
                <a16:creationId xmlns:a16="http://schemas.microsoft.com/office/drawing/2014/main" id="{C574DB02-DE80-9D35-C612-C5C3BE206676}"/>
              </a:ext>
            </a:extLst>
          </p:cNvPr>
          <p:cNvPicPr>
            <a:picLocks noChangeAspect="1"/>
          </p:cNvPicPr>
          <p:nvPr/>
        </p:nvPicPr>
        <p:blipFill>
          <a:blip r:embed="rId2"/>
          <a:stretch>
            <a:fillRect/>
          </a:stretch>
        </p:blipFill>
        <p:spPr>
          <a:xfrm>
            <a:off x="8436472" y="4680489"/>
            <a:ext cx="662314" cy="408768"/>
          </a:xfrm>
          <a:prstGeom prst="rect">
            <a:avLst/>
          </a:prstGeom>
        </p:spPr>
      </p:pic>
      <p:sp>
        <p:nvSpPr>
          <p:cNvPr id="7" name="TextBox 6">
            <a:extLst>
              <a:ext uri="{FF2B5EF4-FFF2-40B4-BE49-F238E27FC236}">
                <a16:creationId xmlns:a16="http://schemas.microsoft.com/office/drawing/2014/main" id="{6267B818-FE73-F743-2F4C-9B95BCC964E9}"/>
              </a:ext>
            </a:extLst>
          </p:cNvPr>
          <p:cNvSpPr txBox="1"/>
          <p:nvPr/>
        </p:nvSpPr>
        <p:spPr>
          <a:xfrm>
            <a:off x="1320800" y="4717434"/>
            <a:ext cx="3121891" cy="307777"/>
          </a:xfrm>
          <a:prstGeom prst="rect">
            <a:avLst/>
          </a:prstGeom>
          <a:noFill/>
        </p:spPr>
        <p:txBody>
          <a:bodyPr wrap="square">
            <a:spAutoFit/>
          </a:bodyPr>
          <a:lstStyle/>
          <a:p>
            <a:r>
              <a:rPr lang="nb-NO" dirty="0" err="1">
                <a:solidFill>
                  <a:srgbClr val="2792B5"/>
                </a:solidFill>
              </a:rPr>
              <a:t>see</a:t>
            </a:r>
            <a:r>
              <a:rPr lang="nb-NO" dirty="0">
                <a:solidFill>
                  <a:srgbClr val="2792B5"/>
                </a:solidFill>
              </a:rPr>
              <a:t> www.post-2020indicators.org</a:t>
            </a:r>
          </a:p>
        </p:txBody>
      </p:sp>
      <p:sp>
        <p:nvSpPr>
          <p:cNvPr id="4" name="TextBox 3">
            <a:extLst>
              <a:ext uri="{FF2B5EF4-FFF2-40B4-BE49-F238E27FC236}">
                <a16:creationId xmlns:a16="http://schemas.microsoft.com/office/drawing/2014/main" id="{AD186763-D504-DCCD-50B5-0DF045DD6333}"/>
              </a:ext>
            </a:extLst>
          </p:cNvPr>
          <p:cNvSpPr txBox="1"/>
          <p:nvPr/>
        </p:nvSpPr>
        <p:spPr>
          <a:xfrm>
            <a:off x="5373112" y="-32368"/>
            <a:ext cx="3876085" cy="307777"/>
          </a:xfrm>
          <a:prstGeom prst="rect">
            <a:avLst/>
          </a:prstGeom>
          <a:noFill/>
        </p:spPr>
        <p:txBody>
          <a:bodyPr wrap="square" rtlCol="0">
            <a:spAutoFit/>
          </a:bodyPr>
          <a:lstStyle/>
          <a:p>
            <a:r>
              <a:rPr lang="nb-NO" dirty="0"/>
              <a:t>Bold </a:t>
            </a:r>
            <a:r>
              <a:rPr lang="nb-NO" dirty="0" err="1"/>
              <a:t>numbers</a:t>
            </a:r>
            <a:r>
              <a:rPr lang="nb-NO" dirty="0"/>
              <a:t> </a:t>
            </a:r>
            <a:r>
              <a:rPr lang="nb-NO" dirty="0" err="1"/>
              <a:t>indicate</a:t>
            </a:r>
            <a:r>
              <a:rPr lang="nb-NO" dirty="0"/>
              <a:t> </a:t>
            </a:r>
            <a:r>
              <a:rPr lang="nb-NO" dirty="0" err="1"/>
              <a:t>change</a:t>
            </a:r>
            <a:r>
              <a:rPr lang="nb-NO" dirty="0"/>
              <a:t> </a:t>
            </a:r>
            <a:r>
              <a:rPr lang="nb-NO" dirty="0" err="1"/>
              <a:t>since</a:t>
            </a:r>
            <a:r>
              <a:rPr lang="nb-NO" dirty="0"/>
              <a:t> </a:t>
            </a:r>
            <a:r>
              <a:rPr lang="nb-NO" dirty="0" err="1"/>
              <a:t>Oct</a:t>
            </a:r>
            <a:r>
              <a:rPr lang="nb-NO" dirty="0"/>
              <a:t>. 2023</a:t>
            </a:r>
          </a:p>
        </p:txBody>
      </p:sp>
    </p:spTree>
    <p:extLst>
      <p:ext uri="{BB962C8B-B14F-4D97-AF65-F5344CB8AC3E}">
        <p14:creationId xmlns:p14="http://schemas.microsoft.com/office/powerpoint/2010/main" val="110549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687A-4B06-97BC-9DAB-EDE9F5426C6C}"/>
              </a:ext>
            </a:extLst>
          </p:cNvPr>
          <p:cNvSpPr>
            <a:spLocks noGrp="1"/>
          </p:cNvSpPr>
          <p:nvPr>
            <p:ph type="title"/>
          </p:nvPr>
        </p:nvSpPr>
        <p:spPr/>
        <p:txBody>
          <a:bodyPr>
            <a:noAutofit/>
          </a:bodyPr>
          <a:lstStyle/>
          <a:p>
            <a:r>
              <a:rPr lang="nb-NO" sz="2400" dirty="0" err="1"/>
              <a:t>Headline</a:t>
            </a:r>
            <a:r>
              <a:rPr lang="nb-NO" sz="2400" dirty="0"/>
              <a:t> </a:t>
            </a:r>
            <a:r>
              <a:rPr lang="nb-NO" sz="2400" dirty="0" err="1"/>
              <a:t>indicators</a:t>
            </a:r>
            <a:br>
              <a:rPr lang="nb-NO" sz="2400" dirty="0"/>
            </a:br>
            <a:br>
              <a:rPr lang="nb-NO" sz="1600" dirty="0"/>
            </a:br>
            <a:br>
              <a:rPr lang="nb-NO" sz="1600" dirty="0"/>
            </a:br>
            <a:r>
              <a:rPr lang="nb-NO" sz="1600" dirty="0" err="1"/>
              <a:t>related</a:t>
            </a:r>
            <a:r>
              <a:rPr lang="nb-NO" sz="1600" dirty="0"/>
              <a:t> to </a:t>
            </a:r>
            <a:br>
              <a:rPr lang="nb-NO" sz="1600" dirty="0"/>
            </a:br>
            <a:br>
              <a:rPr lang="nb-NO" sz="1600" dirty="0"/>
            </a:br>
            <a:r>
              <a:rPr lang="nb-NO" sz="1600" b="1" dirty="0"/>
              <a:t>Goal B</a:t>
            </a:r>
            <a:r>
              <a:rPr lang="nb-NO" sz="1600" dirty="0"/>
              <a:t> (</a:t>
            </a:r>
            <a:r>
              <a:rPr lang="nb-NO" sz="1600" dirty="0" err="1"/>
              <a:t>sustainable</a:t>
            </a:r>
            <a:r>
              <a:rPr lang="nb-NO" sz="1600" dirty="0"/>
              <a:t> </a:t>
            </a:r>
            <a:r>
              <a:rPr lang="nb-NO" sz="1600" dirty="0" err="1"/>
              <a:t>use</a:t>
            </a:r>
            <a:r>
              <a:rPr lang="nb-NO" sz="1600" dirty="0"/>
              <a:t>)</a:t>
            </a:r>
            <a:br>
              <a:rPr lang="nb-NO" sz="1600" dirty="0"/>
            </a:br>
            <a:br>
              <a:rPr lang="nb-NO" sz="1600" dirty="0"/>
            </a:br>
            <a:r>
              <a:rPr lang="nb-NO" sz="1600" dirty="0"/>
              <a:t>and</a:t>
            </a:r>
            <a:br>
              <a:rPr lang="nb-NO" sz="1600" dirty="0"/>
            </a:br>
            <a:br>
              <a:rPr lang="nb-NO" sz="1600" dirty="0"/>
            </a:br>
            <a:r>
              <a:rPr lang="nb-NO" sz="1600" b="1" dirty="0"/>
              <a:t>Goal C</a:t>
            </a:r>
            <a:r>
              <a:rPr lang="nb-NO" sz="1600" dirty="0"/>
              <a:t> (fair </a:t>
            </a:r>
            <a:r>
              <a:rPr lang="nb-NO" sz="1600" dirty="0" err="1"/>
              <a:t>sharing</a:t>
            </a:r>
            <a:r>
              <a:rPr lang="nb-NO" sz="1600" dirty="0"/>
              <a:t>)</a:t>
            </a:r>
            <a:br>
              <a:rPr lang="nb-NO" sz="1600" dirty="0"/>
            </a:br>
            <a:br>
              <a:rPr lang="nb-NO" sz="1600" dirty="0"/>
            </a:br>
            <a:r>
              <a:rPr lang="nb-NO" sz="1600" dirty="0"/>
              <a:t> and </a:t>
            </a:r>
            <a:br>
              <a:rPr lang="nb-NO" sz="1600" dirty="0"/>
            </a:br>
            <a:br>
              <a:rPr lang="nb-NO" sz="1600" dirty="0"/>
            </a:br>
            <a:r>
              <a:rPr lang="nb-NO" sz="1600" b="1" dirty="0"/>
              <a:t>Targets 9-13</a:t>
            </a:r>
            <a:r>
              <a:rPr lang="nb-NO" sz="1600" dirty="0"/>
              <a:t> (</a:t>
            </a:r>
            <a:r>
              <a:rPr lang="nb-NO" sz="1600" dirty="0" err="1"/>
              <a:t>sustainable</a:t>
            </a:r>
            <a:r>
              <a:rPr lang="nb-NO" sz="1600" dirty="0"/>
              <a:t> </a:t>
            </a:r>
            <a:r>
              <a:rPr lang="nb-NO" sz="1600" dirty="0" err="1"/>
              <a:t>use</a:t>
            </a:r>
            <a:r>
              <a:rPr lang="nb-NO" sz="1600" dirty="0"/>
              <a:t> and fair </a:t>
            </a:r>
            <a:r>
              <a:rPr lang="nb-NO" sz="1600" dirty="0" err="1"/>
              <a:t>sharing</a:t>
            </a:r>
            <a:r>
              <a:rPr lang="nb-NO" sz="1600" dirty="0"/>
              <a:t>)</a:t>
            </a:r>
            <a:endParaRPr lang="nb-NO" sz="2400" dirty="0"/>
          </a:p>
        </p:txBody>
      </p:sp>
      <p:sp>
        <p:nvSpPr>
          <p:cNvPr id="4" name="Text Placeholder 2">
            <a:extLst>
              <a:ext uri="{FF2B5EF4-FFF2-40B4-BE49-F238E27FC236}">
                <a16:creationId xmlns:a16="http://schemas.microsoft.com/office/drawing/2014/main" id="{F616D752-160B-1003-65E1-67173ADB829A}"/>
              </a:ext>
            </a:extLst>
          </p:cNvPr>
          <p:cNvSpPr>
            <a:spLocks noGrp="1"/>
          </p:cNvSpPr>
          <p:nvPr>
            <p:ph type="body" idx="1"/>
          </p:nvPr>
        </p:nvSpPr>
        <p:spPr>
          <a:xfrm>
            <a:off x="4359564" y="216976"/>
            <a:ext cx="4739221" cy="4926523"/>
          </a:xfrm>
        </p:spPr>
        <p:txBody>
          <a:bodyPr>
            <a:normAutofit lnSpcReduction="10000"/>
          </a:bodyPr>
          <a:lstStyle/>
          <a:p>
            <a:pPr marL="139700" indent="0">
              <a:buNone/>
            </a:pPr>
            <a:r>
              <a:rPr lang="en-US" sz="1600" dirty="0"/>
              <a:t>B.1 &amp; 11.1 Services provided by ecosystems (2, </a:t>
            </a:r>
            <a:r>
              <a:rPr lang="en-US" sz="1600" b="1" dirty="0"/>
              <a:t>3</a:t>
            </a:r>
            <a:r>
              <a:rPr lang="en-US" sz="1600" dirty="0"/>
              <a:t>)</a:t>
            </a:r>
          </a:p>
          <a:p>
            <a:pPr marL="139700" indent="0">
              <a:buNone/>
            </a:pPr>
            <a:r>
              <a:rPr lang="en-US" sz="1600" dirty="0"/>
              <a:t>C.1 &amp; 13.1 Indicator on monetary benefits received (2)</a:t>
            </a:r>
          </a:p>
          <a:p>
            <a:pPr marL="139700" indent="0">
              <a:buNone/>
            </a:pPr>
            <a:r>
              <a:rPr lang="en-US" sz="1600" dirty="0"/>
              <a:t>C.2 &amp; 13.2 Indicator on non-monetary benefits (2)</a:t>
            </a:r>
          </a:p>
          <a:p>
            <a:pPr marL="139700" indent="0">
              <a:buNone/>
            </a:pPr>
            <a:r>
              <a:rPr lang="en-US" sz="1600" dirty="0"/>
              <a:t>9.1 Benefits from the sustainable use of wild species (1)</a:t>
            </a:r>
          </a:p>
          <a:p>
            <a:pPr marL="139700" indent="0">
              <a:buNone/>
            </a:pPr>
            <a:r>
              <a:rPr lang="en-US" sz="1600" dirty="0"/>
              <a:t>9.2 Percentage of the population in traditional employment (3)</a:t>
            </a:r>
          </a:p>
          <a:p>
            <a:pPr marL="139700" indent="0">
              <a:buNone/>
            </a:pPr>
            <a:r>
              <a:rPr lang="en-US" sz="1600" dirty="0"/>
              <a:t>10.1 Proportion of agricultural area under productive and sustainable agriculture (4 </a:t>
            </a:r>
            <a:r>
              <a:rPr lang="en-US" sz="1200" dirty="0"/>
              <a:t>SDG</a:t>
            </a:r>
            <a:r>
              <a:rPr lang="en-US" sz="1600" dirty="0"/>
              <a:t>)</a:t>
            </a:r>
          </a:p>
          <a:p>
            <a:pPr marL="139700" indent="0">
              <a:buNone/>
            </a:pPr>
            <a:r>
              <a:rPr lang="en-US" sz="1600" dirty="0"/>
              <a:t>10.2 Progress towards sustainable forest management (5 </a:t>
            </a:r>
            <a:r>
              <a:rPr lang="en-US" sz="1200" dirty="0"/>
              <a:t>SDG</a:t>
            </a:r>
            <a:r>
              <a:rPr lang="en-US" sz="1600" dirty="0"/>
              <a:t>)</a:t>
            </a:r>
          </a:p>
          <a:p>
            <a:pPr marL="139700" indent="0">
              <a:buNone/>
            </a:pPr>
            <a:r>
              <a:rPr lang="en-US" sz="1600" dirty="0"/>
              <a:t>12.1 Average share of the built-up area of cities that is green/blue space for public use for all (4, </a:t>
            </a:r>
            <a:r>
              <a:rPr lang="en-US" sz="1600" b="1" dirty="0"/>
              <a:t>5</a:t>
            </a:r>
            <a:r>
              <a:rPr lang="en-US" sz="1600" dirty="0"/>
              <a:t> </a:t>
            </a:r>
            <a:r>
              <a:rPr lang="en-US" sz="1200" dirty="0"/>
              <a:t>SDG</a:t>
            </a:r>
            <a:r>
              <a:rPr lang="en-US" sz="1600" dirty="0"/>
              <a:t>)</a:t>
            </a:r>
          </a:p>
          <a:p>
            <a:pPr marL="139700" indent="0">
              <a:buNone/>
            </a:pPr>
            <a:endParaRPr lang="nb-NO" sz="1600" dirty="0"/>
          </a:p>
        </p:txBody>
      </p:sp>
      <p:pic>
        <p:nvPicPr>
          <p:cNvPr id="6" name="Picture 5">
            <a:extLst>
              <a:ext uri="{FF2B5EF4-FFF2-40B4-BE49-F238E27FC236}">
                <a16:creationId xmlns:a16="http://schemas.microsoft.com/office/drawing/2014/main" id="{249E3BF4-533F-533C-116C-3572A9AC6849}"/>
              </a:ext>
            </a:extLst>
          </p:cNvPr>
          <p:cNvPicPr>
            <a:picLocks noChangeAspect="1"/>
          </p:cNvPicPr>
          <p:nvPr/>
        </p:nvPicPr>
        <p:blipFill>
          <a:blip r:embed="rId2"/>
          <a:stretch>
            <a:fillRect/>
          </a:stretch>
        </p:blipFill>
        <p:spPr>
          <a:xfrm>
            <a:off x="8436472" y="4680489"/>
            <a:ext cx="662314" cy="408768"/>
          </a:xfrm>
          <a:prstGeom prst="rect">
            <a:avLst/>
          </a:prstGeom>
        </p:spPr>
      </p:pic>
      <p:sp>
        <p:nvSpPr>
          <p:cNvPr id="7" name="TextBox 6">
            <a:extLst>
              <a:ext uri="{FF2B5EF4-FFF2-40B4-BE49-F238E27FC236}">
                <a16:creationId xmlns:a16="http://schemas.microsoft.com/office/drawing/2014/main" id="{C4AED405-3F82-B7DD-F68D-9197ECEBEB6F}"/>
              </a:ext>
            </a:extLst>
          </p:cNvPr>
          <p:cNvSpPr txBox="1"/>
          <p:nvPr/>
        </p:nvSpPr>
        <p:spPr>
          <a:xfrm>
            <a:off x="1320800" y="4717434"/>
            <a:ext cx="3121891" cy="307777"/>
          </a:xfrm>
          <a:prstGeom prst="rect">
            <a:avLst/>
          </a:prstGeom>
          <a:noFill/>
        </p:spPr>
        <p:txBody>
          <a:bodyPr wrap="square">
            <a:spAutoFit/>
          </a:bodyPr>
          <a:lstStyle/>
          <a:p>
            <a:r>
              <a:rPr lang="nb-NO" dirty="0" err="1">
                <a:solidFill>
                  <a:srgbClr val="2792B5"/>
                </a:solidFill>
              </a:rPr>
              <a:t>see</a:t>
            </a:r>
            <a:r>
              <a:rPr lang="nb-NO" dirty="0">
                <a:solidFill>
                  <a:srgbClr val="2792B5"/>
                </a:solidFill>
              </a:rPr>
              <a:t> www.post-2020indicators.org</a:t>
            </a:r>
          </a:p>
        </p:txBody>
      </p:sp>
      <p:sp>
        <p:nvSpPr>
          <p:cNvPr id="3" name="TextBox 2">
            <a:extLst>
              <a:ext uri="{FF2B5EF4-FFF2-40B4-BE49-F238E27FC236}">
                <a16:creationId xmlns:a16="http://schemas.microsoft.com/office/drawing/2014/main" id="{C995370E-DCB1-2A39-FADB-967682F28BD3}"/>
              </a:ext>
            </a:extLst>
          </p:cNvPr>
          <p:cNvSpPr txBox="1"/>
          <p:nvPr/>
        </p:nvSpPr>
        <p:spPr>
          <a:xfrm>
            <a:off x="5373112" y="-32368"/>
            <a:ext cx="3876085" cy="307777"/>
          </a:xfrm>
          <a:prstGeom prst="rect">
            <a:avLst/>
          </a:prstGeom>
          <a:noFill/>
        </p:spPr>
        <p:txBody>
          <a:bodyPr wrap="square" rtlCol="0">
            <a:spAutoFit/>
          </a:bodyPr>
          <a:lstStyle/>
          <a:p>
            <a:r>
              <a:rPr lang="nb-NO" dirty="0"/>
              <a:t>Bold </a:t>
            </a:r>
            <a:r>
              <a:rPr lang="nb-NO" dirty="0" err="1"/>
              <a:t>numbers</a:t>
            </a:r>
            <a:r>
              <a:rPr lang="nb-NO" dirty="0"/>
              <a:t> </a:t>
            </a:r>
            <a:r>
              <a:rPr lang="nb-NO" dirty="0" err="1"/>
              <a:t>indicate</a:t>
            </a:r>
            <a:r>
              <a:rPr lang="nb-NO" dirty="0"/>
              <a:t> </a:t>
            </a:r>
            <a:r>
              <a:rPr lang="nb-NO" dirty="0" err="1"/>
              <a:t>change</a:t>
            </a:r>
            <a:r>
              <a:rPr lang="nb-NO" dirty="0"/>
              <a:t> </a:t>
            </a:r>
            <a:r>
              <a:rPr lang="nb-NO" dirty="0" err="1"/>
              <a:t>since</a:t>
            </a:r>
            <a:r>
              <a:rPr lang="nb-NO" dirty="0"/>
              <a:t> </a:t>
            </a:r>
            <a:r>
              <a:rPr lang="nb-NO" dirty="0" err="1"/>
              <a:t>Oct</a:t>
            </a:r>
            <a:r>
              <a:rPr lang="nb-NO" dirty="0"/>
              <a:t>. 2023</a:t>
            </a:r>
          </a:p>
        </p:txBody>
      </p:sp>
    </p:spTree>
    <p:extLst>
      <p:ext uri="{BB962C8B-B14F-4D97-AF65-F5344CB8AC3E}">
        <p14:creationId xmlns:p14="http://schemas.microsoft.com/office/powerpoint/2010/main" val="288834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687A-4B06-97BC-9DAB-EDE9F5426C6C}"/>
              </a:ext>
            </a:extLst>
          </p:cNvPr>
          <p:cNvSpPr>
            <a:spLocks noGrp="1"/>
          </p:cNvSpPr>
          <p:nvPr>
            <p:ph type="title"/>
          </p:nvPr>
        </p:nvSpPr>
        <p:spPr/>
        <p:txBody>
          <a:bodyPr>
            <a:noAutofit/>
          </a:bodyPr>
          <a:lstStyle/>
          <a:p>
            <a:r>
              <a:rPr lang="nb-NO" sz="2400" dirty="0" err="1"/>
              <a:t>Headline</a:t>
            </a:r>
            <a:r>
              <a:rPr lang="nb-NO" sz="2400" dirty="0"/>
              <a:t> </a:t>
            </a:r>
            <a:r>
              <a:rPr lang="nb-NO" sz="2400" dirty="0" err="1"/>
              <a:t>indicators</a:t>
            </a:r>
            <a:br>
              <a:rPr lang="nb-NO" sz="2400" dirty="0"/>
            </a:br>
            <a:br>
              <a:rPr lang="nb-NO" sz="1600" dirty="0"/>
            </a:br>
            <a:br>
              <a:rPr lang="nb-NO" sz="1600" dirty="0"/>
            </a:br>
            <a:r>
              <a:rPr lang="nb-NO" sz="1600" dirty="0" err="1"/>
              <a:t>related</a:t>
            </a:r>
            <a:r>
              <a:rPr lang="nb-NO" sz="1600" dirty="0"/>
              <a:t> to </a:t>
            </a:r>
            <a:br>
              <a:rPr lang="nb-NO" sz="1600" dirty="0"/>
            </a:br>
            <a:br>
              <a:rPr lang="nb-NO" sz="1600" dirty="0"/>
            </a:br>
            <a:r>
              <a:rPr lang="nb-NO" sz="1600" b="1" dirty="0"/>
              <a:t>Goal D</a:t>
            </a:r>
            <a:r>
              <a:rPr lang="nb-NO" sz="1600" dirty="0"/>
              <a:t> (</a:t>
            </a:r>
            <a:r>
              <a:rPr lang="nb-NO" sz="1600" dirty="0" err="1"/>
              <a:t>act</a:t>
            </a:r>
            <a:r>
              <a:rPr lang="nb-NO" sz="1600" dirty="0"/>
              <a:t>)</a:t>
            </a:r>
            <a:br>
              <a:rPr lang="nb-NO" sz="1600" dirty="0"/>
            </a:br>
            <a:br>
              <a:rPr lang="nb-NO" sz="1600" dirty="0"/>
            </a:br>
            <a:r>
              <a:rPr lang="nb-NO" sz="1600" dirty="0"/>
              <a:t> and </a:t>
            </a:r>
            <a:br>
              <a:rPr lang="nb-NO" sz="1600" dirty="0"/>
            </a:br>
            <a:br>
              <a:rPr lang="nb-NO" sz="1600" dirty="0"/>
            </a:br>
            <a:r>
              <a:rPr lang="nb-NO" sz="1600" b="1" dirty="0"/>
              <a:t>Targets 14-23</a:t>
            </a:r>
            <a:r>
              <a:rPr lang="nb-NO" sz="1600" dirty="0"/>
              <a:t> (</a:t>
            </a:r>
            <a:r>
              <a:rPr lang="nb-NO" sz="1600" dirty="0" err="1"/>
              <a:t>implementation</a:t>
            </a:r>
            <a:r>
              <a:rPr lang="nb-NO" sz="1600" dirty="0"/>
              <a:t>)</a:t>
            </a:r>
            <a:endParaRPr lang="nb-NO" sz="2400" dirty="0"/>
          </a:p>
        </p:txBody>
      </p:sp>
      <p:sp>
        <p:nvSpPr>
          <p:cNvPr id="4" name="Text Placeholder 2">
            <a:extLst>
              <a:ext uri="{FF2B5EF4-FFF2-40B4-BE49-F238E27FC236}">
                <a16:creationId xmlns:a16="http://schemas.microsoft.com/office/drawing/2014/main" id="{F616D752-160B-1003-65E1-67173ADB829A}"/>
              </a:ext>
            </a:extLst>
          </p:cNvPr>
          <p:cNvSpPr>
            <a:spLocks noGrp="1"/>
          </p:cNvSpPr>
          <p:nvPr>
            <p:ph type="body" idx="1"/>
          </p:nvPr>
        </p:nvSpPr>
        <p:spPr>
          <a:xfrm>
            <a:off x="4350327" y="216976"/>
            <a:ext cx="4748459" cy="4926524"/>
          </a:xfrm>
        </p:spPr>
        <p:txBody>
          <a:bodyPr>
            <a:noAutofit/>
          </a:bodyPr>
          <a:lstStyle/>
          <a:p>
            <a:pPr marL="139700" indent="0">
              <a:buNone/>
            </a:pPr>
            <a:r>
              <a:rPr lang="en-US" sz="1300" dirty="0"/>
              <a:t>D.1 &amp; 19.1 International public funding, including official development assistance (ODA) for conservation and sustainable use of biodiversity and ecosystems (?, </a:t>
            </a:r>
            <a:r>
              <a:rPr lang="en-US" sz="1300" b="1" dirty="0"/>
              <a:t>5</a:t>
            </a:r>
            <a:r>
              <a:rPr lang="en-US" sz="1300" dirty="0"/>
              <a:t>)</a:t>
            </a:r>
          </a:p>
          <a:p>
            <a:pPr marL="139700" indent="0">
              <a:buNone/>
            </a:pPr>
            <a:r>
              <a:rPr lang="en-US" sz="1300" dirty="0"/>
              <a:t>D.2 &amp; 19.2 Domestic public funding on conservation and sustainable use of biodiversity and ecosystems (?, </a:t>
            </a:r>
            <a:r>
              <a:rPr lang="en-US" sz="1300" b="1" dirty="0"/>
              <a:t>4</a:t>
            </a:r>
            <a:r>
              <a:rPr lang="en-US" sz="1300" dirty="0"/>
              <a:t>)</a:t>
            </a:r>
          </a:p>
          <a:p>
            <a:pPr marL="139700" indent="0">
              <a:buNone/>
            </a:pPr>
            <a:r>
              <a:rPr lang="en-US" sz="1300" dirty="0"/>
              <a:t>D.3 &amp; 19.3 Private funding (domestic and international) on conservation and sustainable use of biodiversity and ecosystems (?, </a:t>
            </a:r>
            <a:r>
              <a:rPr lang="en-US" sz="1300" b="1" dirty="0"/>
              <a:t>2</a:t>
            </a:r>
            <a:r>
              <a:rPr lang="en-US" sz="1300" dirty="0"/>
              <a:t>)</a:t>
            </a:r>
          </a:p>
          <a:p>
            <a:pPr marL="139700" indent="0">
              <a:buNone/>
            </a:pPr>
            <a:r>
              <a:rPr lang="en-US" sz="1300" dirty="0"/>
              <a:t>15.1 Number of companies reporting on disclosures of risks, dependencies and impacts on biodiversity (1, </a:t>
            </a:r>
            <a:r>
              <a:rPr lang="en-US" sz="1300" b="1" dirty="0"/>
              <a:t>2</a:t>
            </a:r>
            <a:r>
              <a:rPr lang="en-US" sz="1300" dirty="0"/>
              <a:t>)</a:t>
            </a:r>
          </a:p>
          <a:p>
            <a:pPr marL="139700" indent="0">
              <a:buNone/>
            </a:pPr>
            <a:r>
              <a:rPr lang="en-US" sz="1300" dirty="0"/>
              <a:t>18.1 Positive incentives in place to promote biodiversity conservation and sustainable use (?, </a:t>
            </a:r>
            <a:r>
              <a:rPr lang="en-US" sz="1300" b="1" dirty="0"/>
              <a:t>4</a:t>
            </a:r>
            <a:r>
              <a:rPr lang="en-US" sz="1300" dirty="0"/>
              <a:t>)</a:t>
            </a:r>
          </a:p>
          <a:p>
            <a:pPr marL="139700" indent="0">
              <a:buNone/>
            </a:pPr>
            <a:r>
              <a:rPr lang="en-US" sz="1300" dirty="0"/>
              <a:t>18.2 Value of subsidies and other incentives harmful to biodiversity, that have been eliminated, phased out or reformed (?, </a:t>
            </a:r>
            <a:r>
              <a:rPr lang="en-US" sz="1300" b="1" dirty="0"/>
              <a:t>3</a:t>
            </a:r>
            <a:r>
              <a:rPr lang="en-US" sz="1300" dirty="0"/>
              <a:t>)</a:t>
            </a:r>
          </a:p>
          <a:p>
            <a:pPr marL="139700" indent="0">
              <a:buNone/>
            </a:pPr>
            <a:r>
              <a:rPr lang="en-US" sz="1300" dirty="0"/>
              <a:t>21.1 Indicator on biodiversity information for monitoring the global biodiversity framework (2)</a:t>
            </a:r>
          </a:p>
          <a:p>
            <a:pPr marL="139700" indent="0">
              <a:buNone/>
            </a:pPr>
            <a:endParaRPr lang="nb-NO" sz="1300" dirty="0"/>
          </a:p>
          <a:p>
            <a:pPr marL="139700" indent="0">
              <a:buNone/>
            </a:pPr>
            <a:r>
              <a:rPr lang="nb-NO" sz="1300" dirty="0" err="1"/>
              <a:t>Binary</a:t>
            </a:r>
            <a:r>
              <a:rPr lang="nb-NO" sz="1300" dirty="0"/>
              <a:t> </a:t>
            </a:r>
            <a:r>
              <a:rPr lang="nb-NO" sz="1300" dirty="0" err="1"/>
              <a:t>instead</a:t>
            </a:r>
            <a:r>
              <a:rPr lang="nb-NO" sz="1300" dirty="0"/>
              <a:t> </a:t>
            </a:r>
            <a:r>
              <a:rPr lang="nb-NO" sz="1300" dirty="0" err="1"/>
              <a:t>of</a:t>
            </a:r>
            <a:r>
              <a:rPr lang="nb-NO" sz="1300" dirty="0"/>
              <a:t> </a:t>
            </a:r>
            <a:r>
              <a:rPr lang="nb-NO" sz="1300" dirty="0" err="1"/>
              <a:t>headline</a:t>
            </a:r>
            <a:r>
              <a:rPr lang="nb-NO" sz="1300" dirty="0"/>
              <a:t> </a:t>
            </a:r>
            <a:r>
              <a:rPr lang="nb-NO" sz="1300" dirty="0" err="1"/>
              <a:t>indicators</a:t>
            </a:r>
            <a:r>
              <a:rPr lang="nb-NO" sz="1300" dirty="0"/>
              <a:t> for targets 14, 16, 17, 20, 22, and 23</a:t>
            </a:r>
          </a:p>
        </p:txBody>
      </p:sp>
      <p:pic>
        <p:nvPicPr>
          <p:cNvPr id="3" name="Picture 2">
            <a:extLst>
              <a:ext uri="{FF2B5EF4-FFF2-40B4-BE49-F238E27FC236}">
                <a16:creationId xmlns:a16="http://schemas.microsoft.com/office/drawing/2014/main" id="{D9095C70-F1BF-482F-00A1-C57FEFE70662}"/>
              </a:ext>
            </a:extLst>
          </p:cNvPr>
          <p:cNvPicPr>
            <a:picLocks noChangeAspect="1"/>
          </p:cNvPicPr>
          <p:nvPr/>
        </p:nvPicPr>
        <p:blipFill>
          <a:blip r:embed="rId2"/>
          <a:stretch>
            <a:fillRect/>
          </a:stretch>
        </p:blipFill>
        <p:spPr>
          <a:xfrm>
            <a:off x="8436472" y="4680489"/>
            <a:ext cx="662314" cy="408768"/>
          </a:xfrm>
          <a:prstGeom prst="rect">
            <a:avLst/>
          </a:prstGeom>
        </p:spPr>
      </p:pic>
      <p:sp>
        <p:nvSpPr>
          <p:cNvPr id="5" name="TextBox 4">
            <a:extLst>
              <a:ext uri="{FF2B5EF4-FFF2-40B4-BE49-F238E27FC236}">
                <a16:creationId xmlns:a16="http://schemas.microsoft.com/office/drawing/2014/main" id="{F4B927C5-225D-6CF2-141E-A9DE48657EAE}"/>
              </a:ext>
            </a:extLst>
          </p:cNvPr>
          <p:cNvSpPr txBox="1"/>
          <p:nvPr/>
        </p:nvSpPr>
        <p:spPr>
          <a:xfrm>
            <a:off x="1320800" y="4717434"/>
            <a:ext cx="3121891" cy="307777"/>
          </a:xfrm>
          <a:prstGeom prst="rect">
            <a:avLst/>
          </a:prstGeom>
          <a:noFill/>
        </p:spPr>
        <p:txBody>
          <a:bodyPr wrap="square">
            <a:spAutoFit/>
          </a:bodyPr>
          <a:lstStyle/>
          <a:p>
            <a:r>
              <a:rPr lang="nb-NO" dirty="0" err="1">
                <a:solidFill>
                  <a:srgbClr val="2792B5"/>
                </a:solidFill>
              </a:rPr>
              <a:t>see</a:t>
            </a:r>
            <a:r>
              <a:rPr lang="nb-NO" dirty="0">
                <a:solidFill>
                  <a:srgbClr val="2792B5"/>
                </a:solidFill>
              </a:rPr>
              <a:t> www.post-2020indicators.org</a:t>
            </a:r>
          </a:p>
        </p:txBody>
      </p:sp>
      <p:sp>
        <p:nvSpPr>
          <p:cNvPr id="6" name="TextBox 5">
            <a:extLst>
              <a:ext uri="{FF2B5EF4-FFF2-40B4-BE49-F238E27FC236}">
                <a16:creationId xmlns:a16="http://schemas.microsoft.com/office/drawing/2014/main" id="{2DAA574D-483C-3E75-B4BD-6AF46D1E8DA2}"/>
              </a:ext>
            </a:extLst>
          </p:cNvPr>
          <p:cNvSpPr txBox="1"/>
          <p:nvPr/>
        </p:nvSpPr>
        <p:spPr>
          <a:xfrm>
            <a:off x="5373112" y="-32368"/>
            <a:ext cx="3876085" cy="307777"/>
          </a:xfrm>
          <a:prstGeom prst="rect">
            <a:avLst/>
          </a:prstGeom>
          <a:noFill/>
        </p:spPr>
        <p:txBody>
          <a:bodyPr wrap="square" rtlCol="0">
            <a:spAutoFit/>
          </a:bodyPr>
          <a:lstStyle/>
          <a:p>
            <a:r>
              <a:rPr lang="nb-NO" dirty="0"/>
              <a:t>Bold </a:t>
            </a:r>
            <a:r>
              <a:rPr lang="nb-NO" dirty="0" err="1"/>
              <a:t>numbers</a:t>
            </a:r>
            <a:r>
              <a:rPr lang="nb-NO" dirty="0"/>
              <a:t> </a:t>
            </a:r>
            <a:r>
              <a:rPr lang="nb-NO" dirty="0" err="1"/>
              <a:t>indicate</a:t>
            </a:r>
            <a:r>
              <a:rPr lang="nb-NO" dirty="0"/>
              <a:t> </a:t>
            </a:r>
            <a:r>
              <a:rPr lang="nb-NO" dirty="0" err="1"/>
              <a:t>change</a:t>
            </a:r>
            <a:r>
              <a:rPr lang="nb-NO" dirty="0"/>
              <a:t> </a:t>
            </a:r>
            <a:r>
              <a:rPr lang="nb-NO" dirty="0" err="1"/>
              <a:t>since</a:t>
            </a:r>
            <a:r>
              <a:rPr lang="nb-NO" dirty="0"/>
              <a:t> </a:t>
            </a:r>
            <a:r>
              <a:rPr lang="nb-NO" dirty="0" err="1"/>
              <a:t>Oct</a:t>
            </a:r>
            <a:r>
              <a:rPr lang="nb-NO" dirty="0"/>
              <a:t>. 2023</a:t>
            </a:r>
          </a:p>
        </p:txBody>
      </p:sp>
    </p:spTree>
    <p:extLst>
      <p:ext uri="{BB962C8B-B14F-4D97-AF65-F5344CB8AC3E}">
        <p14:creationId xmlns:p14="http://schemas.microsoft.com/office/powerpoint/2010/main" val="38216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7BDA-14C2-0A30-ADEC-4F6223A2144B}"/>
              </a:ext>
            </a:extLst>
          </p:cNvPr>
          <p:cNvSpPr>
            <a:spLocks noGrp="1"/>
          </p:cNvSpPr>
          <p:nvPr>
            <p:ph type="title"/>
          </p:nvPr>
        </p:nvSpPr>
        <p:spPr>
          <a:xfrm>
            <a:off x="311700" y="1720312"/>
            <a:ext cx="3803100" cy="2359837"/>
          </a:xfrm>
        </p:spPr>
        <p:txBody>
          <a:bodyPr>
            <a:normAutofit/>
          </a:bodyPr>
          <a:lstStyle/>
          <a:p>
            <a:r>
              <a:rPr lang="nb-NO" sz="2400" dirty="0" err="1"/>
              <a:t>Let’s</a:t>
            </a:r>
            <a:r>
              <a:rPr lang="nb-NO" sz="2400" dirty="0"/>
              <a:t> </a:t>
            </a:r>
            <a:r>
              <a:rPr lang="nb-NO" sz="2400" dirty="0" err="1"/>
              <a:t>take</a:t>
            </a:r>
            <a:r>
              <a:rPr lang="nb-NO" sz="2400" dirty="0"/>
              <a:t> a </a:t>
            </a:r>
            <a:r>
              <a:rPr lang="nb-NO" sz="2400" dirty="0" err="1"/>
              <a:t>closer</a:t>
            </a:r>
            <a:r>
              <a:rPr lang="nb-NO" sz="2400" dirty="0"/>
              <a:t> </a:t>
            </a:r>
            <a:r>
              <a:rPr lang="nb-NO" sz="2400" dirty="0" err="1"/>
              <a:t>look</a:t>
            </a:r>
            <a:r>
              <a:rPr lang="nb-NO" sz="2400" dirty="0"/>
              <a:t> at </a:t>
            </a:r>
            <a:r>
              <a:rPr lang="nb-NO" sz="2400" dirty="0" err="1"/>
              <a:t>some</a:t>
            </a:r>
            <a:r>
              <a:rPr lang="nb-NO" sz="2400" dirty="0"/>
              <a:t> </a:t>
            </a:r>
            <a:r>
              <a:rPr lang="nb-NO" sz="2400" dirty="0" err="1"/>
              <a:t>of</a:t>
            </a:r>
            <a:r>
              <a:rPr lang="nb-NO" sz="2400" dirty="0"/>
              <a:t> </a:t>
            </a:r>
            <a:r>
              <a:rPr lang="nb-NO" sz="2400" dirty="0" err="1"/>
              <a:t>the</a:t>
            </a:r>
            <a:r>
              <a:rPr lang="nb-NO" sz="2400" dirty="0"/>
              <a:t> </a:t>
            </a:r>
            <a:r>
              <a:rPr lang="nb-NO" sz="2400" dirty="0" err="1"/>
              <a:t>headline</a:t>
            </a:r>
            <a:r>
              <a:rPr lang="nb-NO" sz="2400" dirty="0"/>
              <a:t> </a:t>
            </a:r>
            <a:r>
              <a:rPr lang="nb-NO" sz="2400" dirty="0" err="1"/>
              <a:t>indicators</a:t>
            </a:r>
            <a:endParaRPr lang="nb-NO" sz="2400" dirty="0"/>
          </a:p>
        </p:txBody>
      </p:sp>
      <p:pic>
        <p:nvPicPr>
          <p:cNvPr id="5" name="Picture 4" descr="A couple of men working in a forest&#10;&#10;Description automatically generated">
            <a:extLst>
              <a:ext uri="{FF2B5EF4-FFF2-40B4-BE49-F238E27FC236}">
                <a16:creationId xmlns:a16="http://schemas.microsoft.com/office/drawing/2014/main" id="{38D56E01-7167-0EB5-3099-1BFB01729C38}"/>
              </a:ext>
            </a:extLst>
          </p:cNvPr>
          <p:cNvPicPr>
            <a:picLocks noChangeAspect="1"/>
          </p:cNvPicPr>
          <p:nvPr/>
        </p:nvPicPr>
        <p:blipFill rotWithShape="1">
          <a:blip r:embed="rId2"/>
          <a:srcRect t="2998" r="50000" b="15897"/>
          <a:stretch/>
        </p:blipFill>
        <p:spPr>
          <a:xfrm>
            <a:off x="5563892" y="1063349"/>
            <a:ext cx="2479729" cy="3016801"/>
          </a:xfrm>
          <a:prstGeom prst="rect">
            <a:avLst/>
          </a:prstGeom>
        </p:spPr>
      </p:pic>
      <p:pic>
        <p:nvPicPr>
          <p:cNvPr id="6" name="Picture 5">
            <a:extLst>
              <a:ext uri="{FF2B5EF4-FFF2-40B4-BE49-F238E27FC236}">
                <a16:creationId xmlns:a16="http://schemas.microsoft.com/office/drawing/2014/main" id="{1C2E87CF-2EDB-FA35-7EEC-56462D2B2BBD}"/>
              </a:ext>
            </a:extLst>
          </p:cNvPr>
          <p:cNvPicPr>
            <a:picLocks noChangeAspect="1"/>
          </p:cNvPicPr>
          <p:nvPr/>
        </p:nvPicPr>
        <p:blipFill>
          <a:blip r:embed="rId3"/>
          <a:stretch>
            <a:fillRect/>
          </a:stretch>
        </p:blipFill>
        <p:spPr>
          <a:xfrm>
            <a:off x="8436472" y="4680489"/>
            <a:ext cx="662314" cy="408768"/>
          </a:xfrm>
          <a:prstGeom prst="rect">
            <a:avLst/>
          </a:prstGeom>
        </p:spPr>
      </p:pic>
      <p:sp>
        <p:nvSpPr>
          <p:cNvPr id="7" name="Text Placeholder 2">
            <a:extLst>
              <a:ext uri="{FF2B5EF4-FFF2-40B4-BE49-F238E27FC236}">
                <a16:creationId xmlns:a16="http://schemas.microsoft.com/office/drawing/2014/main" id="{FDFBCEEA-50E6-DD35-D8F6-8B81CB00F18E}"/>
              </a:ext>
            </a:extLst>
          </p:cNvPr>
          <p:cNvSpPr>
            <a:spLocks noGrp="1"/>
          </p:cNvSpPr>
          <p:nvPr>
            <p:ph type="body" idx="1"/>
          </p:nvPr>
        </p:nvSpPr>
        <p:spPr>
          <a:xfrm>
            <a:off x="5362414" y="4015328"/>
            <a:ext cx="2681208" cy="750400"/>
          </a:xfrm>
        </p:spPr>
        <p:txBody>
          <a:bodyPr>
            <a:normAutofit/>
          </a:bodyPr>
          <a:lstStyle/>
          <a:p>
            <a:pPr marL="139700" indent="0">
              <a:buNone/>
            </a:pPr>
            <a:r>
              <a:rPr lang="en-US" sz="1100" dirty="0"/>
              <a:t>Joachim taking a close look…</a:t>
            </a:r>
            <a:endParaRPr lang="nb-NO" sz="1100" dirty="0"/>
          </a:p>
        </p:txBody>
      </p:sp>
    </p:spTree>
    <p:extLst>
      <p:ext uri="{BB962C8B-B14F-4D97-AF65-F5344CB8AC3E}">
        <p14:creationId xmlns:p14="http://schemas.microsoft.com/office/powerpoint/2010/main" val="2625056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F56B-7EED-119E-EFA4-C578BFB19B1C}"/>
              </a:ext>
            </a:extLst>
          </p:cNvPr>
          <p:cNvSpPr>
            <a:spLocks noGrp="1"/>
          </p:cNvSpPr>
          <p:nvPr>
            <p:ph type="title"/>
          </p:nvPr>
        </p:nvSpPr>
        <p:spPr/>
        <p:txBody>
          <a:bodyPr>
            <a:normAutofit fontScale="90000"/>
          </a:bodyPr>
          <a:lstStyle/>
          <a:p>
            <a:r>
              <a:rPr lang="en-US" sz="3200" dirty="0"/>
              <a:t>Red List of Ecosystems </a:t>
            </a:r>
            <a:r>
              <a:rPr lang="en-US" sz="2000" dirty="0"/>
              <a:t>(A.1 &amp; 1.2, [4]) </a:t>
            </a:r>
            <a:endParaRPr lang="nb-NO" dirty="0"/>
          </a:p>
        </p:txBody>
      </p:sp>
      <p:sp>
        <p:nvSpPr>
          <p:cNvPr id="3" name="Text Placeholder 2">
            <a:extLst>
              <a:ext uri="{FF2B5EF4-FFF2-40B4-BE49-F238E27FC236}">
                <a16:creationId xmlns:a16="http://schemas.microsoft.com/office/drawing/2014/main" id="{943C6A61-198A-E5CB-32AE-99C4346FBC98}"/>
              </a:ext>
            </a:extLst>
          </p:cNvPr>
          <p:cNvSpPr>
            <a:spLocks noGrp="1"/>
          </p:cNvSpPr>
          <p:nvPr>
            <p:ph type="body" idx="1"/>
          </p:nvPr>
        </p:nvSpPr>
        <p:spPr>
          <a:xfrm>
            <a:off x="4843219" y="4286548"/>
            <a:ext cx="3841077" cy="750400"/>
          </a:xfrm>
        </p:spPr>
        <p:txBody>
          <a:bodyPr>
            <a:normAutofit fontScale="92500" lnSpcReduction="20000"/>
          </a:bodyPr>
          <a:lstStyle/>
          <a:p>
            <a:pPr marL="139700" indent="0">
              <a:buNone/>
            </a:pPr>
            <a:r>
              <a:rPr lang="en-US" dirty="0"/>
              <a:t>Red List of Ecosystems assessments for South Africa, from the National Biodiversity Assessment in 2018</a:t>
            </a:r>
            <a:endParaRPr lang="nb-NO" dirty="0"/>
          </a:p>
        </p:txBody>
      </p:sp>
      <p:pic>
        <p:nvPicPr>
          <p:cNvPr id="1026" name="Picture 2">
            <a:extLst>
              <a:ext uri="{FF2B5EF4-FFF2-40B4-BE49-F238E27FC236}">
                <a16:creationId xmlns:a16="http://schemas.microsoft.com/office/drawing/2014/main" id="{C275BA3E-E2F7-D54F-740D-4CBA274D0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03" y="1532275"/>
            <a:ext cx="3746231" cy="3399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8109DF9-CB00-C6AA-44AA-7D6060F1A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2" y="79427"/>
            <a:ext cx="3448800" cy="42071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DAEF58B-1F0F-5D2E-EF9E-5788359AFE4E}"/>
              </a:ext>
            </a:extLst>
          </p:cNvPr>
          <p:cNvPicPr>
            <a:picLocks noChangeAspect="1"/>
          </p:cNvPicPr>
          <p:nvPr/>
        </p:nvPicPr>
        <p:blipFill>
          <a:blip r:embed="rId4"/>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362392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F56B-7EED-119E-EFA4-C578BFB19B1C}"/>
              </a:ext>
            </a:extLst>
          </p:cNvPr>
          <p:cNvSpPr>
            <a:spLocks noGrp="1"/>
          </p:cNvSpPr>
          <p:nvPr>
            <p:ph type="title"/>
          </p:nvPr>
        </p:nvSpPr>
        <p:spPr/>
        <p:txBody>
          <a:bodyPr>
            <a:normAutofit fontScale="90000"/>
          </a:bodyPr>
          <a:lstStyle/>
          <a:p>
            <a:r>
              <a:rPr lang="en-US" sz="3200" dirty="0"/>
              <a:t>Red List of Ecosystems </a:t>
            </a:r>
            <a:r>
              <a:rPr lang="en-US" sz="2000" dirty="0"/>
              <a:t>(A.1 &amp; 1.2, [4]) </a:t>
            </a:r>
            <a:endParaRPr lang="nb-NO" dirty="0"/>
          </a:p>
        </p:txBody>
      </p:sp>
      <p:sp>
        <p:nvSpPr>
          <p:cNvPr id="3" name="Text Placeholder 2">
            <a:extLst>
              <a:ext uri="{FF2B5EF4-FFF2-40B4-BE49-F238E27FC236}">
                <a16:creationId xmlns:a16="http://schemas.microsoft.com/office/drawing/2014/main" id="{943C6A61-198A-E5CB-32AE-99C4346FBC98}"/>
              </a:ext>
            </a:extLst>
          </p:cNvPr>
          <p:cNvSpPr>
            <a:spLocks noGrp="1"/>
          </p:cNvSpPr>
          <p:nvPr>
            <p:ph type="body" idx="1"/>
          </p:nvPr>
        </p:nvSpPr>
        <p:spPr>
          <a:xfrm>
            <a:off x="6050334" y="3245224"/>
            <a:ext cx="2616032" cy="1701637"/>
          </a:xfrm>
        </p:spPr>
        <p:txBody>
          <a:bodyPr>
            <a:normAutofit/>
          </a:bodyPr>
          <a:lstStyle/>
          <a:p>
            <a:pPr marL="139700" indent="0">
              <a:buNone/>
            </a:pPr>
            <a:r>
              <a:rPr lang="en-US" dirty="0"/>
              <a:t>A) </a:t>
            </a:r>
            <a:r>
              <a:rPr lang="nb-NO" dirty="0" err="1"/>
              <a:t>Ferrer</a:t>
            </a:r>
            <a:r>
              <a:rPr lang="nb-NO" dirty="0"/>
              <a:t>-Paris et al. 2019</a:t>
            </a:r>
          </a:p>
          <a:p>
            <a:pPr marL="139700" indent="0">
              <a:buNone/>
            </a:pPr>
            <a:r>
              <a:rPr lang="en-US" dirty="0">
                <a:hlinkClick r:id="rId2">
                  <a:extLst>
                    <a:ext uri="{A12FA001-AC4F-418D-AE19-62706E023703}">
                      <ahyp:hlinkClr xmlns:ahyp="http://schemas.microsoft.com/office/drawing/2018/hyperlinkcolor" val="tx"/>
                    </a:ext>
                  </a:extLst>
                </a:hlinkClick>
              </a:rPr>
              <a:t>doi.org/10.1111/conl.12623</a:t>
            </a:r>
            <a:endParaRPr lang="nb-NO" dirty="0"/>
          </a:p>
          <a:p>
            <a:pPr marL="139700" indent="0">
              <a:buNone/>
            </a:pPr>
            <a:endParaRPr lang="nb-NO" dirty="0"/>
          </a:p>
          <a:p>
            <a:pPr marL="139700" indent="0">
              <a:buNone/>
            </a:pPr>
            <a:r>
              <a:rPr lang="nb-NO" dirty="0"/>
              <a:t>B &amp; C) </a:t>
            </a:r>
            <a:r>
              <a:rPr lang="nb-NO" dirty="0" err="1"/>
              <a:t>adapted</a:t>
            </a:r>
            <a:r>
              <a:rPr lang="nb-NO" dirty="0"/>
              <a:t> from </a:t>
            </a:r>
            <a:r>
              <a:rPr lang="nb-NO" dirty="0" err="1"/>
              <a:t>Rowland</a:t>
            </a:r>
            <a:r>
              <a:rPr lang="nb-NO" dirty="0"/>
              <a:t> et al. 2020, </a:t>
            </a:r>
            <a:r>
              <a:rPr lang="en-US" dirty="0">
                <a:hlinkClick r:id="rId3">
                  <a:extLst>
                    <a:ext uri="{A12FA001-AC4F-418D-AE19-62706E023703}">
                      <ahyp:hlinkClr xmlns:ahyp="http://schemas.microsoft.com/office/drawing/2018/hyperlinkcolor" val="tx"/>
                    </a:ext>
                  </a:extLst>
                </a:hlinkClick>
              </a:rPr>
              <a:t>doi.org/10.1111/conl.12680</a:t>
            </a:r>
            <a:endParaRPr lang="nb-NO" dirty="0"/>
          </a:p>
        </p:txBody>
      </p:sp>
      <p:sp>
        <p:nvSpPr>
          <p:cNvPr id="5" name="TextBox 4">
            <a:extLst>
              <a:ext uri="{FF2B5EF4-FFF2-40B4-BE49-F238E27FC236}">
                <a16:creationId xmlns:a16="http://schemas.microsoft.com/office/drawing/2014/main" id="{48D1C5B0-41E8-7F49-8F9A-74BE3F2B2022}"/>
              </a:ext>
            </a:extLst>
          </p:cNvPr>
          <p:cNvSpPr txBox="1"/>
          <p:nvPr/>
        </p:nvSpPr>
        <p:spPr>
          <a:xfrm>
            <a:off x="4564252" y="312600"/>
            <a:ext cx="4579748" cy="1384995"/>
          </a:xfrm>
          <a:prstGeom prst="rect">
            <a:avLst/>
          </a:prstGeom>
          <a:noFill/>
        </p:spPr>
        <p:txBody>
          <a:bodyPr wrap="square">
            <a:spAutoFit/>
          </a:bodyPr>
          <a:lstStyle/>
          <a:p>
            <a:r>
              <a:rPr lang="en-US" sz="1600" i="1" dirty="0">
                <a:solidFill>
                  <a:schemeClr val="bg1"/>
                </a:solidFill>
                <a:effectLst/>
                <a:latin typeface="Roboto" panose="02000000000000000000" pitchFamily="2" charset="0"/>
              </a:rPr>
              <a:t>The </a:t>
            </a:r>
            <a:r>
              <a:rPr lang="en-US" sz="2000" b="1" i="1" dirty="0">
                <a:solidFill>
                  <a:schemeClr val="bg1"/>
                </a:solidFill>
                <a:effectLst/>
                <a:latin typeface="Roboto" panose="02000000000000000000" pitchFamily="2" charset="0"/>
              </a:rPr>
              <a:t>Red List </a:t>
            </a:r>
            <a:r>
              <a:rPr lang="en-US" sz="2000" b="1" i="1" u="sng" dirty="0">
                <a:solidFill>
                  <a:schemeClr val="bg1"/>
                </a:solidFill>
                <a:effectLst/>
                <a:latin typeface="Roboto" panose="02000000000000000000" pitchFamily="2" charset="0"/>
              </a:rPr>
              <a:t>Index</a:t>
            </a:r>
            <a:r>
              <a:rPr lang="en-US" sz="2000" b="1" i="1" dirty="0">
                <a:solidFill>
                  <a:schemeClr val="bg1"/>
                </a:solidFill>
                <a:effectLst/>
                <a:latin typeface="Roboto" panose="02000000000000000000" pitchFamily="2" charset="0"/>
              </a:rPr>
              <a:t> of ecosystems</a:t>
            </a:r>
            <a:r>
              <a:rPr lang="en-US" sz="2000" b="1" i="0" dirty="0">
                <a:solidFill>
                  <a:schemeClr val="bg1"/>
                </a:solidFill>
                <a:effectLst/>
                <a:latin typeface="Roboto" panose="02000000000000000000" pitchFamily="2" charset="0"/>
              </a:rPr>
              <a:t> </a:t>
            </a:r>
            <a:r>
              <a:rPr lang="en-US" sz="1600" b="0" i="0" dirty="0">
                <a:solidFill>
                  <a:schemeClr val="bg1"/>
                </a:solidFill>
                <a:effectLst/>
                <a:latin typeface="Roboto" panose="02000000000000000000" pitchFamily="2" charset="0"/>
              </a:rPr>
              <a:t>(</a:t>
            </a:r>
            <a:r>
              <a:rPr lang="en-US" sz="1600" b="0" i="0" dirty="0" err="1">
                <a:solidFill>
                  <a:schemeClr val="bg1"/>
                </a:solidFill>
                <a:effectLst/>
                <a:latin typeface="Roboto" panose="02000000000000000000" pitchFamily="2" charset="0"/>
              </a:rPr>
              <a:t>RLIe</a:t>
            </a:r>
            <a:r>
              <a:rPr lang="en-US" sz="1600" b="0" i="0" dirty="0">
                <a:solidFill>
                  <a:schemeClr val="bg1"/>
                </a:solidFill>
                <a:effectLst/>
                <a:latin typeface="Roboto" panose="02000000000000000000" pitchFamily="2" charset="0"/>
              </a:rPr>
              <a:t>) </a:t>
            </a:r>
            <a:r>
              <a:rPr lang="en-US" sz="1600" b="0" i="0" dirty="0" err="1">
                <a:solidFill>
                  <a:schemeClr val="bg1"/>
                </a:solidFill>
                <a:effectLst/>
                <a:latin typeface="Roboto" panose="02000000000000000000" pitchFamily="2" charset="0"/>
              </a:rPr>
              <a:t>summarises</a:t>
            </a:r>
            <a:r>
              <a:rPr lang="en-US" sz="1600" b="0" i="0" dirty="0">
                <a:solidFill>
                  <a:schemeClr val="bg1"/>
                </a:solidFill>
                <a:effectLst/>
                <a:latin typeface="Roboto" panose="02000000000000000000" pitchFamily="2" charset="0"/>
              </a:rPr>
              <a:t> risk or threat status across sets of ecosystem types, based on the proportion of ecosystems in each Red List risk category (Rowland et al. 2020).</a:t>
            </a:r>
            <a:endParaRPr lang="nb-NO" sz="1600" dirty="0">
              <a:solidFill>
                <a:schemeClr val="bg1"/>
              </a:solidFill>
            </a:endParaRPr>
          </a:p>
        </p:txBody>
      </p:sp>
      <p:pic>
        <p:nvPicPr>
          <p:cNvPr id="8" name="Picture 7">
            <a:extLst>
              <a:ext uri="{FF2B5EF4-FFF2-40B4-BE49-F238E27FC236}">
                <a16:creationId xmlns:a16="http://schemas.microsoft.com/office/drawing/2014/main" id="{A6D0287E-06C2-EC66-AB1A-D96B3438F9F1}"/>
              </a:ext>
            </a:extLst>
          </p:cNvPr>
          <p:cNvPicPr>
            <a:picLocks noChangeAspect="1"/>
          </p:cNvPicPr>
          <p:nvPr/>
        </p:nvPicPr>
        <p:blipFill rotWithShape="1">
          <a:blip r:embed="rId4"/>
          <a:srcRect l="51784" t="20741" r="46667" b="19462"/>
          <a:stretch/>
        </p:blipFill>
        <p:spPr>
          <a:xfrm>
            <a:off x="459704" y="1845265"/>
            <a:ext cx="3979995" cy="3191682"/>
          </a:xfrm>
          <a:prstGeom prst="rect">
            <a:avLst/>
          </a:prstGeom>
        </p:spPr>
      </p:pic>
      <p:pic>
        <p:nvPicPr>
          <p:cNvPr id="2050" name="Picture 2">
            <a:extLst>
              <a:ext uri="{FF2B5EF4-FFF2-40B4-BE49-F238E27FC236}">
                <a16:creationId xmlns:a16="http://schemas.microsoft.com/office/drawing/2014/main" id="{2D2FCC7B-800D-ABF9-DD95-6DB4C7C9E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34" y="1935350"/>
            <a:ext cx="5554770" cy="3011511"/>
          </a:xfrm>
          <a:prstGeom prst="rect">
            <a:avLst/>
          </a:prstGeom>
          <a:noFill/>
          <a:ln w="76200">
            <a:no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E9DA1F8-33BD-C729-08E4-B0C096539A04}"/>
              </a:ext>
            </a:extLst>
          </p:cNvPr>
          <p:cNvPicPr>
            <a:picLocks noChangeAspect="1"/>
          </p:cNvPicPr>
          <p:nvPr/>
        </p:nvPicPr>
        <p:blipFill>
          <a:blip r:embed="rId6"/>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1081823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50248-14BA-7EDB-97B2-AF407A656286}"/>
              </a:ext>
            </a:extLst>
          </p:cNvPr>
          <p:cNvPicPr>
            <a:picLocks noChangeAspect="1"/>
          </p:cNvPicPr>
          <p:nvPr/>
        </p:nvPicPr>
        <p:blipFill rotWithShape="1">
          <a:blip r:embed="rId2"/>
          <a:srcRect l="56263" t="34250" r="42525" b="14882"/>
          <a:stretch/>
        </p:blipFill>
        <p:spPr>
          <a:xfrm>
            <a:off x="459704" y="1649505"/>
            <a:ext cx="4149475" cy="3493995"/>
          </a:xfrm>
          <a:prstGeom prst="rect">
            <a:avLst/>
          </a:prstGeom>
        </p:spPr>
      </p:pic>
      <p:sp>
        <p:nvSpPr>
          <p:cNvPr id="2" name="Title 1">
            <a:extLst>
              <a:ext uri="{FF2B5EF4-FFF2-40B4-BE49-F238E27FC236}">
                <a16:creationId xmlns:a16="http://schemas.microsoft.com/office/drawing/2014/main" id="{0A60F56B-7EED-119E-EFA4-C578BFB19B1C}"/>
              </a:ext>
            </a:extLst>
          </p:cNvPr>
          <p:cNvSpPr>
            <a:spLocks noGrp="1"/>
          </p:cNvSpPr>
          <p:nvPr>
            <p:ph type="title"/>
          </p:nvPr>
        </p:nvSpPr>
        <p:spPr/>
        <p:txBody>
          <a:bodyPr>
            <a:normAutofit fontScale="90000"/>
          </a:bodyPr>
          <a:lstStyle/>
          <a:p>
            <a:r>
              <a:rPr lang="en-US" sz="3200" dirty="0"/>
              <a:t>Red List of Ecosystems </a:t>
            </a:r>
            <a:r>
              <a:rPr lang="en-US" sz="2000" dirty="0"/>
              <a:t>(A.1 &amp; 1.2, [4]) </a:t>
            </a:r>
            <a:endParaRPr lang="nb-NO" dirty="0"/>
          </a:p>
        </p:txBody>
      </p:sp>
      <p:sp>
        <p:nvSpPr>
          <p:cNvPr id="3" name="Text Placeholder 2">
            <a:extLst>
              <a:ext uri="{FF2B5EF4-FFF2-40B4-BE49-F238E27FC236}">
                <a16:creationId xmlns:a16="http://schemas.microsoft.com/office/drawing/2014/main" id="{943C6A61-198A-E5CB-32AE-99C4346FBC98}"/>
              </a:ext>
            </a:extLst>
          </p:cNvPr>
          <p:cNvSpPr>
            <a:spLocks noGrp="1"/>
          </p:cNvSpPr>
          <p:nvPr>
            <p:ph type="body" idx="1"/>
          </p:nvPr>
        </p:nvSpPr>
        <p:spPr>
          <a:xfrm>
            <a:off x="4843219" y="628073"/>
            <a:ext cx="3841077" cy="904202"/>
          </a:xfrm>
        </p:spPr>
        <p:txBody>
          <a:bodyPr>
            <a:normAutofit/>
          </a:bodyPr>
          <a:lstStyle/>
          <a:p>
            <a:pPr marL="139700" indent="0" algn="ctr">
              <a:buNone/>
            </a:pPr>
            <a:r>
              <a:rPr lang="en-US" sz="3200" dirty="0"/>
              <a:t>Global availability?</a:t>
            </a:r>
            <a:endParaRPr lang="nb-NO" sz="3200" dirty="0"/>
          </a:p>
        </p:txBody>
      </p:sp>
      <p:pic>
        <p:nvPicPr>
          <p:cNvPr id="3074" name="Picture 2">
            <a:extLst>
              <a:ext uri="{FF2B5EF4-FFF2-40B4-BE49-F238E27FC236}">
                <a16:creationId xmlns:a16="http://schemas.microsoft.com/office/drawing/2014/main" id="{C4E50D6B-E7CD-CB87-B444-4BCCD2474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04" y="1759470"/>
            <a:ext cx="6169922" cy="3294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A09EA4F-8B0A-0026-CDA4-CC397BC778E3}"/>
              </a:ext>
            </a:extLst>
          </p:cNvPr>
          <p:cNvPicPr>
            <a:picLocks noChangeAspect="1"/>
          </p:cNvPicPr>
          <p:nvPr/>
        </p:nvPicPr>
        <p:blipFill>
          <a:blip r:embed="rId4"/>
          <a:stretch>
            <a:fillRect/>
          </a:stretch>
        </p:blipFill>
        <p:spPr>
          <a:xfrm>
            <a:off x="8436472" y="4680489"/>
            <a:ext cx="662314" cy="408768"/>
          </a:xfrm>
          <a:prstGeom prst="rect">
            <a:avLst/>
          </a:prstGeom>
        </p:spPr>
      </p:pic>
      <p:sp>
        <p:nvSpPr>
          <p:cNvPr id="8" name="TextBox 7">
            <a:extLst>
              <a:ext uri="{FF2B5EF4-FFF2-40B4-BE49-F238E27FC236}">
                <a16:creationId xmlns:a16="http://schemas.microsoft.com/office/drawing/2014/main" id="{A25D0250-79B8-DC57-D65C-739DC8FE6E39}"/>
              </a:ext>
            </a:extLst>
          </p:cNvPr>
          <p:cNvSpPr txBox="1"/>
          <p:nvPr/>
        </p:nvSpPr>
        <p:spPr>
          <a:xfrm>
            <a:off x="2897611" y="4807360"/>
            <a:ext cx="4579748" cy="246221"/>
          </a:xfrm>
          <a:prstGeom prst="rect">
            <a:avLst/>
          </a:prstGeom>
          <a:noFill/>
        </p:spPr>
        <p:txBody>
          <a:bodyPr wrap="square">
            <a:spAutoFit/>
          </a:bodyPr>
          <a:lstStyle/>
          <a:p>
            <a:r>
              <a:rPr lang="nb-NO" sz="1000" dirty="0"/>
              <a:t>www.post-2020indicators.org/metadata/headline/A-1</a:t>
            </a:r>
          </a:p>
        </p:txBody>
      </p:sp>
    </p:spTree>
    <p:extLst>
      <p:ext uri="{BB962C8B-B14F-4D97-AF65-F5344CB8AC3E}">
        <p14:creationId xmlns:p14="http://schemas.microsoft.com/office/powerpoint/2010/main" val="212402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History of Agenda item since SBSTTA 25</a:t>
            </a:r>
            <a:endParaRPr dirty="0"/>
          </a:p>
        </p:txBody>
      </p:sp>
      <p:sp>
        <p:nvSpPr>
          <p:cNvPr id="67" name="Google Shape;67;p12"/>
          <p:cNvSpPr txBox="1">
            <a:spLocks noGrp="1"/>
          </p:cNvSpPr>
          <p:nvPr>
            <p:ph type="body" idx="1"/>
          </p:nvPr>
        </p:nvSpPr>
        <p:spPr>
          <a:xfrm>
            <a:off x="215250" y="712663"/>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SBSTTA 25 document requests the AHTEG to: </a:t>
            </a:r>
          </a:p>
          <a:p>
            <a:pPr marL="285750" indent="-285750">
              <a:spcAft>
                <a:spcPts val="1200"/>
              </a:spcAft>
            </a:pPr>
            <a:r>
              <a:rPr lang="en-US" dirty="0"/>
              <a:t>Continue work, in particular advice to fill critical caps</a:t>
            </a:r>
          </a:p>
          <a:p>
            <a:pPr marL="285750" indent="-285750">
              <a:spcAft>
                <a:spcPts val="1200"/>
              </a:spcAft>
            </a:pPr>
            <a:r>
              <a:rPr lang="en-US" dirty="0"/>
              <a:t>Engage with biodiversity related Conventions and </a:t>
            </a:r>
            <a:r>
              <a:rPr lang="en-US" dirty="0" err="1"/>
              <a:t>organisations</a:t>
            </a:r>
            <a:endParaRPr lang="en-US" dirty="0"/>
          </a:p>
          <a:p>
            <a:pPr marL="285750" indent="-285750">
              <a:spcAft>
                <a:spcPts val="1200"/>
              </a:spcAft>
            </a:pPr>
            <a:r>
              <a:rPr lang="en-US" dirty="0"/>
              <a:t>Binary indicators: provide advice on binary indicators wording</a:t>
            </a:r>
          </a:p>
          <a:p>
            <a:pPr marL="285750" indent="-285750">
              <a:spcAft>
                <a:spcPts val="1200"/>
              </a:spcAft>
            </a:pPr>
            <a:r>
              <a:rPr lang="en-US" dirty="0"/>
              <a:t>Revised metadata for each indicators, in particular those that don’t yet have methodology</a:t>
            </a:r>
          </a:p>
          <a:p>
            <a:pPr marL="285750" indent="-285750">
              <a:spcAft>
                <a:spcPts val="1200"/>
              </a:spcAft>
            </a:pPr>
            <a:r>
              <a:rPr lang="en-US" dirty="0"/>
              <a:t>Glossary of key terms for binary questions</a:t>
            </a:r>
          </a:p>
          <a:p>
            <a:pPr marL="285750" indent="-285750">
              <a:spcAft>
                <a:spcPts val="1200"/>
              </a:spcAft>
            </a:pPr>
            <a:r>
              <a:rPr lang="en-US" dirty="0"/>
              <a:t>Take into account work from WG 8j on 4 TK indicators</a:t>
            </a:r>
          </a:p>
          <a:p>
            <a:pPr marL="0" lvl="0" indent="0" algn="l" rtl="0">
              <a:spcBef>
                <a:spcPts val="0"/>
              </a:spcBef>
              <a:spcAft>
                <a:spcPts val="1200"/>
              </a:spcAft>
              <a:buNone/>
            </a:pPr>
            <a:endParaRPr dirty="0"/>
          </a:p>
        </p:txBody>
      </p:sp>
      <p:pic>
        <p:nvPicPr>
          <p:cNvPr id="2" name="Picture 1" descr="A black and white logo&#10;&#10;Description automatically generated">
            <a:extLst>
              <a:ext uri="{FF2B5EF4-FFF2-40B4-BE49-F238E27FC236}">
                <a16:creationId xmlns:a16="http://schemas.microsoft.com/office/drawing/2014/main" id="{B376F697-56BE-BEEA-EF71-638DD17FBB3B}"/>
              </a:ext>
            </a:extLst>
          </p:cNvPr>
          <p:cNvPicPr>
            <a:picLocks noChangeAspect="1"/>
          </p:cNvPicPr>
          <p:nvPr/>
        </p:nvPicPr>
        <p:blipFill>
          <a:blip r:embed="rId3">
            <a:clrChange>
              <a:clrFrom>
                <a:srgbClr val="FEFEFE"/>
              </a:clrFrom>
              <a:clrTo>
                <a:srgbClr val="FEFEFE">
                  <a:alpha val="0"/>
                </a:srgbClr>
              </a:clrTo>
            </a:clrChange>
            <a:alphaModFix/>
          </a:blip>
          <a:stretch>
            <a:fillRect/>
          </a:stretch>
        </p:blipFill>
        <p:spPr>
          <a:xfrm>
            <a:off x="8264314" y="4542146"/>
            <a:ext cx="879686" cy="60135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2572-EE47-ADCA-0279-2EC8CF43DFC5}"/>
              </a:ext>
            </a:extLst>
          </p:cNvPr>
          <p:cNvSpPr>
            <a:spLocks noGrp="1"/>
          </p:cNvSpPr>
          <p:nvPr>
            <p:ph type="title"/>
          </p:nvPr>
        </p:nvSpPr>
        <p:spPr/>
        <p:txBody>
          <a:bodyPr>
            <a:normAutofit fontScale="90000"/>
          </a:bodyPr>
          <a:lstStyle/>
          <a:p>
            <a:r>
              <a:rPr lang="en-US" b="0" i="0" dirty="0">
                <a:solidFill>
                  <a:srgbClr val="242424"/>
                </a:solidFill>
                <a:effectLst/>
                <a:latin typeface="Roboto" panose="02000000000000000000" pitchFamily="2" charset="0"/>
              </a:rPr>
              <a:t>Coverage of protected areas and other effective area-based conservation measures </a:t>
            </a:r>
            <a:r>
              <a:rPr lang="en-US" sz="2000" b="0" i="0" dirty="0">
                <a:solidFill>
                  <a:srgbClr val="242424"/>
                </a:solidFill>
                <a:effectLst/>
                <a:latin typeface="Roboto" panose="02000000000000000000" pitchFamily="2" charset="0"/>
              </a:rPr>
              <a:t>(3.1, [4-5])</a:t>
            </a:r>
            <a:endParaRPr lang="nb-NO" dirty="0"/>
          </a:p>
        </p:txBody>
      </p:sp>
      <p:pic>
        <p:nvPicPr>
          <p:cNvPr id="7" name="Picture 6">
            <a:extLst>
              <a:ext uri="{FF2B5EF4-FFF2-40B4-BE49-F238E27FC236}">
                <a16:creationId xmlns:a16="http://schemas.microsoft.com/office/drawing/2014/main" id="{F4FBDD09-E150-EA07-9410-E9A2783EA9FC}"/>
              </a:ext>
            </a:extLst>
          </p:cNvPr>
          <p:cNvPicPr>
            <a:picLocks noChangeAspect="1"/>
          </p:cNvPicPr>
          <p:nvPr/>
        </p:nvPicPr>
        <p:blipFill rotWithShape="1">
          <a:blip r:embed="rId2"/>
          <a:srcRect l="4445" t="17418" r="40404" b="7340"/>
          <a:stretch/>
        </p:blipFill>
        <p:spPr>
          <a:xfrm>
            <a:off x="4521201" y="831650"/>
            <a:ext cx="4535055" cy="3480199"/>
          </a:xfrm>
          <a:prstGeom prst="rect">
            <a:avLst/>
          </a:prstGeom>
        </p:spPr>
      </p:pic>
      <p:sp>
        <p:nvSpPr>
          <p:cNvPr id="9" name="TextBox 8">
            <a:extLst>
              <a:ext uri="{FF2B5EF4-FFF2-40B4-BE49-F238E27FC236}">
                <a16:creationId xmlns:a16="http://schemas.microsoft.com/office/drawing/2014/main" id="{4C6254AD-3451-9A2A-E08E-D83A2BB2C910}"/>
              </a:ext>
            </a:extLst>
          </p:cNvPr>
          <p:cNvSpPr txBox="1"/>
          <p:nvPr/>
        </p:nvSpPr>
        <p:spPr>
          <a:xfrm>
            <a:off x="4521200" y="4311849"/>
            <a:ext cx="4535055" cy="307777"/>
          </a:xfrm>
          <a:prstGeom prst="rect">
            <a:avLst/>
          </a:prstGeom>
          <a:noFill/>
        </p:spPr>
        <p:txBody>
          <a:bodyPr wrap="square">
            <a:spAutoFit/>
          </a:bodyPr>
          <a:lstStyle/>
          <a:p>
            <a:pPr algn="ctr"/>
            <a:r>
              <a:rPr lang="nb-NO" dirty="0">
                <a:solidFill>
                  <a:schemeClr val="bg1"/>
                </a:solidFill>
              </a:rPr>
              <a:t>www.protectedplanet.net</a:t>
            </a:r>
          </a:p>
        </p:txBody>
      </p:sp>
      <p:sp>
        <p:nvSpPr>
          <p:cNvPr id="11" name="TextBox 10">
            <a:extLst>
              <a:ext uri="{FF2B5EF4-FFF2-40B4-BE49-F238E27FC236}">
                <a16:creationId xmlns:a16="http://schemas.microsoft.com/office/drawing/2014/main" id="{6E1C4CC4-6C07-61B2-E76A-F9F3500B549A}"/>
              </a:ext>
            </a:extLst>
          </p:cNvPr>
          <p:cNvSpPr txBox="1"/>
          <p:nvPr/>
        </p:nvSpPr>
        <p:spPr>
          <a:xfrm>
            <a:off x="385020" y="2641653"/>
            <a:ext cx="3656459" cy="1938992"/>
          </a:xfrm>
          <a:prstGeom prst="rect">
            <a:avLst/>
          </a:prstGeom>
          <a:noFill/>
        </p:spPr>
        <p:txBody>
          <a:bodyPr wrap="square">
            <a:spAutoFit/>
          </a:bodyPr>
          <a:lstStyle/>
          <a:p>
            <a:pPr marL="285750" indent="-285750">
              <a:buFont typeface="Arial" panose="020B0604020202020204" pitchFamily="34" charset="0"/>
              <a:buChar char="•"/>
            </a:pPr>
            <a:r>
              <a:rPr lang="nb-NO" sz="2000" b="0" i="0" dirty="0" err="1">
                <a:solidFill>
                  <a:srgbClr val="242424"/>
                </a:solidFill>
                <a:effectLst/>
                <a:latin typeface="Roboto" panose="02000000000000000000" pitchFamily="2" charset="0"/>
              </a:rPr>
              <a:t>Coverage</a:t>
            </a:r>
            <a:r>
              <a:rPr lang="nb-NO" sz="2000" b="0" i="0" dirty="0">
                <a:solidFill>
                  <a:srgbClr val="242424"/>
                </a:solidFill>
                <a:effectLst/>
                <a:latin typeface="Roboto" panose="02000000000000000000" pitchFamily="2" charset="0"/>
              </a:rPr>
              <a:t> </a:t>
            </a:r>
            <a:r>
              <a:rPr lang="nb-NO" sz="2000" b="0" i="0" dirty="0" err="1">
                <a:solidFill>
                  <a:srgbClr val="242424"/>
                </a:solidFill>
                <a:effectLst/>
                <a:latin typeface="Roboto" panose="02000000000000000000" pitchFamily="2" charset="0"/>
              </a:rPr>
              <a:t>alone</a:t>
            </a:r>
            <a:r>
              <a:rPr lang="nb-NO" sz="2000" b="0" i="0" dirty="0">
                <a:solidFill>
                  <a:srgbClr val="242424"/>
                </a:solidFill>
                <a:effectLst/>
                <a:latin typeface="Roboto" panose="02000000000000000000" pitchFamily="2" charset="0"/>
              </a:rPr>
              <a:t> </a:t>
            </a:r>
            <a:r>
              <a:rPr lang="nb-NO" sz="2000" b="0" i="0" dirty="0" err="1">
                <a:solidFill>
                  <a:srgbClr val="242424"/>
                </a:solidFill>
                <a:effectLst/>
                <a:latin typeface="Roboto" panose="02000000000000000000" pitchFamily="2" charset="0"/>
              </a:rPr>
              <a:t>insufficient</a:t>
            </a:r>
            <a:endParaRPr lang="nb-NO" sz="2000" b="0" i="0" dirty="0">
              <a:solidFill>
                <a:srgbClr val="242424"/>
              </a:solidFill>
              <a:effectLst/>
              <a:latin typeface="Roboto" panose="02000000000000000000" pitchFamily="2" charset="0"/>
            </a:endParaRPr>
          </a:p>
          <a:p>
            <a:pPr marL="285750" indent="-285750">
              <a:buFont typeface="Arial" panose="020B0604020202020204" pitchFamily="34" charset="0"/>
              <a:buChar char="•"/>
            </a:pPr>
            <a:r>
              <a:rPr lang="nb-NO" sz="2000" b="0" i="0" dirty="0" err="1">
                <a:solidFill>
                  <a:srgbClr val="242424"/>
                </a:solidFill>
                <a:effectLst/>
                <a:latin typeface="Roboto" panose="02000000000000000000" pitchFamily="2" charset="0"/>
              </a:rPr>
              <a:t>Effectiveness</a:t>
            </a:r>
            <a:r>
              <a:rPr lang="nb-NO" sz="2000" b="0" i="0" dirty="0">
                <a:solidFill>
                  <a:srgbClr val="242424"/>
                </a:solidFill>
                <a:effectLst/>
                <a:latin typeface="Roboto" panose="02000000000000000000" pitchFamily="2" charset="0"/>
              </a:rPr>
              <a:t> &amp; </a:t>
            </a:r>
            <a:r>
              <a:rPr lang="nb-NO" sz="2000" b="0" i="0" dirty="0" err="1">
                <a:solidFill>
                  <a:srgbClr val="242424"/>
                </a:solidFill>
                <a:effectLst/>
                <a:latin typeface="Roboto" panose="02000000000000000000" pitchFamily="2" charset="0"/>
              </a:rPr>
              <a:t>representativity</a:t>
            </a:r>
            <a:r>
              <a:rPr lang="nb-NO" sz="2000" b="0" i="0" dirty="0">
                <a:solidFill>
                  <a:srgbClr val="242424"/>
                </a:solidFill>
                <a:effectLst/>
                <a:latin typeface="Roboto" panose="02000000000000000000" pitchFamily="2" charset="0"/>
              </a:rPr>
              <a:t> </a:t>
            </a:r>
            <a:r>
              <a:rPr lang="nb-NO" sz="2000" b="0" i="0" dirty="0" err="1">
                <a:solidFill>
                  <a:srgbClr val="242424"/>
                </a:solidFill>
                <a:effectLst/>
                <a:latin typeface="Roboto" panose="02000000000000000000" pitchFamily="2" charset="0"/>
              </a:rPr>
              <a:t>important</a:t>
            </a:r>
            <a:endParaRPr lang="nb-NO" sz="2000" b="0" i="0" dirty="0">
              <a:solidFill>
                <a:srgbClr val="242424"/>
              </a:solidFill>
              <a:effectLst/>
              <a:latin typeface="Roboto" panose="02000000000000000000" pitchFamily="2" charset="0"/>
            </a:endParaRPr>
          </a:p>
          <a:p>
            <a:pPr marL="285750" indent="-285750">
              <a:buFont typeface="Arial" panose="020B0604020202020204" pitchFamily="34" charset="0"/>
              <a:buChar char="•"/>
            </a:pPr>
            <a:endParaRPr lang="nb-NO" sz="2000" b="0" i="0" dirty="0">
              <a:solidFill>
                <a:srgbClr val="242424"/>
              </a:solidFill>
              <a:effectLst/>
              <a:latin typeface="Roboto" panose="02000000000000000000" pitchFamily="2" charset="0"/>
            </a:endParaRPr>
          </a:p>
          <a:p>
            <a:pPr marL="342900" indent="-342900">
              <a:buFont typeface="Wingdings" panose="05000000000000000000" pitchFamily="2" charset="2"/>
              <a:buChar char="Ø"/>
            </a:pPr>
            <a:r>
              <a:rPr lang="nb-NO" sz="2000" dirty="0">
                <a:solidFill>
                  <a:srgbClr val="242424"/>
                </a:solidFill>
                <a:latin typeface="Roboto" panose="02000000000000000000" pitchFamily="2" charset="0"/>
              </a:rPr>
              <a:t>c</a:t>
            </a:r>
            <a:r>
              <a:rPr lang="nb-NO" sz="2000" b="0" i="0" dirty="0">
                <a:solidFill>
                  <a:srgbClr val="242424"/>
                </a:solidFill>
                <a:effectLst/>
                <a:latin typeface="Roboto" panose="02000000000000000000" pitchFamily="2" charset="0"/>
              </a:rPr>
              <a:t>over </a:t>
            </a:r>
            <a:r>
              <a:rPr lang="nb-NO" sz="2000" b="0" i="0" dirty="0" err="1">
                <a:solidFill>
                  <a:srgbClr val="242424"/>
                </a:solidFill>
                <a:effectLst/>
                <a:latin typeface="Roboto" panose="02000000000000000000" pitchFamily="2" charset="0"/>
              </a:rPr>
              <a:t>key</a:t>
            </a:r>
            <a:r>
              <a:rPr lang="nb-NO" sz="2000" b="0" i="0" dirty="0">
                <a:solidFill>
                  <a:srgbClr val="242424"/>
                </a:solidFill>
                <a:effectLst/>
                <a:latin typeface="Roboto" panose="02000000000000000000" pitchFamily="2" charset="0"/>
              </a:rPr>
              <a:t> </a:t>
            </a:r>
            <a:r>
              <a:rPr lang="nb-NO" sz="2000" b="0" i="0" dirty="0" err="1">
                <a:solidFill>
                  <a:srgbClr val="242424"/>
                </a:solidFill>
                <a:effectLst/>
                <a:latin typeface="Roboto" panose="02000000000000000000" pitchFamily="2" charset="0"/>
              </a:rPr>
              <a:t>biodiversity</a:t>
            </a:r>
            <a:r>
              <a:rPr lang="nb-NO" sz="2000" b="0" i="0" dirty="0">
                <a:solidFill>
                  <a:srgbClr val="242424"/>
                </a:solidFill>
                <a:effectLst/>
                <a:latin typeface="Roboto" panose="02000000000000000000" pitchFamily="2" charset="0"/>
              </a:rPr>
              <a:t> areas</a:t>
            </a:r>
          </a:p>
          <a:p>
            <a:pPr marL="342900" indent="-342900">
              <a:buFont typeface="Wingdings" panose="05000000000000000000" pitchFamily="2" charset="2"/>
              <a:buChar char="Ø"/>
            </a:pPr>
            <a:r>
              <a:rPr lang="nb-NO" sz="2000" dirty="0">
                <a:solidFill>
                  <a:srgbClr val="242424"/>
                </a:solidFill>
                <a:latin typeface="Roboto" panose="02000000000000000000" pitchFamily="2" charset="0"/>
              </a:rPr>
              <a:t>cover all </a:t>
            </a:r>
            <a:r>
              <a:rPr lang="nb-NO" sz="2000" dirty="0" err="1">
                <a:solidFill>
                  <a:srgbClr val="242424"/>
                </a:solidFill>
                <a:latin typeface="Roboto" panose="02000000000000000000" pitchFamily="2" charset="0"/>
              </a:rPr>
              <a:t>ecosystem</a:t>
            </a:r>
            <a:r>
              <a:rPr lang="nb-NO" sz="2000" dirty="0">
                <a:solidFill>
                  <a:srgbClr val="242424"/>
                </a:solidFill>
                <a:latin typeface="Roboto" panose="02000000000000000000" pitchFamily="2" charset="0"/>
              </a:rPr>
              <a:t> types</a:t>
            </a:r>
            <a:endParaRPr lang="nb-NO" sz="2000" dirty="0"/>
          </a:p>
        </p:txBody>
      </p:sp>
      <p:pic>
        <p:nvPicPr>
          <p:cNvPr id="12" name="Picture 11">
            <a:extLst>
              <a:ext uri="{FF2B5EF4-FFF2-40B4-BE49-F238E27FC236}">
                <a16:creationId xmlns:a16="http://schemas.microsoft.com/office/drawing/2014/main" id="{35AB22E3-8DCD-8801-1D50-26CCD00DAC04}"/>
              </a:ext>
            </a:extLst>
          </p:cNvPr>
          <p:cNvPicPr>
            <a:picLocks noChangeAspect="1"/>
          </p:cNvPicPr>
          <p:nvPr/>
        </p:nvPicPr>
        <p:blipFill>
          <a:blip r:embed="rId3"/>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3389278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9C9596-4715-4CB0-8C71-0AB6544058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153588"/>
            <a:ext cx="2826300" cy="3088986"/>
          </a:xfrm>
          <a:prstGeom prst="rect">
            <a:avLst/>
          </a:prstGeom>
        </p:spPr>
      </p:pic>
      <p:sp>
        <p:nvSpPr>
          <p:cNvPr id="2" name="Title 1">
            <a:extLst>
              <a:ext uri="{FF2B5EF4-FFF2-40B4-BE49-F238E27FC236}">
                <a16:creationId xmlns:a16="http://schemas.microsoft.com/office/drawing/2014/main" id="{5F462572-EE47-ADCA-0279-2EC8CF43DFC5}"/>
              </a:ext>
            </a:extLst>
          </p:cNvPr>
          <p:cNvSpPr>
            <a:spLocks noGrp="1"/>
          </p:cNvSpPr>
          <p:nvPr>
            <p:ph type="title"/>
          </p:nvPr>
        </p:nvSpPr>
        <p:spPr/>
        <p:txBody>
          <a:bodyPr>
            <a:normAutofit fontScale="90000"/>
          </a:bodyPr>
          <a:lstStyle/>
          <a:p>
            <a:r>
              <a:rPr lang="en-US" sz="2000" b="0" i="0" dirty="0">
                <a:solidFill>
                  <a:srgbClr val="242424"/>
                </a:solidFill>
                <a:effectLst/>
                <a:latin typeface="Roboto" panose="02000000000000000000" pitchFamily="2" charset="0"/>
              </a:rPr>
              <a:t>Coverage of protected areas and other effective area-based conservation </a:t>
            </a:r>
            <a:r>
              <a:rPr lang="en-US" sz="2000" dirty="0">
                <a:solidFill>
                  <a:srgbClr val="242424"/>
                </a:solidFill>
                <a:latin typeface="Roboto" panose="02000000000000000000" pitchFamily="2" charset="0"/>
              </a:rPr>
              <a:t>measures </a:t>
            </a:r>
            <a:r>
              <a:rPr lang="en-US" sz="1300" dirty="0">
                <a:solidFill>
                  <a:srgbClr val="242424"/>
                </a:solidFill>
                <a:latin typeface="Roboto" panose="02000000000000000000" pitchFamily="2" charset="0"/>
              </a:rPr>
              <a:t>(3.1, [4-5])</a:t>
            </a:r>
            <a:br>
              <a:rPr lang="en-US" b="0" i="0" dirty="0">
                <a:solidFill>
                  <a:srgbClr val="242424"/>
                </a:solidFill>
                <a:effectLst/>
                <a:latin typeface="Roboto" panose="02000000000000000000" pitchFamily="2" charset="0"/>
              </a:rPr>
            </a:br>
            <a:r>
              <a:rPr lang="en-US" b="0" i="0" dirty="0">
                <a:solidFill>
                  <a:srgbClr val="242424"/>
                </a:solidFill>
                <a:effectLst/>
                <a:latin typeface="Roboto" panose="02000000000000000000" pitchFamily="2" charset="0"/>
              </a:rPr>
              <a:t>Norway</a:t>
            </a:r>
            <a:endParaRPr lang="nb-NO" dirty="0"/>
          </a:p>
        </p:txBody>
      </p:sp>
      <p:sp>
        <p:nvSpPr>
          <p:cNvPr id="9" name="TextBox 8">
            <a:extLst>
              <a:ext uri="{FF2B5EF4-FFF2-40B4-BE49-F238E27FC236}">
                <a16:creationId xmlns:a16="http://schemas.microsoft.com/office/drawing/2014/main" id="{4C6254AD-3451-9A2A-E08E-D83A2BB2C910}"/>
              </a:ext>
            </a:extLst>
          </p:cNvPr>
          <p:cNvSpPr txBox="1"/>
          <p:nvPr/>
        </p:nvSpPr>
        <p:spPr>
          <a:xfrm>
            <a:off x="5351344" y="4563385"/>
            <a:ext cx="4535055" cy="307777"/>
          </a:xfrm>
          <a:prstGeom prst="rect">
            <a:avLst/>
          </a:prstGeom>
          <a:noFill/>
        </p:spPr>
        <p:txBody>
          <a:bodyPr wrap="square">
            <a:spAutoFit/>
          </a:bodyPr>
          <a:lstStyle/>
          <a:p>
            <a:pPr algn="ctr"/>
            <a:r>
              <a:rPr lang="nb-NO" dirty="0">
                <a:solidFill>
                  <a:schemeClr val="bg1"/>
                </a:solidFill>
              </a:rPr>
              <a:t>www.protectedplanet.net</a:t>
            </a:r>
          </a:p>
        </p:txBody>
      </p:sp>
      <p:pic>
        <p:nvPicPr>
          <p:cNvPr id="3" name="Picture 2">
            <a:extLst>
              <a:ext uri="{FF2B5EF4-FFF2-40B4-BE49-F238E27FC236}">
                <a16:creationId xmlns:a16="http://schemas.microsoft.com/office/drawing/2014/main" id="{7424BE37-0E4F-5F37-24E6-A3D0E716A987}"/>
              </a:ext>
            </a:extLst>
          </p:cNvPr>
          <p:cNvPicPr>
            <a:picLocks noChangeAspect="1"/>
          </p:cNvPicPr>
          <p:nvPr/>
        </p:nvPicPr>
        <p:blipFill rotWithShape="1">
          <a:blip r:embed="rId3"/>
          <a:srcRect l="43535" t="24782" r="27273" b="13855"/>
          <a:stretch/>
        </p:blipFill>
        <p:spPr>
          <a:xfrm>
            <a:off x="6284217" y="1407166"/>
            <a:ext cx="2669310" cy="3156219"/>
          </a:xfrm>
          <a:prstGeom prst="rect">
            <a:avLst/>
          </a:prstGeom>
        </p:spPr>
      </p:pic>
      <p:pic>
        <p:nvPicPr>
          <p:cNvPr id="5" name="Picture 4">
            <a:extLst>
              <a:ext uri="{FF2B5EF4-FFF2-40B4-BE49-F238E27FC236}">
                <a16:creationId xmlns:a16="http://schemas.microsoft.com/office/drawing/2014/main" id="{2E236CF9-65D1-AD15-039B-35431B12C8E7}"/>
              </a:ext>
            </a:extLst>
          </p:cNvPr>
          <p:cNvPicPr>
            <a:picLocks noChangeAspect="1"/>
          </p:cNvPicPr>
          <p:nvPr/>
        </p:nvPicPr>
        <p:blipFill rotWithShape="1">
          <a:blip r:embed="rId4"/>
          <a:srcRect l="11414" t="33401" r="51414" b="25297"/>
          <a:stretch/>
        </p:blipFill>
        <p:spPr>
          <a:xfrm>
            <a:off x="541469" y="2037284"/>
            <a:ext cx="3398982" cy="2124363"/>
          </a:xfrm>
          <a:prstGeom prst="rect">
            <a:avLst/>
          </a:prstGeom>
        </p:spPr>
      </p:pic>
      <p:pic>
        <p:nvPicPr>
          <p:cNvPr id="8" name="Picture 7">
            <a:extLst>
              <a:ext uri="{FF2B5EF4-FFF2-40B4-BE49-F238E27FC236}">
                <a16:creationId xmlns:a16="http://schemas.microsoft.com/office/drawing/2014/main" id="{B1AB2E55-6F57-E0BA-244A-9A3B7A7456B8}"/>
              </a:ext>
            </a:extLst>
          </p:cNvPr>
          <p:cNvPicPr>
            <a:picLocks noChangeAspect="1"/>
          </p:cNvPicPr>
          <p:nvPr/>
        </p:nvPicPr>
        <p:blipFill>
          <a:blip r:embed="rId5"/>
          <a:stretch>
            <a:fillRect/>
          </a:stretch>
        </p:blipFill>
        <p:spPr>
          <a:xfrm>
            <a:off x="8436472" y="4680489"/>
            <a:ext cx="662314" cy="408768"/>
          </a:xfrm>
          <a:prstGeom prst="rect">
            <a:avLst/>
          </a:prstGeom>
        </p:spPr>
      </p:pic>
      <p:sp>
        <p:nvSpPr>
          <p:cNvPr id="10" name="TextBox 9">
            <a:extLst>
              <a:ext uri="{FF2B5EF4-FFF2-40B4-BE49-F238E27FC236}">
                <a16:creationId xmlns:a16="http://schemas.microsoft.com/office/drawing/2014/main" id="{E0EACAB4-01EA-1B6B-B3C8-8361B4F5C0C1}"/>
              </a:ext>
            </a:extLst>
          </p:cNvPr>
          <p:cNvSpPr txBox="1"/>
          <p:nvPr/>
        </p:nvSpPr>
        <p:spPr>
          <a:xfrm>
            <a:off x="4677089" y="272338"/>
            <a:ext cx="1348510" cy="523220"/>
          </a:xfrm>
          <a:prstGeom prst="rect">
            <a:avLst/>
          </a:prstGeom>
          <a:noFill/>
        </p:spPr>
        <p:txBody>
          <a:bodyPr wrap="square" rtlCol="0">
            <a:spAutoFit/>
          </a:bodyPr>
          <a:lstStyle/>
          <a:p>
            <a:r>
              <a:rPr lang="nb-NO" dirty="0">
                <a:solidFill>
                  <a:srgbClr val="2EB0AE"/>
                </a:solidFill>
              </a:rPr>
              <a:t>Arctic/alpine </a:t>
            </a:r>
            <a:r>
              <a:rPr lang="nb-NO" dirty="0" err="1">
                <a:solidFill>
                  <a:srgbClr val="2EB0AE"/>
                </a:solidFill>
              </a:rPr>
              <a:t>ecosystems</a:t>
            </a:r>
            <a:endParaRPr lang="nb-NO" dirty="0">
              <a:solidFill>
                <a:srgbClr val="2EB0AE"/>
              </a:solidFill>
            </a:endParaRPr>
          </a:p>
        </p:txBody>
      </p:sp>
    </p:spTree>
    <p:extLst>
      <p:ext uri="{BB962C8B-B14F-4D97-AF65-F5344CB8AC3E}">
        <p14:creationId xmlns:p14="http://schemas.microsoft.com/office/powerpoint/2010/main" val="3297879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D54D9-0034-00A9-1725-D3AA540E96F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714CF93-7EA0-E0F6-B31C-16878C9EC1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153588"/>
            <a:ext cx="2826300" cy="3088986"/>
          </a:xfrm>
          <a:prstGeom prst="rect">
            <a:avLst/>
          </a:prstGeom>
        </p:spPr>
      </p:pic>
      <p:sp>
        <p:nvSpPr>
          <p:cNvPr id="2" name="Title 1">
            <a:extLst>
              <a:ext uri="{FF2B5EF4-FFF2-40B4-BE49-F238E27FC236}">
                <a16:creationId xmlns:a16="http://schemas.microsoft.com/office/drawing/2014/main" id="{766070D7-8EB2-B62E-0345-3F2129E393A9}"/>
              </a:ext>
            </a:extLst>
          </p:cNvPr>
          <p:cNvSpPr>
            <a:spLocks noGrp="1"/>
          </p:cNvSpPr>
          <p:nvPr>
            <p:ph type="title"/>
          </p:nvPr>
        </p:nvSpPr>
        <p:spPr/>
        <p:txBody>
          <a:bodyPr>
            <a:normAutofit fontScale="90000"/>
          </a:bodyPr>
          <a:lstStyle/>
          <a:p>
            <a:r>
              <a:rPr lang="en-US" sz="2000" b="0" i="0" dirty="0">
                <a:solidFill>
                  <a:srgbClr val="242424"/>
                </a:solidFill>
                <a:effectLst/>
                <a:latin typeface="Roboto" panose="02000000000000000000" pitchFamily="2" charset="0"/>
              </a:rPr>
              <a:t>Coverage of protected areas and other effective area-based conservation </a:t>
            </a:r>
            <a:r>
              <a:rPr lang="en-US" sz="2000" dirty="0">
                <a:solidFill>
                  <a:srgbClr val="242424"/>
                </a:solidFill>
                <a:latin typeface="Roboto" panose="02000000000000000000" pitchFamily="2" charset="0"/>
              </a:rPr>
              <a:t>measures </a:t>
            </a:r>
            <a:r>
              <a:rPr lang="en-US" sz="1300" dirty="0">
                <a:solidFill>
                  <a:srgbClr val="242424"/>
                </a:solidFill>
                <a:latin typeface="Roboto" panose="02000000000000000000" pitchFamily="2" charset="0"/>
              </a:rPr>
              <a:t>(3.1, [4-5])</a:t>
            </a:r>
            <a:br>
              <a:rPr lang="en-US" b="0" i="0" dirty="0">
                <a:solidFill>
                  <a:srgbClr val="242424"/>
                </a:solidFill>
                <a:effectLst/>
                <a:latin typeface="Roboto" panose="02000000000000000000" pitchFamily="2" charset="0"/>
              </a:rPr>
            </a:br>
            <a:r>
              <a:rPr lang="en-US" b="0" i="0" dirty="0">
                <a:solidFill>
                  <a:srgbClr val="242424"/>
                </a:solidFill>
                <a:effectLst/>
                <a:latin typeface="Roboto" panose="02000000000000000000" pitchFamily="2" charset="0"/>
              </a:rPr>
              <a:t>Norway</a:t>
            </a:r>
            <a:endParaRPr lang="nb-NO" dirty="0"/>
          </a:p>
        </p:txBody>
      </p:sp>
      <p:sp>
        <p:nvSpPr>
          <p:cNvPr id="9" name="TextBox 8">
            <a:extLst>
              <a:ext uri="{FF2B5EF4-FFF2-40B4-BE49-F238E27FC236}">
                <a16:creationId xmlns:a16="http://schemas.microsoft.com/office/drawing/2014/main" id="{D9EB7B69-6890-DA5F-0F45-F3AFB72E5638}"/>
              </a:ext>
            </a:extLst>
          </p:cNvPr>
          <p:cNvSpPr txBox="1"/>
          <p:nvPr/>
        </p:nvSpPr>
        <p:spPr>
          <a:xfrm>
            <a:off x="5351344" y="4563385"/>
            <a:ext cx="4535055" cy="307777"/>
          </a:xfrm>
          <a:prstGeom prst="rect">
            <a:avLst/>
          </a:prstGeom>
          <a:noFill/>
        </p:spPr>
        <p:txBody>
          <a:bodyPr wrap="square">
            <a:spAutoFit/>
          </a:bodyPr>
          <a:lstStyle/>
          <a:p>
            <a:pPr algn="ctr"/>
            <a:r>
              <a:rPr lang="nb-NO" dirty="0">
                <a:solidFill>
                  <a:schemeClr val="bg1"/>
                </a:solidFill>
              </a:rPr>
              <a:t>www.protectedplanet.net</a:t>
            </a:r>
          </a:p>
        </p:txBody>
      </p:sp>
      <p:pic>
        <p:nvPicPr>
          <p:cNvPr id="3" name="Picture 2">
            <a:extLst>
              <a:ext uri="{FF2B5EF4-FFF2-40B4-BE49-F238E27FC236}">
                <a16:creationId xmlns:a16="http://schemas.microsoft.com/office/drawing/2014/main" id="{A9876878-5231-0B05-66B7-6D193C3F0C31}"/>
              </a:ext>
            </a:extLst>
          </p:cNvPr>
          <p:cNvPicPr>
            <a:picLocks noChangeAspect="1"/>
          </p:cNvPicPr>
          <p:nvPr/>
        </p:nvPicPr>
        <p:blipFill rotWithShape="1">
          <a:blip r:embed="rId3"/>
          <a:srcRect l="43535" t="24782" r="27273" b="13855"/>
          <a:stretch/>
        </p:blipFill>
        <p:spPr>
          <a:xfrm>
            <a:off x="6284217" y="1407166"/>
            <a:ext cx="2669310" cy="3156219"/>
          </a:xfrm>
          <a:prstGeom prst="rect">
            <a:avLst/>
          </a:prstGeom>
        </p:spPr>
      </p:pic>
      <p:pic>
        <p:nvPicPr>
          <p:cNvPr id="5" name="Picture 4">
            <a:extLst>
              <a:ext uri="{FF2B5EF4-FFF2-40B4-BE49-F238E27FC236}">
                <a16:creationId xmlns:a16="http://schemas.microsoft.com/office/drawing/2014/main" id="{B7D9ECFC-0F9A-7110-F06A-04EAD9499C65}"/>
              </a:ext>
            </a:extLst>
          </p:cNvPr>
          <p:cNvPicPr>
            <a:picLocks noChangeAspect="1"/>
          </p:cNvPicPr>
          <p:nvPr/>
        </p:nvPicPr>
        <p:blipFill rotWithShape="1">
          <a:blip r:embed="rId4"/>
          <a:srcRect l="11414" t="33401" r="51414" b="25297"/>
          <a:stretch/>
        </p:blipFill>
        <p:spPr>
          <a:xfrm>
            <a:off x="541469" y="2037284"/>
            <a:ext cx="3398982" cy="2124363"/>
          </a:xfrm>
          <a:prstGeom prst="rect">
            <a:avLst/>
          </a:prstGeom>
        </p:spPr>
      </p:pic>
      <p:pic>
        <p:nvPicPr>
          <p:cNvPr id="8" name="Picture 7">
            <a:extLst>
              <a:ext uri="{FF2B5EF4-FFF2-40B4-BE49-F238E27FC236}">
                <a16:creationId xmlns:a16="http://schemas.microsoft.com/office/drawing/2014/main" id="{A048235D-97B9-18CE-7E16-C97097E22001}"/>
              </a:ext>
            </a:extLst>
          </p:cNvPr>
          <p:cNvPicPr>
            <a:picLocks noChangeAspect="1"/>
          </p:cNvPicPr>
          <p:nvPr/>
        </p:nvPicPr>
        <p:blipFill>
          <a:blip r:embed="rId5"/>
          <a:stretch>
            <a:fillRect/>
          </a:stretch>
        </p:blipFill>
        <p:spPr>
          <a:xfrm>
            <a:off x="8436472" y="4680489"/>
            <a:ext cx="662314" cy="408768"/>
          </a:xfrm>
          <a:prstGeom prst="rect">
            <a:avLst/>
          </a:prstGeom>
        </p:spPr>
      </p:pic>
      <p:sp>
        <p:nvSpPr>
          <p:cNvPr id="10" name="TextBox 9">
            <a:extLst>
              <a:ext uri="{FF2B5EF4-FFF2-40B4-BE49-F238E27FC236}">
                <a16:creationId xmlns:a16="http://schemas.microsoft.com/office/drawing/2014/main" id="{E0B1BE91-0C48-6447-A3BC-9DBB13CCEE6D}"/>
              </a:ext>
            </a:extLst>
          </p:cNvPr>
          <p:cNvSpPr txBox="1"/>
          <p:nvPr/>
        </p:nvSpPr>
        <p:spPr>
          <a:xfrm>
            <a:off x="4677089" y="272338"/>
            <a:ext cx="1348510" cy="523220"/>
          </a:xfrm>
          <a:prstGeom prst="rect">
            <a:avLst/>
          </a:prstGeom>
          <a:noFill/>
        </p:spPr>
        <p:txBody>
          <a:bodyPr wrap="square" rtlCol="0">
            <a:spAutoFit/>
          </a:bodyPr>
          <a:lstStyle/>
          <a:p>
            <a:r>
              <a:rPr lang="nb-NO" dirty="0">
                <a:solidFill>
                  <a:srgbClr val="2EB0AE"/>
                </a:solidFill>
              </a:rPr>
              <a:t>Arctic/alpine </a:t>
            </a:r>
            <a:r>
              <a:rPr lang="nb-NO" dirty="0" err="1">
                <a:solidFill>
                  <a:srgbClr val="2EB0AE"/>
                </a:solidFill>
              </a:rPr>
              <a:t>ecosystems</a:t>
            </a:r>
            <a:endParaRPr lang="nb-NO" dirty="0">
              <a:solidFill>
                <a:srgbClr val="2EB0AE"/>
              </a:solidFill>
            </a:endParaRPr>
          </a:p>
        </p:txBody>
      </p:sp>
      <p:sp>
        <p:nvSpPr>
          <p:cNvPr id="4" name="Google Shape;79;p14">
            <a:extLst>
              <a:ext uri="{FF2B5EF4-FFF2-40B4-BE49-F238E27FC236}">
                <a16:creationId xmlns:a16="http://schemas.microsoft.com/office/drawing/2014/main" id="{C29866B6-2E7D-6525-FDB5-BEDAC30DE681}"/>
              </a:ext>
            </a:extLst>
          </p:cNvPr>
          <p:cNvSpPr txBox="1">
            <a:spLocks/>
          </p:cNvSpPr>
          <p:nvPr/>
        </p:nvSpPr>
        <p:spPr>
          <a:xfrm>
            <a:off x="2471116" y="3406728"/>
            <a:ext cx="3616715" cy="1509838"/>
          </a:xfrm>
          <a:prstGeom prst="rect">
            <a:avLst/>
          </a:prstGeom>
          <a:solidFill>
            <a:srgbClr val="3AB8B1"/>
          </a:solid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1E4D"/>
              </a:buClr>
              <a:buSzPts val="3000"/>
              <a:buFont typeface="Arial"/>
              <a:buNone/>
              <a:defRPr sz="30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2800" dirty="0">
                <a:solidFill>
                  <a:schemeClr val="tx1"/>
                </a:solidFill>
              </a:rPr>
              <a:t>Representative?</a:t>
            </a:r>
          </a:p>
          <a:p>
            <a:r>
              <a:rPr lang="en-US" sz="2800" dirty="0">
                <a:solidFill>
                  <a:schemeClr val="tx1"/>
                </a:solidFill>
              </a:rPr>
              <a:t>Effective?</a:t>
            </a:r>
          </a:p>
        </p:txBody>
      </p:sp>
    </p:spTree>
    <p:extLst>
      <p:ext uri="{BB962C8B-B14F-4D97-AF65-F5344CB8AC3E}">
        <p14:creationId xmlns:p14="http://schemas.microsoft.com/office/powerpoint/2010/main" val="935352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D996-1793-3506-1F8C-79E5ABC4F735}"/>
              </a:ext>
            </a:extLst>
          </p:cNvPr>
          <p:cNvSpPr>
            <a:spLocks noGrp="1"/>
          </p:cNvSpPr>
          <p:nvPr>
            <p:ph type="title"/>
          </p:nvPr>
        </p:nvSpPr>
        <p:spPr/>
        <p:txBody>
          <a:bodyPr>
            <a:normAutofit fontScale="90000"/>
          </a:bodyPr>
          <a:lstStyle/>
          <a:p>
            <a:r>
              <a:rPr lang="en-US" b="0" i="0" dirty="0">
                <a:solidFill>
                  <a:srgbClr val="242424"/>
                </a:solidFill>
                <a:effectLst/>
                <a:latin typeface="Roboto" panose="02000000000000000000" pitchFamily="2" charset="0"/>
              </a:rPr>
              <a:t>Coverage of protected areas and other effective area-based conservation measures</a:t>
            </a:r>
            <a:br>
              <a:rPr lang="en-US" b="0" i="0" dirty="0">
                <a:solidFill>
                  <a:srgbClr val="242424"/>
                </a:solidFill>
                <a:effectLst/>
                <a:latin typeface="Roboto" panose="02000000000000000000" pitchFamily="2" charset="0"/>
              </a:rPr>
            </a:br>
            <a:br>
              <a:rPr lang="en-US" b="0" i="0" dirty="0">
                <a:solidFill>
                  <a:srgbClr val="242424"/>
                </a:solidFill>
                <a:effectLst/>
                <a:latin typeface="Roboto" panose="02000000000000000000" pitchFamily="2" charset="0"/>
              </a:rPr>
            </a:br>
            <a:br>
              <a:rPr lang="en-US" b="0" i="0" dirty="0">
                <a:solidFill>
                  <a:srgbClr val="242424"/>
                </a:solidFill>
                <a:effectLst/>
                <a:latin typeface="Roboto" panose="02000000000000000000" pitchFamily="2" charset="0"/>
              </a:rPr>
            </a:br>
            <a:r>
              <a:rPr lang="en-US" sz="2700" b="0" i="1" dirty="0">
                <a:solidFill>
                  <a:srgbClr val="242424"/>
                </a:solidFill>
                <a:effectLst/>
                <a:latin typeface="Roboto" panose="02000000000000000000" pitchFamily="2" charset="0"/>
              </a:rPr>
              <a:t>So, what’s really crucial for this indicator to be meaningful is:</a:t>
            </a:r>
            <a:endParaRPr lang="nb-NO" i="1" dirty="0"/>
          </a:p>
        </p:txBody>
      </p:sp>
      <p:sp>
        <p:nvSpPr>
          <p:cNvPr id="3" name="Text Placeholder 2">
            <a:extLst>
              <a:ext uri="{FF2B5EF4-FFF2-40B4-BE49-F238E27FC236}">
                <a16:creationId xmlns:a16="http://schemas.microsoft.com/office/drawing/2014/main" id="{8B559A79-0FFD-6722-4C54-A29A7703ACFA}"/>
              </a:ext>
            </a:extLst>
          </p:cNvPr>
          <p:cNvSpPr>
            <a:spLocks noGrp="1"/>
          </p:cNvSpPr>
          <p:nvPr>
            <p:ph type="body" idx="1"/>
          </p:nvPr>
        </p:nvSpPr>
        <p:spPr>
          <a:xfrm>
            <a:off x="4775200" y="804982"/>
            <a:ext cx="4057100" cy="3179400"/>
          </a:xfrm>
        </p:spPr>
        <p:txBody>
          <a:bodyPr>
            <a:normAutofit fontScale="92500" lnSpcReduction="20000"/>
          </a:bodyPr>
          <a:lstStyle/>
          <a:p>
            <a:r>
              <a:rPr lang="nb-NO" sz="3000" b="1" dirty="0" err="1"/>
              <a:t>Representativity</a:t>
            </a:r>
            <a:endParaRPr lang="nb-NO" sz="3000" b="1" dirty="0"/>
          </a:p>
          <a:p>
            <a:pPr lvl="1"/>
            <a:r>
              <a:rPr lang="nb-NO" sz="2200" dirty="0"/>
              <a:t>Are </a:t>
            </a:r>
            <a:r>
              <a:rPr lang="nb-NO" sz="2200" dirty="0" err="1"/>
              <a:t>the</a:t>
            </a:r>
            <a:r>
              <a:rPr lang="nb-NO" sz="2200" dirty="0"/>
              <a:t> different types </a:t>
            </a:r>
            <a:r>
              <a:rPr lang="nb-NO" sz="2200" dirty="0" err="1"/>
              <a:t>of</a:t>
            </a:r>
            <a:r>
              <a:rPr lang="nb-NO" sz="2200" dirty="0"/>
              <a:t> </a:t>
            </a:r>
            <a:r>
              <a:rPr lang="nb-NO" sz="2200" dirty="0" err="1"/>
              <a:t>ecoystems</a:t>
            </a:r>
            <a:r>
              <a:rPr lang="nb-NO" sz="2200" dirty="0"/>
              <a:t> in a country </a:t>
            </a:r>
            <a:r>
              <a:rPr lang="nb-NO" sz="2200" dirty="0" err="1"/>
              <a:t>covered</a:t>
            </a:r>
            <a:r>
              <a:rPr lang="nb-NO" sz="2200" dirty="0"/>
              <a:t> </a:t>
            </a:r>
            <a:r>
              <a:rPr lang="nb-NO" sz="2200" dirty="0" err="1"/>
              <a:t>well</a:t>
            </a:r>
            <a:r>
              <a:rPr lang="nb-NO" sz="2200" dirty="0"/>
              <a:t> </a:t>
            </a:r>
            <a:r>
              <a:rPr lang="nb-NO" sz="2200" dirty="0" err="1"/>
              <a:t>enough</a:t>
            </a:r>
            <a:r>
              <a:rPr lang="nb-NO" sz="2200" dirty="0"/>
              <a:t>?</a:t>
            </a:r>
          </a:p>
          <a:p>
            <a:endParaRPr lang="nb-NO" sz="2400" dirty="0"/>
          </a:p>
          <a:p>
            <a:endParaRPr lang="nb-NO" sz="2400" dirty="0"/>
          </a:p>
          <a:p>
            <a:r>
              <a:rPr lang="nb-NO" sz="3000" b="1" dirty="0" err="1"/>
              <a:t>Effectiveness</a:t>
            </a:r>
            <a:endParaRPr lang="nb-NO" sz="3000" b="1" dirty="0"/>
          </a:p>
          <a:p>
            <a:pPr lvl="1"/>
            <a:r>
              <a:rPr lang="nb-NO" sz="2200" dirty="0"/>
              <a:t>Are Key </a:t>
            </a:r>
            <a:r>
              <a:rPr lang="nb-NO" sz="2200" dirty="0" err="1"/>
              <a:t>Biodiversity</a:t>
            </a:r>
            <a:r>
              <a:rPr lang="nb-NO" sz="2200" dirty="0"/>
              <a:t> Areas </a:t>
            </a:r>
            <a:r>
              <a:rPr lang="nb-NO" sz="2200" dirty="0" err="1"/>
              <a:t>covered</a:t>
            </a:r>
            <a:endParaRPr lang="nb-NO" sz="2200" dirty="0"/>
          </a:p>
        </p:txBody>
      </p:sp>
      <p:pic>
        <p:nvPicPr>
          <p:cNvPr id="4" name="Picture 3">
            <a:extLst>
              <a:ext uri="{FF2B5EF4-FFF2-40B4-BE49-F238E27FC236}">
                <a16:creationId xmlns:a16="http://schemas.microsoft.com/office/drawing/2014/main" id="{26BA222C-4563-093A-5C88-CC81DF69912E}"/>
              </a:ext>
            </a:extLst>
          </p:cNvPr>
          <p:cNvPicPr>
            <a:picLocks noChangeAspect="1"/>
          </p:cNvPicPr>
          <p:nvPr/>
        </p:nvPicPr>
        <p:blipFill>
          <a:blip r:embed="rId2"/>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4001354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2E02D-F502-CD16-B413-9E95BFD7D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414ADE-870E-205F-F831-A22ECFD439ED}"/>
              </a:ext>
            </a:extLst>
          </p:cNvPr>
          <p:cNvSpPr>
            <a:spLocks noGrp="1"/>
          </p:cNvSpPr>
          <p:nvPr>
            <p:ph type="title"/>
          </p:nvPr>
        </p:nvSpPr>
        <p:spPr>
          <a:xfrm>
            <a:off x="311700" y="1774556"/>
            <a:ext cx="3803100" cy="1394847"/>
          </a:xfrm>
        </p:spPr>
        <p:txBody>
          <a:bodyPr>
            <a:normAutofit/>
          </a:bodyPr>
          <a:lstStyle/>
          <a:p>
            <a:r>
              <a:rPr lang="nb-NO" dirty="0" err="1"/>
              <a:t>Transferrable</a:t>
            </a:r>
            <a:r>
              <a:rPr lang="nb-NO" dirty="0"/>
              <a:t> to all </a:t>
            </a:r>
            <a:r>
              <a:rPr lang="nb-NO" dirty="0" err="1"/>
              <a:t>indicators</a:t>
            </a:r>
            <a:endParaRPr lang="nb-NO" dirty="0"/>
          </a:p>
        </p:txBody>
      </p:sp>
      <p:sp>
        <p:nvSpPr>
          <p:cNvPr id="3" name="Text Placeholder 2">
            <a:extLst>
              <a:ext uri="{FF2B5EF4-FFF2-40B4-BE49-F238E27FC236}">
                <a16:creationId xmlns:a16="http://schemas.microsoft.com/office/drawing/2014/main" id="{2894352C-8C90-1F3A-07B8-221191C8720B}"/>
              </a:ext>
            </a:extLst>
          </p:cNvPr>
          <p:cNvSpPr>
            <a:spLocks noGrp="1"/>
          </p:cNvSpPr>
          <p:nvPr>
            <p:ph type="body" idx="1"/>
          </p:nvPr>
        </p:nvSpPr>
        <p:spPr>
          <a:xfrm>
            <a:off x="4448014" y="768160"/>
            <a:ext cx="4695986" cy="4036315"/>
          </a:xfrm>
        </p:spPr>
        <p:txBody>
          <a:bodyPr>
            <a:normAutofit fontScale="77500" lnSpcReduction="20000"/>
          </a:bodyPr>
          <a:lstStyle/>
          <a:p>
            <a:endParaRPr lang="nb-NO" sz="2800" dirty="0"/>
          </a:p>
          <a:p>
            <a:r>
              <a:rPr lang="nb-NO" sz="2800" dirty="0"/>
              <a:t>Ensure </a:t>
            </a:r>
            <a:r>
              <a:rPr lang="nb-NO" sz="2800" dirty="0" err="1"/>
              <a:t>representativity</a:t>
            </a:r>
            <a:endParaRPr lang="nb-NO" sz="2800" dirty="0"/>
          </a:p>
          <a:p>
            <a:pPr lvl="1"/>
            <a:r>
              <a:rPr lang="nb-NO" sz="2600" dirty="0" err="1"/>
              <a:t>Across</a:t>
            </a:r>
            <a:r>
              <a:rPr lang="nb-NO" sz="2600" dirty="0"/>
              <a:t> all nature</a:t>
            </a:r>
          </a:p>
          <a:p>
            <a:endParaRPr lang="nb-NO" sz="2800" dirty="0"/>
          </a:p>
          <a:p>
            <a:r>
              <a:rPr lang="nb-NO" sz="2800" dirty="0"/>
              <a:t>Ensure </a:t>
            </a:r>
            <a:r>
              <a:rPr lang="nb-NO" sz="2800" dirty="0" err="1"/>
              <a:t>effectiveness</a:t>
            </a:r>
            <a:endParaRPr lang="nb-NO" sz="2800" dirty="0"/>
          </a:p>
          <a:p>
            <a:pPr lvl="1"/>
            <a:r>
              <a:rPr lang="nb-NO" sz="2600" dirty="0"/>
              <a:t>Cover </a:t>
            </a:r>
            <a:r>
              <a:rPr lang="nb-NO" sz="2600" dirty="0" err="1"/>
              <a:t>key</a:t>
            </a:r>
            <a:r>
              <a:rPr lang="nb-NO" sz="2600" dirty="0"/>
              <a:t> </a:t>
            </a:r>
            <a:r>
              <a:rPr lang="nb-NO" sz="2600" dirty="0" err="1"/>
              <a:t>biodiversity</a:t>
            </a:r>
            <a:r>
              <a:rPr lang="nb-NO" sz="2600" dirty="0"/>
              <a:t> </a:t>
            </a:r>
            <a:r>
              <a:rPr lang="nb-NO" sz="2600" dirty="0" err="1"/>
              <a:t>assets</a:t>
            </a:r>
            <a:endParaRPr lang="nb-NO" sz="2600" dirty="0"/>
          </a:p>
          <a:p>
            <a:endParaRPr lang="nb-NO" sz="2800" dirty="0"/>
          </a:p>
          <a:p>
            <a:r>
              <a:rPr lang="nb-NO" sz="2800" dirty="0"/>
              <a:t>Ensure </a:t>
            </a:r>
            <a:r>
              <a:rPr lang="nb-NO" sz="2800" dirty="0" err="1"/>
              <a:t>sensitivity</a:t>
            </a:r>
            <a:endParaRPr lang="nb-NO" sz="2800" dirty="0"/>
          </a:p>
          <a:p>
            <a:pPr lvl="1"/>
            <a:r>
              <a:rPr lang="nb-NO" sz="2600" dirty="0" err="1"/>
              <a:t>Indicator</a:t>
            </a:r>
            <a:r>
              <a:rPr lang="nb-NO" sz="2600" dirty="0"/>
              <a:t> must be </a:t>
            </a:r>
            <a:r>
              <a:rPr lang="nb-NO" sz="2600" dirty="0" err="1"/>
              <a:t>able</a:t>
            </a:r>
            <a:r>
              <a:rPr lang="nb-NO" sz="2600" dirty="0"/>
              <a:t> to </a:t>
            </a:r>
            <a:r>
              <a:rPr lang="nb-NO" sz="2600" dirty="0" err="1"/>
              <a:t>measure</a:t>
            </a:r>
            <a:r>
              <a:rPr lang="nb-NO" sz="2600" dirty="0"/>
              <a:t> Goal/Target progress</a:t>
            </a:r>
          </a:p>
          <a:p>
            <a:pPr marL="139700" indent="0">
              <a:buNone/>
            </a:pPr>
            <a:endParaRPr lang="nb-NO" sz="2800" dirty="0"/>
          </a:p>
        </p:txBody>
      </p:sp>
      <p:pic>
        <p:nvPicPr>
          <p:cNvPr id="5" name="Picture 4">
            <a:extLst>
              <a:ext uri="{FF2B5EF4-FFF2-40B4-BE49-F238E27FC236}">
                <a16:creationId xmlns:a16="http://schemas.microsoft.com/office/drawing/2014/main" id="{AA9D7018-06CB-B0A4-7A32-9F91AC34AF0F}"/>
              </a:ext>
            </a:extLst>
          </p:cNvPr>
          <p:cNvPicPr>
            <a:picLocks noChangeAspect="1"/>
          </p:cNvPicPr>
          <p:nvPr/>
        </p:nvPicPr>
        <p:blipFill>
          <a:blip r:embed="rId2"/>
          <a:stretch>
            <a:fillRect/>
          </a:stretch>
        </p:blipFill>
        <p:spPr>
          <a:xfrm>
            <a:off x="8436472" y="4680489"/>
            <a:ext cx="662314" cy="408768"/>
          </a:xfrm>
          <a:prstGeom prst="rect">
            <a:avLst/>
          </a:prstGeom>
        </p:spPr>
      </p:pic>
      <p:pic>
        <p:nvPicPr>
          <p:cNvPr id="4" name="Picture 3">
            <a:extLst>
              <a:ext uri="{FF2B5EF4-FFF2-40B4-BE49-F238E27FC236}">
                <a16:creationId xmlns:a16="http://schemas.microsoft.com/office/drawing/2014/main" id="{391D2498-AF10-3E47-1896-3BB3F6496DA8}"/>
              </a:ext>
            </a:extLst>
          </p:cNvPr>
          <p:cNvPicPr>
            <a:picLocks noChangeAspect="1"/>
          </p:cNvPicPr>
          <p:nvPr/>
        </p:nvPicPr>
        <p:blipFill rotWithShape="1">
          <a:blip r:embed="rId3"/>
          <a:srcRect l="55640" t="57495" r="12712" b="21157"/>
          <a:stretch/>
        </p:blipFill>
        <p:spPr>
          <a:xfrm>
            <a:off x="4440264" y="2805193"/>
            <a:ext cx="4676740" cy="1774555"/>
          </a:xfrm>
          <a:prstGeom prst="rect">
            <a:avLst/>
          </a:prstGeom>
        </p:spPr>
      </p:pic>
    </p:spTree>
    <p:extLst>
      <p:ext uri="{BB962C8B-B14F-4D97-AF65-F5344CB8AC3E}">
        <p14:creationId xmlns:p14="http://schemas.microsoft.com/office/powerpoint/2010/main" val="2858166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6DED3-C7DE-5B96-6A44-31AF9F1C2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0D6DF-C4A3-BFCB-6A6A-F3E57E8EE539}"/>
              </a:ext>
            </a:extLst>
          </p:cNvPr>
          <p:cNvSpPr>
            <a:spLocks noGrp="1"/>
          </p:cNvSpPr>
          <p:nvPr>
            <p:ph type="title"/>
          </p:nvPr>
        </p:nvSpPr>
        <p:spPr>
          <a:xfrm>
            <a:off x="311700" y="1774556"/>
            <a:ext cx="3803100" cy="1394847"/>
          </a:xfrm>
        </p:spPr>
        <p:txBody>
          <a:bodyPr>
            <a:normAutofit/>
          </a:bodyPr>
          <a:lstStyle/>
          <a:p>
            <a:r>
              <a:rPr lang="nb-NO" dirty="0" err="1"/>
              <a:t>Transferrable</a:t>
            </a:r>
            <a:r>
              <a:rPr lang="nb-NO" dirty="0"/>
              <a:t> to all </a:t>
            </a:r>
            <a:r>
              <a:rPr lang="nb-NO" dirty="0" err="1"/>
              <a:t>indicators</a:t>
            </a:r>
            <a:endParaRPr lang="nb-NO" dirty="0"/>
          </a:p>
        </p:txBody>
      </p:sp>
      <p:sp>
        <p:nvSpPr>
          <p:cNvPr id="3" name="Text Placeholder 2">
            <a:extLst>
              <a:ext uri="{FF2B5EF4-FFF2-40B4-BE49-F238E27FC236}">
                <a16:creationId xmlns:a16="http://schemas.microsoft.com/office/drawing/2014/main" id="{5BFE372D-35DC-F16B-DDF2-86CC7ADDF1A9}"/>
              </a:ext>
            </a:extLst>
          </p:cNvPr>
          <p:cNvSpPr>
            <a:spLocks noGrp="1"/>
          </p:cNvSpPr>
          <p:nvPr>
            <p:ph type="body" idx="1"/>
          </p:nvPr>
        </p:nvSpPr>
        <p:spPr>
          <a:xfrm>
            <a:off x="4448014" y="768160"/>
            <a:ext cx="4695986" cy="4036315"/>
          </a:xfrm>
        </p:spPr>
        <p:txBody>
          <a:bodyPr>
            <a:normAutofit fontScale="77500" lnSpcReduction="20000"/>
          </a:bodyPr>
          <a:lstStyle/>
          <a:p>
            <a:endParaRPr lang="nb-NO" sz="2800" dirty="0"/>
          </a:p>
          <a:p>
            <a:r>
              <a:rPr lang="nb-NO" sz="2800" dirty="0"/>
              <a:t>Ensure </a:t>
            </a:r>
            <a:r>
              <a:rPr lang="nb-NO" sz="2800" dirty="0" err="1"/>
              <a:t>representativity</a:t>
            </a:r>
            <a:endParaRPr lang="nb-NO" sz="2800" dirty="0"/>
          </a:p>
          <a:p>
            <a:pPr lvl="1"/>
            <a:r>
              <a:rPr lang="nb-NO" sz="2600" dirty="0" err="1"/>
              <a:t>Across</a:t>
            </a:r>
            <a:r>
              <a:rPr lang="nb-NO" sz="2600" dirty="0"/>
              <a:t> all nature</a:t>
            </a:r>
          </a:p>
          <a:p>
            <a:endParaRPr lang="nb-NO" sz="2800" dirty="0"/>
          </a:p>
          <a:p>
            <a:r>
              <a:rPr lang="nb-NO" sz="2800" dirty="0"/>
              <a:t>Ensure </a:t>
            </a:r>
            <a:r>
              <a:rPr lang="nb-NO" sz="2800" dirty="0" err="1"/>
              <a:t>effectiveness</a:t>
            </a:r>
            <a:endParaRPr lang="nb-NO" sz="2800" dirty="0"/>
          </a:p>
          <a:p>
            <a:pPr lvl="1"/>
            <a:r>
              <a:rPr lang="nb-NO" sz="2600" dirty="0"/>
              <a:t>Cover </a:t>
            </a:r>
            <a:r>
              <a:rPr lang="nb-NO" sz="2600" dirty="0" err="1"/>
              <a:t>key</a:t>
            </a:r>
            <a:r>
              <a:rPr lang="nb-NO" sz="2600" dirty="0"/>
              <a:t> </a:t>
            </a:r>
            <a:r>
              <a:rPr lang="nb-NO" sz="2600" dirty="0" err="1"/>
              <a:t>biodiversity</a:t>
            </a:r>
            <a:r>
              <a:rPr lang="nb-NO" sz="2600" dirty="0"/>
              <a:t> </a:t>
            </a:r>
            <a:r>
              <a:rPr lang="nb-NO" sz="2600" dirty="0" err="1"/>
              <a:t>assets</a:t>
            </a:r>
            <a:endParaRPr lang="nb-NO" sz="2600" dirty="0"/>
          </a:p>
          <a:p>
            <a:endParaRPr lang="nb-NO" sz="2800" dirty="0"/>
          </a:p>
          <a:p>
            <a:r>
              <a:rPr lang="nb-NO" sz="2800" dirty="0"/>
              <a:t>Ensure </a:t>
            </a:r>
            <a:r>
              <a:rPr lang="nb-NO" sz="2800" dirty="0" err="1"/>
              <a:t>sensitivity</a:t>
            </a:r>
            <a:endParaRPr lang="nb-NO" sz="2800" dirty="0"/>
          </a:p>
          <a:p>
            <a:pPr lvl="1"/>
            <a:r>
              <a:rPr lang="nb-NO" sz="2600" dirty="0" err="1"/>
              <a:t>Indicator</a:t>
            </a:r>
            <a:r>
              <a:rPr lang="nb-NO" sz="2600" dirty="0"/>
              <a:t> must be </a:t>
            </a:r>
            <a:r>
              <a:rPr lang="nb-NO" sz="2600" dirty="0" err="1"/>
              <a:t>able</a:t>
            </a:r>
            <a:r>
              <a:rPr lang="nb-NO" sz="2600" dirty="0"/>
              <a:t> to </a:t>
            </a:r>
            <a:r>
              <a:rPr lang="nb-NO" sz="2600" dirty="0" err="1"/>
              <a:t>measure</a:t>
            </a:r>
            <a:r>
              <a:rPr lang="nb-NO" sz="2600" dirty="0"/>
              <a:t> Goal/Target progress</a:t>
            </a:r>
          </a:p>
          <a:p>
            <a:pPr marL="139700" indent="0">
              <a:buNone/>
            </a:pPr>
            <a:endParaRPr lang="nb-NO" sz="2800" dirty="0"/>
          </a:p>
        </p:txBody>
      </p:sp>
      <p:pic>
        <p:nvPicPr>
          <p:cNvPr id="5" name="Picture 4">
            <a:extLst>
              <a:ext uri="{FF2B5EF4-FFF2-40B4-BE49-F238E27FC236}">
                <a16:creationId xmlns:a16="http://schemas.microsoft.com/office/drawing/2014/main" id="{58182490-142C-CD80-B63A-3998059CE3C9}"/>
              </a:ext>
            </a:extLst>
          </p:cNvPr>
          <p:cNvPicPr>
            <a:picLocks noChangeAspect="1"/>
          </p:cNvPicPr>
          <p:nvPr/>
        </p:nvPicPr>
        <p:blipFill>
          <a:blip r:embed="rId2"/>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1638062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56B424-C17E-8E70-410F-628344AA337C}"/>
              </a:ext>
            </a:extLst>
          </p:cNvPr>
          <p:cNvPicPr>
            <a:picLocks noChangeAspect="1"/>
          </p:cNvPicPr>
          <p:nvPr/>
        </p:nvPicPr>
        <p:blipFill>
          <a:blip r:embed="rId2"/>
          <a:stretch>
            <a:fillRect/>
          </a:stretch>
        </p:blipFill>
        <p:spPr>
          <a:xfrm>
            <a:off x="8436472" y="4680489"/>
            <a:ext cx="662314" cy="408768"/>
          </a:xfrm>
          <a:prstGeom prst="rect">
            <a:avLst/>
          </a:prstGeom>
        </p:spPr>
      </p:pic>
      <p:sp>
        <p:nvSpPr>
          <p:cNvPr id="2" name="Title 1">
            <a:extLst>
              <a:ext uri="{FF2B5EF4-FFF2-40B4-BE49-F238E27FC236}">
                <a16:creationId xmlns:a16="http://schemas.microsoft.com/office/drawing/2014/main" id="{E6969204-09BA-3442-1156-87EA2A5F2D99}"/>
              </a:ext>
            </a:extLst>
          </p:cNvPr>
          <p:cNvSpPr>
            <a:spLocks noGrp="1"/>
          </p:cNvSpPr>
          <p:nvPr>
            <p:ph type="title"/>
          </p:nvPr>
        </p:nvSpPr>
        <p:spPr/>
        <p:txBody>
          <a:bodyPr>
            <a:normAutofit/>
          </a:bodyPr>
          <a:lstStyle/>
          <a:p>
            <a:r>
              <a:rPr lang="nb-NO" dirty="0" err="1"/>
              <a:t>Binary</a:t>
            </a:r>
            <a:r>
              <a:rPr lang="nb-NO" dirty="0"/>
              <a:t> </a:t>
            </a:r>
            <a:r>
              <a:rPr lang="nb-NO" dirty="0" err="1"/>
              <a:t>indicators</a:t>
            </a:r>
            <a:endParaRPr lang="nb-NO" dirty="0"/>
          </a:p>
        </p:txBody>
      </p:sp>
      <p:sp>
        <p:nvSpPr>
          <p:cNvPr id="5" name="TextBox 4">
            <a:extLst>
              <a:ext uri="{FF2B5EF4-FFF2-40B4-BE49-F238E27FC236}">
                <a16:creationId xmlns:a16="http://schemas.microsoft.com/office/drawing/2014/main" id="{79366FD8-E9A3-596B-4762-A6EFB60CB27B}"/>
              </a:ext>
            </a:extLst>
          </p:cNvPr>
          <p:cNvSpPr txBox="1"/>
          <p:nvPr/>
        </p:nvSpPr>
        <p:spPr>
          <a:xfrm>
            <a:off x="153913" y="1532275"/>
            <a:ext cx="4118674" cy="2462213"/>
          </a:xfrm>
          <a:prstGeom prst="rect">
            <a:avLst/>
          </a:prstGeom>
          <a:noFill/>
        </p:spPr>
        <p:txBody>
          <a:bodyPr wrap="square">
            <a:spAutoFit/>
          </a:bodyPr>
          <a:lstStyle/>
          <a:p>
            <a:r>
              <a:rPr lang="nb-NO" dirty="0" err="1"/>
              <a:t>Suggestion</a:t>
            </a:r>
            <a:r>
              <a:rPr lang="nb-NO" dirty="0"/>
              <a:t> from AHTEG </a:t>
            </a:r>
            <a:r>
              <a:rPr lang="nb-NO" dirty="0" err="1"/>
              <a:t>on</a:t>
            </a:r>
            <a:r>
              <a:rPr lang="nb-NO" dirty="0"/>
              <a:t> </a:t>
            </a:r>
            <a:r>
              <a:rPr lang="nb-NO" dirty="0" err="1"/>
              <a:t>binary</a:t>
            </a:r>
            <a:r>
              <a:rPr lang="nb-NO" dirty="0"/>
              <a:t> </a:t>
            </a:r>
            <a:r>
              <a:rPr lang="nb-NO" dirty="0" err="1"/>
              <a:t>indicators</a:t>
            </a:r>
            <a:r>
              <a:rPr lang="nb-NO" dirty="0"/>
              <a:t>:</a:t>
            </a:r>
          </a:p>
          <a:p>
            <a:endParaRPr lang="nb-NO" dirty="0"/>
          </a:p>
          <a:p>
            <a:r>
              <a:rPr lang="nb-NO" dirty="0">
                <a:hlinkClick r:id="rId3"/>
              </a:rPr>
              <a:t>www.cbd.int/doc/c/fc2f/9f66/ffaa283c75eb50b24cc80aa1/ind-ahteg-2023-02-03-en.pdf</a:t>
            </a:r>
            <a:endParaRPr lang="nb-NO" dirty="0"/>
          </a:p>
          <a:p>
            <a:endParaRPr lang="nb-NO" dirty="0"/>
          </a:p>
          <a:p>
            <a:endParaRPr lang="nb-NO" dirty="0"/>
          </a:p>
          <a:p>
            <a:r>
              <a:rPr lang="nb-NO" dirty="0"/>
              <a:t>Note:</a:t>
            </a:r>
          </a:p>
          <a:p>
            <a:r>
              <a:rPr lang="nb-NO" dirty="0"/>
              <a:t>New </a:t>
            </a:r>
            <a:r>
              <a:rPr lang="nb-NO" dirty="0" err="1"/>
              <a:t>wording</a:t>
            </a:r>
            <a:r>
              <a:rPr lang="nb-NO" dirty="0"/>
              <a:t> and </a:t>
            </a:r>
            <a:r>
              <a:rPr lang="nb-NO" dirty="0" err="1"/>
              <a:t>one</a:t>
            </a:r>
            <a:r>
              <a:rPr lang="nb-NO" dirty="0"/>
              <a:t> more </a:t>
            </a:r>
            <a:r>
              <a:rPr lang="nb-NO" dirty="0" err="1"/>
              <a:t>suggestion</a:t>
            </a:r>
            <a:r>
              <a:rPr lang="nb-NO" dirty="0"/>
              <a:t> for target 20 in</a:t>
            </a:r>
          </a:p>
          <a:p>
            <a:r>
              <a:rPr lang="nb-NO" dirty="0">
                <a:hlinkClick r:id="rId4"/>
              </a:rPr>
              <a:t>www.cbd.int/doc/c/f22d/ab58/236acdd54779ab58b97aecf1/ind-ahteg-2023-03-02-en.pdf</a:t>
            </a:r>
            <a:r>
              <a:rPr lang="nb-NO" dirty="0"/>
              <a:t> </a:t>
            </a:r>
          </a:p>
        </p:txBody>
      </p:sp>
      <p:graphicFrame>
        <p:nvGraphicFramePr>
          <p:cNvPr id="10" name="Table 9">
            <a:extLst>
              <a:ext uri="{FF2B5EF4-FFF2-40B4-BE49-F238E27FC236}">
                <a16:creationId xmlns:a16="http://schemas.microsoft.com/office/drawing/2014/main" id="{59A9C5D7-96F7-08B8-7C87-0E985F3690B4}"/>
              </a:ext>
            </a:extLst>
          </p:cNvPr>
          <p:cNvGraphicFramePr>
            <a:graphicFrameLocks noGrp="1"/>
          </p:cNvGraphicFramePr>
          <p:nvPr>
            <p:extLst>
              <p:ext uri="{D42A27DB-BD31-4B8C-83A1-F6EECF244321}">
                <p14:modId xmlns:p14="http://schemas.microsoft.com/office/powerpoint/2010/main" val="2062258762"/>
              </p:ext>
            </p:extLst>
          </p:nvPr>
        </p:nvGraphicFramePr>
        <p:xfrm>
          <a:off x="4657241" y="209227"/>
          <a:ext cx="4265908" cy="4757979"/>
        </p:xfrm>
        <a:graphic>
          <a:graphicData uri="http://schemas.openxmlformats.org/drawingml/2006/table">
            <a:tbl>
              <a:tblPr>
                <a:tableStyleId>{5C22544A-7EE6-4342-B048-85BDC9FD1C3A}</a:tableStyleId>
              </a:tblPr>
              <a:tblGrid>
                <a:gridCol w="570790">
                  <a:extLst>
                    <a:ext uri="{9D8B030D-6E8A-4147-A177-3AD203B41FA5}">
                      <a16:colId xmlns:a16="http://schemas.microsoft.com/office/drawing/2014/main" val="4283511376"/>
                    </a:ext>
                  </a:extLst>
                </a:gridCol>
                <a:gridCol w="3695118">
                  <a:extLst>
                    <a:ext uri="{9D8B030D-6E8A-4147-A177-3AD203B41FA5}">
                      <a16:colId xmlns:a16="http://schemas.microsoft.com/office/drawing/2014/main" val="1417519047"/>
                    </a:ext>
                  </a:extLst>
                </a:gridCol>
              </a:tblGrid>
              <a:tr h="151294">
                <a:tc>
                  <a:txBody>
                    <a:bodyPr/>
                    <a:lstStyle/>
                    <a:p>
                      <a:pPr algn="l" fontAlgn="b"/>
                      <a:r>
                        <a:rPr lang="nb-NO" sz="800" u="none" strike="noStrike">
                          <a:solidFill>
                            <a:schemeClr val="bg1"/>
                          </a:solidFill>
                          <a:effectLst/>
                        </a:rPr>
                        <a:t>Goal/target</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Global indicator derived from binary reporting</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62484811"/>
                  </a:ext>
                </a:extLst>
              </a:tr>
              <a:tr h="302591">
                <a:tc>
                  <a:txBody>
                    <a:bodyPr/>
                    <a:lstStyle/>
                    <a:p>
                      <a:pPr algn="l" fontAlgn="b"/>
                      <a:r>
                        <a:rPr lang="nb-NO" sz="800" u="none" strike="noStrike">
                          <a:solidFill>
                            <a:schemeClr val="bg1"/>
                          </a:solidFill>
                          <a:effectLst/>
                        </a:rPr>
                        <a:t>B</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national constitution or legislation recognizing and implementing and monitoring a right to a healthy environment</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998089388"/>
                  </a:ext>
                </a:extLst>
              </a:tr>
              <a:tr h="302591">
                <a:tc>
                  <a:txBody>
                    <a:bodyPr/>
                    <a:lstStyle/>
                    <a:p>
                      <a:pPr algn="l" fontAlgn="b"/>
                      <a:r>
                        <a:rPr lang="nb-NO" sz="800" u="none" strike="noStrike">
                          <a:solidFill>
                            <a:schemeClr val="bg1"/>
                          </a:solidFill>
                          <a:effectLst/>
                        </a:rPr>
                        <a:t>1</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using terrestrial and marine spatial planning to identify areas of high biodiversity importance in national development planning</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502213027"/>
                  </a:ext>
                </a:extLst>
              </a:tr>
              <a:tr h="302591">
                <a:tc>
                  <a:txBody>
                    <a:bodyPr/>
                    <a:lstStyle/>
                    <a:p>
                      <a:pPr algn="l" fontAlgn="b"/>
                      <a:r>
                        <a:rPr lang="nb-NO" sz="800" u="none" strike="noStrike">
                          <a:solidFill>
                            <a:schemeClr val="bg1"/>
                          </a:solidFill>
                          <a:effectLst/>
                        </a:rPr>
                        <a:t>6</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adopting relevant national legislation and adequately resourcing the prevention or control of invasive alien species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2446770336"/>
                  </a:ext>
                </a:extLst>
              </a:tr>
              <a:tr h="418410">
                <a:tc>
                  <a:txBody>
                    <a:bodyPr/>
                    <a:lstStyle/>
                    <a:p>
                      <a:pPr algn="l" fontAlgn="b"/>
                      <a:r>
                        <a:rPr lang="nb-NO" sz="800" u="none" strike="noStrike">
                          <a:solidFill>
                            <a:schemeClr val="bg1"/>
                          </a:solidFill>
                          <a:effectLst/>
                        </a:rPr>
                        <a:t>8</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nationally determined contributions, long-term strategies, national adaptation plans and adaptation communications that reflect biodiversity</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970675396"/>
                  </a:ext>
                </a:extLst>
              </a:tr>
              <a:tr h="418410">
                <a:tc>
                  <a:txBody>
                    <a:bodyPr/>
                    <a:lstStyle/>
                    <a:p>
                      <a:pPr algn="l" fontAlgn="b"/>
                      <a:r>
                        <a:rPr lang="nb-NO" sz="800" u="none" strike="noStrike">
                          <a:solidFill>
                            <a:schemeClr val="bg1"/>
                          </a:solidFill>
                          <a:effectLst/>
                        </a:rPr>
                        <a:t>9</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legal instruments to regulate the use of and trade in wild species, and respecting customary sustainable use by indigenous peoples and local communities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274796185"/>
                  </a:ext>
                </a:extLst>
              </a:tr>
              <a:tr h="280680">
                <a:tc>
                  <a:txBody>
                    <a:bodyPr/>
                    <a:lstStyle/>
                    <a:p>
                      <a:pPr algn="l" fontAlgn="b"/>
                      <a:r>
                        <a:rPr lang="nb-NO" sz="800" u="none" strike="noStrike">
                          <a:solidFill>
                            <a:schemeClr val="bg1"/>
                          </a:solidFill>
                          <a:effectLst/>
                        </a:rPr>
                        <a:t>12</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urban sustainability plans referring to green and/or blue spatial management</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4235190463"/>
                  </a:ext>
                </a:extLst>
              </a:tr>
              <a:tr h="280680">
                <a:tc>
                  <a:txBody>
                    <a:bodyPr/>
                    <a:lstStyle/>
                    <a:p>
                      <a:pPr algn="l" fontAlgn="b"/>
                      <a:r>
                        <a:rPr lang="nb-NO" sz="800" u="none" strike="noStrike">
                          <a:solidFill>
                            <a:schemeClr val="bg1"/>
                          </a:solidFill>
                          <a:effectLst/>
                        </a:rPr>
                        <a:t>13 / C</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that have operational legislative, administrative or policy frameworks which relate to Target 13</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814932798"/>
                  </a:ext>
                </a:extLst>
              </a:tr>
              <a:tr h="693871">
                <a:tc>
                  <a:txBody>
                    <a:bodyPr/>
                    <a:lstStyle/>
                    <a:p>
                      <a:pPr algn="l" fontAlgn="b"/>
                      <a:r>
                        <a:rPr lang="nb-NO" sz="800" u="none" strike="noStrike">
                          <a:solidFill>
                            <a:schemeClr val="bg1"/>
                          </a:solidFill>
                          <a:effectLst/>
                        </a:rPr>
                        <a:t>14</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with national targets for integrating biodiversity values into policies, regulations, planning, development processes, poverty reduction strategies and accounts at all levels, ensuring that biodiversity values are mainstreamed across all sectors and integrated into assessments of environmental impacts</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039633798"/>
                  </a:ext>
                </a:extLst>
              </a:tr>
              <a:tr h="280680">
                <a:tc>
                  <a:txBody>
                    <a:bodyPr/>
                    <a:lstStyle/>
                    <a:p>
                      <a:pPr algn="l" fontAlgn="b"/>
                      <a:r>
                        <a:rPr lang="nb-NO" sz="800" u="none" strike="noStrike">
                          <a:solidFill>
                            <a:schemeClr val="bg1"/>
                          </a:solidFill>
                          <a:effectLst/>
                        </a:rPr>
                        <a:t>15</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taking legal, administrative or policy measures to ensure that Target 15 is achieved</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969698555"/>
                  </a:ext>
                </a:extLst>
              </a:tr>
              <a:tr h="418410">
                <a:tc>
                  <a:txBody>
                    <a:bodyPr/>
                    <a:lstStyle/>
                    <a:p>
                      <a:pPr algn="l" fontAlgn="b"/>
                      <a:r>
                        <a:rPr lang="nb-NO" sz="800" u="none" strike="noStrike">
                          <a:solidFill>
                            <a:schemeClr val="bg1"/>
                          </a:solidFill>
                          <a:effectLst/>
                        </a:rPr>
                        <a:t>16</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developing, adopting or implementing policy instruments aimed at supporting the shift to sustainable consumption and production (Sustainable Development Goal indicator 12.1.1)</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18867321"/>
                  </a:ext>
                </a:extLst>
              </a:tr>
              <a:tr h="151294">
                <a:tc>
                  <a:txBody>
                    <a:bodyPr/>
                    <a:lstStyle/>
                    <a:p>
                      <a:pPr algn="l" fontAlgn="b"/>
                      <a:r>
                        <a:rPr lang="nb-NO" sz="800" u="none" strike="noStrike">
                          <a:solidFill>
                            <a:schemeClr val="bg1"/>
                          </a:solidFill>
                          <a:effectLst/>
                        </a:rPr>
                        <a:t>17</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capacity and measures in place related to Target 17</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4187738748"/>
                  </a:ext>
                </a:extLst>
              </a:tr>
              <a:tr h="453886">
                <a:tc>
                  <a:txBody>
                    <a:bodyPr/>
                    <a:lstStyle/>
                    <a:p>
                      <a:pPr algn="l" fontAlgn="b"/>
                      <a:r>
                        <a:rPr lang="nb-NO" sz="800" u="none" strike="noStrike">
                          <a:solidFill>
                            <a:schemeClr val="bg1"/>
                          </a:solidFill>
                          <a:effectLst/>
                        </a:rPr>
                        <a:t>22</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recognizing the legal rights of indigenous peoples and local communities, environmental human rights defenders, women, youth and persons with disabilities with respect to their traditional territories, cultures and practices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2500332323"/>
                  </a:ext>
                </a:extLst>
              </a:tr>
              <a:tr h="302591">
                <a:tc>
                  <a:txBody>
                    <a:bodyPr/>
                    <a:lstStyle/>
                    <a:p>
                      <a:pPr algn="l" fontAlgn="b"/>
                      <a:r>
                        <a:rPr lang="nb-NO" sz="800" u="none" strike="noStrike" dirty="0">
                          <a:solidFill>
                            <a:schemeClr val="bg1"/>
                          </a:solidFill>
                          <a:effectLst/>
                        </a:rPr>
                        <a:t>23</a:t>
                      </a:r>
                      <a:endParaRPr lang="nb-NO" sz="800" b="0" i="0" u="none" strike="noStrike" dirty="0">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where the legal framework (including customary law) guarantees women’s equal rights to land ownership and/or control</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8900964"/>
                  </a:ext>
                </a:extLst>
              </a:tr>
            </a:tbl>
          </a:graphicData>
        </a:graphic>
      </p:graphicFrame>
    </p:spTree>
    <p:extLst>
      <p:ext uri="{BB962C8B-B14F-4D97-AF65-F5344CB8AC3E}">
        <p14:creationId xmlns:p14="http://schemas.microsoft.com/office/powerpoint/2010/main" val="158716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FE7B9-98A1-4257-4B98-39A980CF790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C560DA6-CE4A-581E-7169-26CDF92D261E}"/>
              </a:ext>
            </a:extLst>
          </p:cNvPr>
          <p:cNvPicPr>
            <a:picLocks noChangeAspect="1"/>
          </p:cNvPicPr>
          <p:nvPr/>
        </p:nvPicPr>
        <p:blipFill>
          <a:blip r:embed="rId2"/>
          <a:stretch>
            <a:fillRect/>
          </a:stretch>
        </p:blipFill>
        <p:spPr>
          <a:xfrm>
            <a:off x="8436472" y="4680489"/>
            <a:ext cx="662314" cy="408768"/>
          </a:xfrm>
          <a:prstGeom prst="rect">
            <a:avLst/>
          </a:prstGeom>
        </p:spPr>
      </p:pic>
      <p:sp>
        <p:nvSpPr>
          <p:cNvPr id="2" name="Title 1">
            <a:extLst>
              <a:ext uri="{FF2B5EF4-FFF2-40B4-BE49-F238E27FC236}">
                <a16:creationId xmlns:a16="http://schemas.microsoft.com/office/drawing/2014/main" id="{3F940D6D-56C9-473C-F9C7-F039534FD06A}"/>
              </a:ext>
            </a:extLst>
          </p:cNvPr>
          <p:cNvSpPr>
            <a:spLocks noGrp="1"/>
          </p:cNvSpPr>
          <p:nvPr>
            <p:ph type="title"/>
          </p:nvPr>
        </p:nvSpPr>
        <p:spPr/>
        <p:txBody>
          <a:bodyPr>
            <a:normAutofit/>
          </a:bodyPr>
          <a:lstStyle/>
          <a:p>
            <a:r>
              <a:rPr lang="nb-NO" dirty="0" err="1"/>
              <a:t>Binary</a:t>
            </a:r>
            <a:r>
              <a:rPr lang="nb-NO" dirty="0"/>
              <a:t> </a:t>
            </a:r>
            <a:r>
              <a:rPr lang="nb-NO" dirty="0" err="1"/>
              <a:t>indicators</a:t>
            </a:r>
            <a:endParaRPr lang="nb-NO" dirty="0"/>
          </a:p>
        </p:txBody>
      </p:sp>
      <p:sp>
        <p:nvSpPr>
          <p:cNvPr id="5" name="TextBox 4">
            <a:extLst>
              <a:ext uri="{FF2B5EF4-FFF2-40B4-BE49-F238E27FC236}">
                <a16:creationId xmlns:a16="http://schemas.microsoft.com/office/drawing/2014/main" id="{7BB7AF05-DFE0-0F8A-3943-667DFDC131DB}"/>
              </a:ext>
            </a:extLst>
          </p:cNvPr>
          <p:cNvSpPr txBox="1"/>
          <p:nvPr/>
        </p:nvSpPr>
        <p:spPr>
          <a:xfrm>
            <a:off x="153913" y="1532275"/>
            <a:ext cx="4118674" cy="2462213"/>
          </a:xfrm>
          <a:prstGeom prst="rect">
            <a:avLst/>
          </a:prstGeom>
          <a:noFill/>
        </p:spPr>
        <p:txBody>
          <a:bodyPr wrap="square">
            <a:spAutoFit/>
          </a:bodyPr>
          <a:lstStyle/>
          <a:p>
            <a:r>
              <a:rPr lang="nb-NO" dirty="0" err="1"/>
              <a:t>Suggestion</a:t>
            </a:r>
            <a:r>
              <a:rPr lang="nb-NO" dirty="0"/>
              <a:t> from AHTEG </a:t>
            </a:r>
            <a:r>
              <a:rPr lang="nb-NO" dirty="0" err="1"/>
              <a:t>on</a:t>
            </a:r>
            <a:r>
              <a:rPr lang="nb-NO" dirty="0"/>
              <a:t> </a:t>
            </a:r>
            <a:r>
              <a:rPr lang="nb-NO" dirty="0" err="1"/>
              <a:t>binary</a:t>
            </a:r>
            <a:r>
              <a:rPr lang="nb-NO" dirty="0"/>
              <a:t> </a:t>
            </a:r>
            <a:r>
              <a:rPr lang="nb-NO" dirty="0" err="1"/>
              <a:t>indicators</a:t>
            </a:r>
            <a:r>
              <a:rPr lang="nb-NO" dirty="0"/>
              <a:t>:</a:t>
            </a:r>
          </a:p>
          <a:p>
            <a:endParaRPr lang="nb-NO" dirty="0"/>
          </a:p>
          <a:p>
            <a:r>
              <a:rPr lang="nb-NO" dirty="0">
                <a:hlinkClick r:id="rId3"/>
              </a:rPr>
              <a:t>www.cbd.int/doc/c/fc2f/9f66/ffaa283c75eb50b24cc80aa1/ind-ahteg-2023-02-03-en.pdf</a:t>
            </a:r>
            <a:endParaRPr lang="nb-NO" dirty="0"/>
          </a:p>
          <a:p>
            <a:endParaRPr lang="nb-NO" dirty="0"/>
          </a:p>
          <a:p>
            <a:endParaRPr lang="nb-NO" dirty="0"/>
          </a:p>
          <a:p>
            <a:r>
              <a:rPr lang="nb-NO" dirty="0"/>
              <a:t>Note:</a:t>
            </a:r>
          </a:p>
          <a:p>
            <a:r>
              <a:rPr lang="nb-NO" dirty="0"/>
              <a:t>New </a:t>
            </a:r>
            <a:r>
              <a:rPr lang="nb-NO" dirty="0" err="1"/>
              <a:t>wording</a:t>
            </a:r>
            <a:r>
              <a:rPr lang="nb-NO" dirty="0"/>
              <a:t> and </a:t>
            </a:r>
            <a:r>
              <a:rPr lang="nb-NO" dirty="0" err="1"/>
              <a:t>one</a:t>
            </a:r>
            <a:r>
              <a:rPr lang="nb-NO" dirty="0"/>
              <a:t> more </a:t>
            </a:r>
            <a:r>
              <a:rPr lang="nb-NO" dirty="0" err="1"/>
              <a:t>suggestion</a:t>
            </a:r>
            <a:r>
              <a:rPr lang="nb-NO" dirty="0"/>
              <a:t> for target 20 in</a:t>
            </a:r>
          </a:p>
          <a:p>
            <a:r>
              <a:rPr lang="nb-NO" dirty="0">
                <a:hlinkClick r:id="rId4"/>
              </a:rPr>
              <a:t>www.cbd.int/doc/c/f22d/ab58/236acdd54779ab58b97aecf1/ind-ahteg-2023-03-02-en.pdf</a:t>
            </a:r>
            <a:r>
              <a:rPr lang="nb-NO" dirty="0"/>
              <a:t> </a:t>
            </a:r>
          </a:p>
        </p:txBody>
      </p:sp>
      <p:graphicFrame>
        <p:nvGraphicFramePr>
          <p:cNvPr id="10" name="Table 9">
            <a:extLst>
              <a:ext uri="{FF2B5EF4-FFF2-40B4-BE49-F238E27FC236}">
                <a16:creationId xmlns:a16="http://schemas.microsoft.com/office/drawing/2014/main" id="{4401A440-07E3-AE06-0F01-971B67AD317C}"/>
              </a:ext>
            </a:extLst>
          </p:cNvPr>
          <p:cNvGraphicFramePr>
            <a:graphicFrameLocks noGrp="1"/>
          </p:cNvGraphicFramePr>
          <p:nvPr/>
        </p:nvGraphicFramePr>
        <p:xfrm>
          <a:off x="4657241" y="209227"/>
          <a:ext cx="4265908" cy="4757979"/>
        </p:xfrm>
        <a:graphic>
          <a:graphicData uri="http://schemas.openxmlformats.org/drawingml/2006/table">
            <a:tbl>
              <a:tblPr>
                <a:tableStyleId>{5C22544A-7EE6-4342-B048-85BDC9FD1C3A}</a:tableStyleId>
              </a:tblPr>
              <a:tblGrid>
                <a:gridCol w="570790">
                  <a:extLst>
                    <a:ext uri="{9D8B030D-6E8A-4147-A177-3AD203B41FA5}">
                      <a16:colId xmlns:a16="http://schemas.microsoft.com/office/drawing/2014/main" val="4283511376"/>
                    </a:ext>
                  </a:extLst>
                </a:gridCol>
                <a:gridCol w="3695118">
                  <a:extLst>
                    <a:ext uri="{9D8B030D-6E8A-4147-A177-3AD203B41FA5}">
                      <a16:colId xmlns:a16="http://schemas.microsoft.com/office/drawing/2014/main" val="1417519047"/>
                    </a:ext>
                  </a:extLst>
                </a:gridCol>
              </a:tblGrid>
              <a:tr h="151294">
                <a:tc>
                  <a:txBody>
                    <a:bodyPr/>
                    <a:lstStyle/>
                    <a:p>
                      <a:pPr algn="l" fontAlgn="b"/>
                      <a:r>
                        <a:rPr lang="nb-NO" sz="800" u="none" strike="noStrike">
                          <a:solidFill>
                            <a:schemeClr val="bg1"/>
                          </a:solidFill>
                          <a:effectLst/>
                        </a:rPr>
                        <a:t>Goal/target</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Global indicator derived from binary reporting</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62484811"/>
                  </a:ext>
                </a:extLst>
              </a:tr>
              <a:tr h="302591">
                <a:tc>
                  <a:txBody>
                    <a:bodyPr/>
                    <a:lstStyle/>
                    <a:p>
                      <a:pPr algn="l" fontAlgn="b"/>
                      <a:r>
                        <a:rPr lang="nb-NO" sz="800" u="none" strike="noStrike">
                          <a:solidFill>
                            <a:schemeClr val="bg1"/>
                          </a:solidFill>
                          <a:effectLst/>
                        </a:rPr>
                        <a:t>B</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national constitution or legislation recognizing and implementing and monitoring a right to a healthy environment</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998089388"/>
                  </a:ext>
                </a:extLst>
              </a:tr>
              <a:tr h="302591">
                <a:tc>
                  <a:txBody>
                    <a:bodyPr/>
                    <a:lstStyle/>
                    <a:p>
                      <a:pPr algn="l" fontAlgn="b"/>
                      <a:r>
                        <a:rPr lang="nb-NO" sz="800" u="none" strike="noStrike">
                          <a:solidFill>
                            <a:schemeClr val="bg1"/>
                          </a:solidFill>
                          <a:effectLst/>
                        </a:rPr>
                        <a:t>1</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using terrestrial and marine spatial planning to identify areas of high biodiversity importance in national development planning</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502213027"/>
                  </a:ext>
                </a:extLst>
              </a:tr>
              <a:tr h="302591">
                <a:tc>
                  <a:txBody>
                    <a:bodyPr/>
                    <a:lstStyle/>
                    <a:p>
                      <a:pPr algn="l" fontAlgn="b"/>
                      <a:r>
                        <a:rPr lang="nb-NO" sz="800" u="none" strike="noStrike">
                          <a:solidFill>
                            <a:schemeClr val="bg1"/>
                          </a:solidFill>
                          <a:effectLst/>
                        </a:rPr>
                        <a:t>6</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adopting relevant national legislation and adequately resourcing the prevention or control of invasive alien species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2446770336"/>
                  </a:ext>
                </a:extLst>
              </a:tr>
              <a:tr h="418410">
                <a:tc>
                  <a:txBody>
                    <a:bodyPr/>
                    <a:lstStyle/>
                    <a:p>
                      <a:pPr algn="l" fontAlgn="b"/>
                      <a:r>
                        <a:rPr lang="nb-NO" sz="800" u="none" strike="noStrike">
                          <a:solidFill>
                            <a:schemeClr val="bg1"/>
                          </a:solidFill>
                          <a:effectLst/>
                        </a:rPr>
                        <a:t>8</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nationally determined contributions, long-term strategies, national adaptation plans and adaptation communications that reflect biodiversity</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970675396"/>
                  </a:ext>
                </a:extLst>
              </a:tr>
              <a:tr h="418410">
                <a:tc>
                  <a:txBody>
                    <a:bodyPr/>
                    <a:lstStyle/>
                    <a:p>
                      <a:pPr algn="l" fontAlgn="b"/>
                      <a:r>
                        <a:rPr lang="nb-NO" sz="800" u="none" strike="noStrike">
                          <a:solidFill>
                            <a:schemeClr val="bg1"/>
                          </a:solidFill>
                          <a:effectLst/>
                        </a:rPr>
                        <a:t>9</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legal instruments to regulate the use of and trade in wild species, and respecting customary sustainable use by indigenous peoples and local communities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274796185"/>
                  </a:ext>
                </a:extLst>
              </a:tr>
              <a:tr h="280680">
                <a:tc>
                  <a:txBody>
                    <a:bodyPr/>
                    <a:lstStyle/>
                    <a:p>
                      <a:pPr algn="l" fontAlgn="b"/>
                      <a:r>
                        <a:rPr lang="nb-NO" sz="800" u="none" strike="noStrike">
                          <a:solidFill>
                            <a:schemeClr val="bg1"/>
                          </a:solidFill>
                          <a:effectLst/>
                        </a:rPr>
                        <a:t>12</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urban sustainability plans referring to green and/or blue spatial management</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4235190463"/>
                  </a:ext>
                </a:extLst>
              </a:tr>
              <a:tr h="280680">
                <a:tc>
                  <a:txBody>
                    <a:bodyPr/>
                    <a:lstStyle/>
                    <a:p>
                      <a:pPr algn="l" fontAlgn="b"/>
                      <a:r>
                        <a:rPr lang="nb-NO" sz="800" u="none" strike="noStrike">
                          <a:solidFill>
                            <a:schemeClr val="bg1"/>
                          </a:solidFill>
                          <a:effectLst/>
                        </a:rPr>
                        <a:t>13 / C</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that have operational legislative, administrative or policy frameworks which relate to Target 13</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814932798"/>
                  </a:ext>
                </a:extLst>
              </a:tr>
              <a:tr h="693871">
                <a:tc>
                  <a:txBody>
                    <a:bodyPr/>
                    <a:lstStyle/>
                    <a:p>
                      <a:pPr algn="l" fontAlgn="b"/>
                      <a:r>
                        <a:rPr lang="nb-NO" sz="800" u="none" strike="noStrike">
                          <a:solidFill>
                            <a:schemeClr val="bg1"/>
                          </a:solidFill>
                          <a:effectLst/>
                        </a:rPr>
                        <a:t>14</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with national targets for integrating biodiversity values into policies, regulations, planning, development processes, poverty reduction strategies and accounts at all levels, ensuring that biodiversity values are mainstreamed across all sectors and integrated into assessments of environmental impacts</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039633798"/>
                  </a:ext>
                </a:extLst>
              </a:tr>
              <a:tr h="280680">
                <a:tc>
                  <a:txBody>
                    <a:bodyPr/>
                    <a:lstStyle/>
                    <a:p>
                      <a:pPr algn="l" fontAlgn="b"/>
                      <a:r>
                        <a:rPr lang="nb-NO" sz="800" u="none" strike="noStrike">
                          <a:solidFill>
                            <a:schemeClr val="bg1"/>
                          </a:solidFill>
                          <a:effectLst/>
                        </a:rPr>
                        <a:t>15</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taking legal, administrative or policy measures to ensure that Target 15 is achieved</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969698555"/>
                  </a:ext>
                </a:extLst>
              </a:tr>
              <a:tr h="418410">
                <a:tc>
                  <a:txBody>
                    <a:bodyPr/>
                    <a:lstStyle/>
                    <a:p>
                      <a:pPr algn="l" fontAlgn="b"/>
                      <a:r>
                        <a:rPr lang="nb-NO" sz="800" u="none" strike="noStrike">
                          <a:solidFill>
                            <a:schemeClr val="bg1"/>
                          </a:solidFill>
                          <a:effectLst/>
                        </a:rPr>
                        <a:t>16</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developing, adopting or implementing policy instruments aimed at supporting the shift to sustainable consumption and production (Sustainable Development Goal indicator 12.1.1)</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18867321"/>
                  </a:ext>
                </a:extLst>
              </a:tr>
              <a:tr h="151294">
                <a:tc>
                  <a:txBody>
                    <a:bodyPr/>
                    <a:lstStyle/>
                    <a:p>
                      <a:pPr algn="l" fontAlgn="b"/>
                      <a:r>
                        <a:rPr lang="nb-NO" sz="800" u="none" strike="noStrike">
                          <a:solidFill>
                            <a:schemeClr val="bg1"/>
                          </a:solidFill>
                          <a:effectLst/>
                        </a:rPr>
                        <a:t>17</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capacity and measures in place related to Target 17</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4187738748"/>
                  </a:ext>
                </a:extLst>
              </a:tr>
              <a:tr h="453886">
                <a:tc>
                  <a:txBody>
                    <a:bodyPr/>
                    <a:lstStyle/>
                    <a:p>
                      <a:pPr algn="l" fontAlgn="b"/>
                      <a:r>
                        <a:rPr lang="nb-NO" sz="800" u="none" strike="noStrike">
                          <a:solidFill>
                            <a:schemeClr val="bg1"/>
                          </a:solidFill>
                          <a:effectLst/>
                        </a:rPr>
                        <a:t>22</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recognizing the legal rights of indigenous peoples and local communities, environmental human rights defenders, women, youth and persons with disabilities with respect to their traditional territories, cultures and practices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2500332323"/>
                  </a:ext>
                </a:extLst>
              </a:tr>
              <a:tr h="302591">
                <a:tc>
                  <a:txBody>
                    <a:bodyPr/>
                    <a:lstStyle/>
                    <a:p>
                      <a:pPr algn="l" fontAlgn="b"/>
                      <a:r>
                        <a:rPr lang="nb-NO" sz="800" u="none" strike="noStrike" dirty="0">
                          <a:solidFill>
                            <a:schemeClr val="bg1"/>
                          </a:solidFill>
                          <a:effectLst/>
                        </a:rPr>
                        <a:t>23</a:t>
                      </a:r>
                      <a:endParaRPr lang="nb-NO" sz="800" b="0" i="0" u="none" strike="noStrike" dirty="0">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where the legal framework (including customary law) guarantees women’s equal rights to land ownership and/or control</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8900964"/>
                  </a:ext>
                </a:extLst>
              </a:tr>
            </a:tbl>
          </a:graphicData>
        </a:graphic>
      </p:graphicFrame>
      <p:sp>
        <p:nvSpPr>
          <p:cNvPr id="4" name="Rectangle 3">
            <a:extLst>
              <a:ext uri="{FF2B5EF4-FFF2-40B4-BE49-F238E27FC236}">
                <a16:creationId xmlns:a16="http://schemas.microsoft.com/office/drawing/2014/main" id="{FBD6EFB2-3881-2651-C3A2-FB04F7C22D62}"/>
              </a:ext>
            </a:extLst>
          </p:cNvPr>
          <p:cNvSpPr/>
          <p:nvPr/>
        </p:nvSpPr>
        <p:spPr>
          <a:xfrm>
            <a:off x="4425696" y="-25586"/>
            <a:ext cx="4776826" cy="3697816"/>
          </a:xfrm>
          <a:prstGeom prst="rect">
            <a:avLst/>
          </a:prstGeom>
          <a:solidFill>
            <a:srgbClr val="D9D9D9">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FCEC7928-CF6A-9540-7CAD-AF87A63E3450}"/>
              </a:ext>
            </a:extLst>
          </p:cNvPr>
          <p:cNvSpPr/>
          <p:nvPr/>
        </p:nvSpPr>
        <p:spPr>
          <a:xfrm>
            <a:off x="4425696" y="4053008"/>
            <a:ext cx="4776826" cy="1149012"/>
          </a:xfrm>
          <a:prstGeom prst="rect">
            <a:avLst/>
          </a:prstGeom>
          <a:solidFill>
            <a:srgbClr val="D9D9D9">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0923747C-84BD-E5D4-008E-9A41D23B3476}"/>
              </a:ext>
            </a:extLst>
          </p:cNvPr>
          <p:cNvSpPr/>
          <p:nvPr/>
        </p:nvSpPr>
        <p:spPr>
          <a:xfrm>
            <a:off x="4464815" y="3642969"/>
            <a:ext cx="4671870" cy="446227"/>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38200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AAC15-F818-8805-8FE2-9D0DBA0D88D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2378053-465E-EFD9-686E-9303AFF98939}"/>
              </a:ext>
            </a:extLst>
          </p:cNvPr>
          <p:cNvPicPr>
            <a:picLocks noChangeAspect="1"/>
          </p:cNvPicPr>
          <p:nvPr/>
        </p:nvPicPr>
        <p:blipFill>
          <a:blip r:embed="rId2"/>
          <a:stretch>
            <a:fillRect/>
          </a:stretch>
        </p:blipFill>
        <p:spPr>
          <a:xfrm>
            <a:off x="8436472" y="4680489"/>
            <a:ext cx="662314" cy="408768"/>
          </a:xfrm>
          <a:prstGeom prst="rect">
            <a:avLst/>
          </a:prstGeom>
        </p:spPr>
      </p:pic>
      <p:sp>
        <p:nvSpPr>
          <p:cNvPr id="2" name="Title 1">
            <a:extLst>
              <a:ext uri="{FF2B5EF4-FFF2-40B4-BE49-F238E27FC236}">
                <a16:creationId xmlns:a16="http://schemas.microsoft.com/office/drawing/2014/main" id="{DB1B87E3-22E6-3EB5-4AED-396F8EAA3640}"/>
              </a:ext>
            </a:extLst>
          </p:cNvPr>
          <p:cNvSpPr>
            <a:spLocks noGrp="1"/>
          </p:cNvSpPr>
          <p:nvPr>
            <p:ph type="title"/>
          </p:nvPr>
        </p:nvSpPr>
        <p:spPr/>
        <p:txBody>
          <a:bodyPr>
            <a:normAutofit/>
          </a:bodyPr>
          <a:lstStyle/>
          <a:p>
            <a:r>
              <a:rPr lang="nb-NO" dirty="0" err="1"/>
              <a:t>Binary</a:t>
            </a:r>
            <a:r>
              <a:rPr lang="nb-NO" dirty="0"/>
              <a:t> </a:t>
            </a:r>
            <a:r>
              <a:rPr lang="nb-NO" dirty="0" err="1"/>
              <a:t>indicators</a:t>
            </a:r>
            <a:endParaRPr lang="nb-NO" dirty="0"/>
          </a:p>
        </p:txBody>
      </p:sp>
      <p:sp>
        <p:nvSpPr>
          <p:cNvPr id="5" name="TextBox 4">
            <a:extLst>
              <a:ext uri="{FF2B5EF4-FFF2-40B4-BE49-F238E27FC236}">
                <a16:creationId xmlns:a16="http://schemas.microsoft.com/office/drawing/2014/main" id="{1D778A0E-7B21-A2BF-0503-92300354855B}"/>
              </a:ext>
            </a:extLst>
          </p:cNvPr>
          <p:cNvSpPr txBox="1"/>
          <p:nvPr/>
        </p:nvSpPr>
        <p:spPr>
          <a:xfrm>
            <a:off x="153913" y="1532275"/>
            <a:ext cx="4118674" cy="2462213"/>
          </a:xfrm>
          <a:prstGeom prst="rect">
            <a:avLst/>
          </a:prstGeom>
          <a:noFill/>
        </p:spPr>
        <p:txBody>
          <a:bodyPr wrap="square">
            <a:spAutoFit/>
          </a:bodyPr>
          <a:lstStyle/>
          <a:p>
            <a:r>
              <a:rPr lang="nb-NO" dirty="0" err="1"/>
              <a:t>Suggestion</a:t>
            </a:r>
            <a:r>
              <a:rPr lang="nb-NO" dirty="0"/>
              <a:t> from AHTEG </a:t>
            </a:r>
            <a:r>
              <a:rPr lang="nb-NO" dirty="0" err="1"/>
              <a:t>on</a:t>
            </a:r>
            <a:r>
              <a:rPr lang="nb-NO" dirty="0"/>
              <a:t> </a:t>
            </a:r>
            <a:r>
              <a:rPr lang="nb-NO" dirty="0" err="1"/>
              <a:t>binary</a:t>
            </a:r>
            <a:r>
              <a:rPr lang="nb-NO" dirty="0"/>
              <a:t> </a:t>
            </a:r>
            <a:r>
              <a:rPr lang="nb-NO" dirty="0" err="1"/>
              <a:t>indicators</a:t>
            </a:r>
            <a:r>
              <a:rPr lang="nb-NO" dirty="0"/>
              <a:t>:</a:t>
            </a:r>
          </a:p>
          <a:p>
            <a:endParaRPr lang="nb-NO" dirty="0"/>
          </a:p>
          <a:p>
            <a:r>
              <a:rPr lang="nb-NO" dirty="0">
                <a:hlinkClick r:id="rId3"/>
              </a:rPr>
              <a:t>www.cbd.int/doc/c/fc2f/9f66/ffaa283c75eb50b24cc80aa1/ind-ahteg-2023-02-03-en.pdf</a:t>
            </a:r>
            <a:endParaRPr lang="nb-NO" dirty="0"/>
          </a:p>
          <a:p>
            <a:endParaRPr lang="nb-NO" dirty="0"/>
          </a:p>
          <a:p>
            <a:endParaRPr lang="nb-NO" dirty="0"/>
          </a:p>
          <a:p>
            <a:r>
              <a:rPr lang="nb-NO" dirty="0"/>
              <a:t>Note:</a:t>
            </a:r>
          </a:p>
          <a:p>
            <a:r>
              <a:rPr lang="nb-NO" dirty="0"/>
              <a:t>New </a:t>
            </a:r>
            <a:r>
              <a:rPr lang="nb-NO" dirty="0" err="1"/>
              <a:t>wording</a:t>
            </a:r>
            <a:r>
              <a:rPr lang="nb-NO" dirty="0"/>
              <a:t> and </a:t>
            </a:r>
            <a:r>
              <a:rPr lang="nb-NO" dirty="0" err="1"/>
              <a:t>one</a:t>
            </a:r>
            <a:r>
              <a:rPr lang="nb-NO" dirty="0"/>
              <a:t> more </a:t>
            </a:r>
            <a:r>
              <a:rPr lang="nb-NO" dirty="0" err="1"/>
              <a:t>suggestion</a:t>
            </a:r>
            <a:r>
              <a:rPr lang="nb-NO" dirty="0"/>
              <a:t> for target 20 in</a:t>
            </a:r>
          </a:p>
          <a:p>
            <a:r>
              <a:rPr lang="nb-NO" dirty="0">
                <a:hlinkClick r:id="rId4"/>
              </a:rPr>
              <a:t>www.cbd.int/doc/c/f22d/ab58/236acdd54779ab58b97aecf1/ind-ahteg-2023-03-02-en.pdf</a:t>
            </a:r>
            <a:r>
              <a:rPr lang="nb-NO" dirty="0"/>
              <a:t> </a:t>
            </a:r>
          </a:p>
        </p:txBody>
      </p:sp>
      <p:graphicFrame>
        <p:nvGraphicFramePr>
          <p:cNvPr id="10" name="Table 9">
            <a:extLst>
              <a:ext uri="{FF2B5EF4-FFF2-40B4-BE49-F238E27FC236}">
                <a16:creationId xmlns:a16="http://schemas.microsoft.com/office/drawing/2014/main" id="{4B7A73CF-12E6-407C-1CB4-C21A4B60C410}"/>
              </a:ext>
            </a:extLst>
          </p:cNvPr>
          <p:cNvGraphicFramePr>
            <a:graphicFrameLocks noGrp="1"/>
          </p:cNvGraphicFramePr>
          <p:nvPr/>
        </p:nvGraphicFramePr>
        <p:xfrm>
          <a:off x="4657241" y="209227"/>
          <a:ext cx="4265908" cy="4757979"/>
        </p:xfrm>
        <a:graphic>
          <a:graphicData uri="http://schemas.openxmlformats.org/drawingml/2006/table">
            <a:tbl>
              <a:tblPr>
                <a:tableStyleId>{5C22544A-7EE6-4342-B048-85BDC9FD1C3A}</a:tableStyleId>
              </a:tblPr>
              <a:tblGrid>
                <a:gridCol w="570790">
                  <a:extLst>
                    <a:ext uri="{9D8B030D-6E8A-4147-A177-3AD203B41FA5}">
                      <a16:colId xmlns:a16="http://schemas.microsoft.com/office/drawing/2014/main" val="4283511376"/>
                    </a:ext>
                  </a:extLst>
                </a:gridCol>
                <a:gridCol w="3695118">
                  <a:extLst>
                    <a:ext uri="{9D8B030D-6E8A-4147-A177-3AD203B41FA5}">
                      <a16:colId xmlns:a16="http://schemas.microsoft.com/office/drawing/2014/main" val="1417519047"/>
                    </a:ext>
                  </a:extLst>
                </a:gridCol>
              </a:tblGrid>
              <a:tr h="151294">
                <a:tc>
                  <a:txBody>
                    <a:bodyPr/>
                    <a:lstStyle/>
                    <a:p>
                      <a:pPr algn="l" fontAlgn="b"/>
                      <a:r>
                        <a:rPr lang="nb-NO" sz="800" u="none" strike="noStrike">
                          <a:solidFill>
                            <a:schemeClr val="bg1"/>
                          </a:solidFill>
                          <a:effectLst/>
                        </a:rPr>
                        <a:t>Goal/target</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Global indicator derived from binary reporting</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62484811"/>
                  </a:ext>
                </a:extLst>
              </a:tr>
              <a:tr h="302591">
                <a:tc>
                  <a:txBody>
                    <a:bodyPr/>
                    <a:lstStyle/>
                    <a:p>
                      <a:pPr algn="l" fontAlgn="b"/>
                      <a:r>
                        <a:rPr lang="nb-NO" sz="800" u="none" strike="noStrike">
                          <a:solidFill>
                            <a:schemeClr val="bg1"/>
                          </a:solidFill>
                          <a:effectLst/>
                        </a:rPr>
                        <a:t>B</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national constitution or legislation recognizing and implementing and monitoring a right to a healthy environment</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998089388"/>
                  </a:ext>
                </a:extLst>
              </a:tr>
              <a:tr h="302591">
                <a:tc>
                  <a:txBody>
                    <a:bodyPr/>
                    <a:lstStyle/>
                    <a:p>
                      <a:pPr algn="l" fontAlgn="b"/>
                      <a:r>
                        <a:rPr lang="nb-NO" sz="800" u="none" strike="noStrike">
                          <a:solidFill>
                            <a:schemeClr val="bg1"/>
                          </a:solidFill>
                          <a:effectLst/>
                        </a:rPr>
                        <a:t>1</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using terrestrial and marine spatial planning to identify areas of high biodiversity importance in national development planning</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502213027"/>
                  </a:ext>
                </a:extLst>
              </a:tr>
              <a:tr h="302591">
                <a:tc>
                  <a:txBody>
                    <a:bodyPr/>
                    <a:lstStyle/>
                    <a:p>
                      <a:pPr algn="l" fontAlgn="b"/>
                      <a:r>
                        <a:rPr lang="nb-NO" sz="800" u="none" strike="noStrike">
                          <a:solidFill>
                            <a:schemeClr val="bg1"/>
                          </a:solidFill>
                          <a:effectLst/>
                        </a:rPr>
                        <a:t>6</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adopting relevant national legislation and adequately resourcing the prevention or control of invasive alien species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2446770336"/>
                  </a:ext>
                </a:extLst>
              </a:tr>
              <a:tr h="418410">
                <a:tc>
                  <a:txBody>
                    <a:bodyPr/>
                    <a:lstStyle/>
                    <a:p>
                      <a:pPr algn="l" fontAlgn="b"/>
                      <a:r>
                        <a:rPr lang="nb-NO" sz="800" u="none" strike="noStrike">
                          <a:solidFill>
                            <a:schemeClr val="bg1"/>
                          </a:solidFill>
                          <a:effectLst/>
                        </a:rPr>
                        <a:t>8</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nationally determined contributions, long-term strategies, national adaptation plans and adaptation communications that reflect biodiversity</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970675396"/>
                  </a:ext>
                </a:extLst>
              </a:tr>
              <a:tr h="418410">
                <a:tc>
                  <a:txBody>
                    <a:bodyPr/>
                    <a:lstStyle/>
                    <a:p>
                      <a:pPr algn="l" fontAlgn="b"/>
                      <a:r>
                        <a:rPr lang="nb-NO" sz="800" u="none" strike="noStrike">
                          <a:solidFill>
                            <a:schemeClr val="bg1"/>
                          </a:solidFill>
                          <a:effectLst/>
                        </a:rPr>
                        <a:t>9</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legal instruments to regulate the use of and trade in wild species, and respecting customary sustainable use by indigenous peoples and local communities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274796185"/>
                  </a:ext>
                </a:extLst>
              </a:tr>
              <a:tr h="280680">
                <a:tc>
                  <a:txBody>
                    <a:bodyPr/>
                    <a:lstStyle/>
                    <a:p>
                      <a:pPr algn="l" fontAlgn="b"/>
                      <a:r>
                        <a:rPr lang="nb-NO" sz="800" u="none" strike="noStrike">
                          <a:solidFill>
                            <a:schemeClr val="bg1"/>
                          </a:solidFill>
                          <a:effectLst/>
                        </a:rPr>
                        <a:t>12</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urban sustainability plans referring to green and/or blue spatial management</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4235190463"/>
                  </a:ext>
                </a:extLst>
              </a:tr>
              <a:tr h="280680">
                <a:tc>
                  <a:txBody>
                    <a:bodyPr/>
                    <a:lstStyle/>
                    <a:p>
                      <a:pPr algn="l" fontAlgn="b"/>
                      <a:r>
                        <a:rPr lang="nb-NO" sz="800" u="none" strike="noStrike">
                          <a:solidFill>
                            <a:schemeClr val="bg1"/>
                          </a:solidFill>
                          <a:effectLst/>
                        </a:rPr>
                        <a:t>13 / C</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that have operational legislative, administrative or policy frameworks which relate to Target 13</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814932798"/>
                  </a:ext>
                </a:extLst>
              </a:tr>
              <a:tr h="693871">
                <a:tc>
                  <a:txBody>
                    <a:bodyPr/>
                    <a:lstStyle/>
                    <a:p>
                      <a:pPr algn="l" fontAlgn="b"/>
                      <a:r>
                        <a:rPr lang="nb-NO" sz="800" u="none" strike="noStrike">
                          <a:solidFill>
                            <a:schemeClr val="bg1"/>
                          </a:solidFill>
                          <a:effectLst/>
                        </a:rPr>
                        <a:t>14</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with national targets for integrating biodiversity values into policies, regulations, planning, development processes, poverty reduction strategies and accounts at all levels, ensuring that biodiversity values are mainstreamed across all sectors and integrated into assessments of environmental impacts</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039633798"/>
                  </a:ext>
                </a:extLst>
              </a:tr>
              <a:tr h="280680">
                <a:tc>
                  <a:txBody>
                    <a:bodyPr/>
                    <a:lstStyle/>
                    <a:p>
                      <a:pPr algn="l" fontAlgn="b"/>
                      <a:r>
                        <a:rPr lang="nb-NO" sz="800" u="none" strike="noStrike">
                          <a:solidFill>
                            <a:schemeClr val="bg1"/>
                          </a:solidFill>
                          <a:effectLst/>
                        </a:rPr>
                        <a:t>15</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taking legal, administrative or policy measures to ensure that Target 15 is achieved</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969698555"/>
                  </a:ext>
                </a:extLst>
              </a:tr>
              <a:tr h="418410">
                <a:tc>
                  <a:txBody>
                    <a:bodyPr/>
                    <a:lstStyle/>
                    <a:p>
                      <a:pPr algn="l" fontAlgn="b"/>
                      <a:r>
                        <a:rPr lang="nb-NO" sz="800" u="none" strike="noStrike">
                          <a:solidFill>
                            <a:schemeClr val="bg1"/>
                          </a:solidFill>
                          <a:effectLst/>
                        </a:rPr>
                        <a:t>16</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developing, adopting or implementing policy instruments aimed at supporting the shift to sustainable consumption and production (Sustainable Development Goal indicator 12.1.1)</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18867321"/>
                  </a:ext>
                </a:extLst>
              </a:tr>
              <a:tr h="151294">
                <a:tc>
                  <a:txBody>
                    <a:bodyPr/>
                    <a:lstStyle/>
                    <a:p>
                      <a:pPr algn="l" fontAlgn="b"/>
                      <a:r>
                        <a:rPr lang="nb-NO" sz="800" u="none" strike="noStrike">
                          <a:solidFill>
                            <a:schemeClr val="bg1"/>
                          </a:solidFill>
                          <a:effectLst/>
                        </a:rPr>
                        <a:t>17</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capacity and measures in place related to Target 17</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4187738748"/>
                  </a:ext>
                </a:extLst>
              </a:tr>
              <a:tr h="453886">
                <a:tc>
                  <a:txBody>
                    <a:bodyPr/>
                    <a:lstStyle/>
                    <a:p>
                      <a:pPr algn="l" fontAlgn="b"/>
                      <a:r>
                        <a:rPr lang="nb-NO" sz="800" u="none" strike="noStrike">
                          <a:solidFill>
                            <a:schemeClr val="bg1"/>
                          </a:solidFill>
                          <a:effectLst/>
                        </a:rPr>
                        <a:t>22</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recognizing the legal rights of indigenous peoples and local communities, environmental human rights defenders, women, youth and persons with disabilities with respect to their traditional territories, cultures and practices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2500332323"/>
                  </a:ext>
                </a:extLst>
              </a:tr>
              <a:tr h="302591">
                <a:tc>
                  <a:txBody>
                    <a:bodyPr/>
                    <a:lstStyle/>
                    <a:p>
                      <a:pPr algn="l" fontAlgn="b"/>
                      <a:r>
                        <a:rPr lang="nb-NO" sz="800" u="none" strike="noStrike" dirty="0">
                          <a:solidFill>
                            <a:schemeClr val="bg1"/>
                          </a:solidFill>
                          <a:effectLst/>
                        </a:rPr>
                        <a:t>23</a:t>
                      </a:r>
                      <a:endParaRPr lang="nb-NO" sz="800" b="0" i="0" u="none" strike="noStrike" dirty="0">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where the legal framework (including customary law) guarantees women’s equal rights to land ownership and/or control</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8900964"/>
                  </a:ext>
                </a:extLst>
              </a:tr>
            </a:tbl>
          </a:graphicData>
        </a:graphic>
      </p:graphicFrame>
      <p:sp>
        <p:nvSpPr>
          <p:cNvPr id="4" name="Rectangle 3">
            <a:extLst>
              <a:ext uri="{FF2B5EF4-FFF2-40B4-BE49-F238E27FC236}">
                <a16:creationId xmlns:a16="http://schemas.microsoft.com/office/drawing/2014/main" id="{9B2305B1-D4B0-8C46-6D45-3F3570792510}"/>
              </a:ext>
            </a:extLst>
          </p:cNvPr>
          <p:cNvSpPr/>
          <p:nvPr/>
        </p:nvSpPr>
        <p:spPr>
          <a:xfrm>
            <a:off x="4425696" y="-25586"/>
            <a:ext cx="4776826" cy="3697816"/>
          </a:xfrm>
          <a:prstGeom prst="rect">
            <a:avLst/>
          </a:prstGeom>
          <a:solidFill>
            <a:srgbClr val="D9D9D9">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B4051F97-866B-B449-B85C-EC5229A655A4}"/>
              </a:ext>
            </a:extLst>
          </p:cNvPr>
          <p:cNvSpPr/>
          <p:nvPr/>
        </p:nvSpPr>
        <p:spPr>
          <a:xfrm>
            <a:off x="4425696" y="4053008"/>
            <a:ext cx="4776826" cy="1149012"/>
          </a:xfrm>
          <a:prstGeom prst="rect">
            <a:avLst/>
          </a:prstGeom>
          <a:solidFill>
            <a:srgbClr val="D9D9D9">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87EA104C-C2B2-0993-F582-0FC1BA591041}"/>
              </a:ext>
            </a:extLst>
          </p:cNvPr>
          <p:cNvSpPr/>
          <p:nvPr/>
        </p:nvSpPr>
        <p:spPr>
          <a:xfrm>
            <a:off x="4464815" y="3642969"/>
            <a:ext cx="4671870" cy="446227"/>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xtBox 7">
            <a:extLst>
              <a:ext uri="{FF2B5EF4-FFF2-40B4-BE49-F238E27FC236}">
                <a16:creationId xmlns:a16="http://schemas.microsoft.com/office/drawing/2014/main" id="{2EB904E6-5233-98F5-9143-D308EDA1D66A}"/>
              </a:ext>
            </a:extLst>
          </p:cNvPr>
          <p:cNvSpPr txBox="1"/>
          <p:nvPr/>
        </p:nvSpPr>
        <p:spPr>
          <a:xfrm>
            <a:off x="153913" y="3461751"/>
            <a:ext cx="4503328" cy="830997"/>
          </a:xfrm>
          <a:prstGeom prst="rect">
            <a:avLst/>
          </a:prstGeom>
          <a:solidFill>
            <a:schemeClr val="tx1"/>
          </a:solidFill>
        </p:spPr>
        <p:txBody>
          <a:bodyPr wrap="square">
            <a:spAutoFit/>
          </a:bodyPr>
          <a:lstStyle/>
          <a:p>
            <a:r>
              <a:rPr lang="en-US" sz="1600" b="0" i="0" u="none" strike="noStrike" baseline="0" dirty="0">
                <a:solidFill>
                  <a:schemeClr val="bg1"/>
                </a:solidFill>
                <a:latin typeface="Times New Roman" panose="02020603050405020304" pitchFamily="18" charset="0"/>
              </a:rPr>
              <a:t>Has your country developed, adopted or implemented policy instruments aimed at supporting the shift to sustainable consumption and production?</a:t>
            </a:r>
            <a:endParaRPr lang="en-US" sz="900" b="0" i="0" u="none" strike="noStrike" baseline="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821045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5214-5D30-49DA-EB4C-8D77757B625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BA0F916-D0F9-1A7F-8551-E3EFDFA7E2AB}"/>
              </a:ext>
            </a:extLst>
          </p:cNvPr>
          <p:cNvPicPr>
            <a:picLocks noChangeAspect="1"/>
          </p:cNvPicPr>
          <p:nvPr/>
        </p:nvPicPr>
        <p:blipFill>
          <a:blip r:embed="rId2"/>
          <a:stretch>
            <a:fillRect/>
          </a:stretch>
        </p:blipFill>
        <p:spPr>
          <a:xfrm>
            <a:off x="8436472" y="4680489"/>
            <a:ext cx="662314" cy="408768"/>
          </a:xfrm>
          <a:prstGeom prst="rect">
            <a:avLst/>
          </a:prstGeom>
        </p:spPr>
      </p:pic>
      <p:sp>
        <p:nvSpPr>
          <p:cNvPr id="2" name="Title 1">
            <a:extLst>
              <a:ext uri="{FF2B5EF4-FFF2-40B4-BE49-F238E27FC236}">
                <a16:creationId xmlns:a16="http://schemas.microsoft.com/office/drawing/2014/main" id="{4E223E1C-A96A-F78A-8EED-5A244BC6B9AC}"/>
              </a:ext>
            </a:extLst>
          </p:cNvPr>
          <p:cNvSpPr>
            <a:spLocks noGrp="1"/>
          </p:cNvSpPr>
          <p:nvPr>
            <p:ph type="title"/>
          </p:nvPr>
        </p:nvSpPr>
        <p:spPr/>
        <p:txBody>
          <a:bodyPr>
            <a:normAutofit/>
          </a:bodyPr>
          <a:lstStyle/>
          <a:p>
            <a:r>
              <a:rPr lang="nb-NO" dirty="0" err="1"/>
              <a:t>Binary</a:t>
            </a:r>
            <a:r>
              <a:rPr lang="nb-NO" dirty="0"/>
              <a:t> </a:t>
            </a:r>
            <a:r>
              <a:rPr lang="nb-NO" dirty="0" err="1"/>
              <a:t>indicators</a:t>
            </a:r>
            <a:endParaRPr lang="nb-NO" dirty="0"/>
          </a:p>
        </p:txBody>
      </p:sp>
      <p:sp>
        <p:nvSpPr>
          <p:cNvPr id="5" name="TextBox 4">
            <a:extLst>
              <a:ext uri="{FF2B5EF4-FFF2-40B4-BE49-F238E27FC236}">
                <a16:creationId xmlns:a16="http://schemas.microsoft.com/office/drawing/2014/main" id="{4FC0828A-FA89-E8B1-87BE-FD46B2DE4837}"/>
              </a:ext>
            </a:extLst>
          </p:cNvPr>
          <p:cNvSpPr txBox="1"/>
          <p:nvPr/>
        </p:nvSpPr>
        <p:spPr>
          <a:xfrm>
            <a:off x="153913" y="1532275"/>
            <a:ext cx="4118674" cy="2462213"/>
          </a:xfrm>
          <a:prstGeom prst="rect">
            <a:avLst/>
          </a:prstGeom>
          <a:noFill/>
        </p:spPr>
        <p:txBody>
          <a:bodyPr wrap="square">
            <a:spAutoFit/>
          </a:bodyPr>
          <a:lstStyle/>
          <a:p>
            <a:r>
              <a:rPr lang="nb-NO" dirty="0" err="1"/>
              <a:t>Suggestion</a:t>
            </a:r>
            <a:r>
              <a:rPr lang="nb-NO" dirty="0"/>
              <a:t> from AHTEG </a:t>
            </a:r>
            <a:r>
              <a:rPr lang="nb-NO" dirty="0" err="1"/>
              <a:t>on</a:t>
            </a:r>
            <a:r>
              <a:rPr lang="nb-NO" dirty="0"/>
              <a:t> </a:t>
            </a:r>
            <a:r>
              <a:rPr lang="nb-NO" dirty="0" err="1"/>
              <a:t>binary</a:t>
            </a:r>
            <a:r>
              <a:rPr lang="nb-NO" dirty="0"/>
              <a:t> </a:t>
            </a:r>
            <a:r>
              <a:rPr lang="nb-NO" dirty="0" err="1"/>
              <a:t>indicators</a:t>
            </a:r>
            <a:r>
              <a:rPr lang="nb-NO" dirty="0"/>
              <a:t>:</a:t>
            </a:r>
          </a:p>
          <a:p>
            <a:endParaRPr lang="nb-NO" dirty="0"/>
          </a:p>
          <a:p>
            <a:r>
              <a:rPr lang="nb-NO" dirty="0">
                <a:hlinkClick r:id="rId3"/>
              </a:rPr>
              <a:t>www.cbd.int/doc/c/fc2f/9f66/ffaa283c75eb50b24cc80aa1/ind-ahteg-2023-02-03-en.pdf</a:t>
            </a:r>
            <a:endParaRPr lang="nb-NO" dirty="0"/>
          </a:p>
          <a:p>
            <a:endParaRPr lang="nb-NO" dirty="0"/>
          </a:p>
          <a:p>
            <a:endParaRPr lang="nb-NO" dirty="0"/>
          </a:p>
          <a:p>
            <a:r>
              <a:rPr lang="nb-NO" dirty="0"/>
              <a:t>Note:</a:t>
            </a:r>
          </a:p>
          <a:p>
            <a:r>
              <a:rPr lang="nb-NO" dirty="0"/>
              <a:t>New </a:t>
            </a:r>
            <a:r>
              <a:rPr lang="nb-NO" dirty="0" err="1"/>
              <a:t>wording</a:t>
            </a:r>
            <a:r>
              <a:rPr lang="nb-NO" dirty="0"/>
              <a:t> and </a:t>
            </a:r>
            <a:r>
              <a:rPr lang="nb-NO" dirty="0" err="1"/>
              <a:t>one</a:t>
            </a:r>
            <a:r>
              <a:rPr lang="nb-NO" dirty="0"/>
              <a:t> more </a:t>
            </a:r>
            <a:r>
              <a:rPr lang="nb-NO" dirty="0" err="1"/>
              <a:t>suggestion</a:t>
            </a:r>
            <a:r>
              <a:rPr lang="nb-NO" dirty="0"/>
              <a:t> for target 20 in</a:t>
            </a:r>
          </a:p>
          <a:p>
            <a:r>
              <a:rPr lang="nb-NO" dirty="0">
                <a:hlinkClick r:id="rId4"/>
              </a:rPr>
              <a:t>www.cbd.int/doc/c/f22d/ab58/236acdd54779ab58b97aecf1/ind-ahteg-2023-03-02-en.pdf</a:t>
            </a:r>
            <a:r>
              <a:rPr lang="nb-NO" dirty="0"/>
              <a:t> </a:t>
            </a:r>
          </a:p>
        </p:txBody>
      </p:sp>
      <p:graphicFrame>
        <p:nvGraphicFramePr>
          <p:cNvPr id="10" name="Table 9">
            <a:extLst>
              <a:ext uri="{FF2B5EF4-FFF2-40B4-BE49-F238E27FC236}">
                <a16:creationId xmlns:a16="http://schemas.microsoft.com/office/drawing/2014/main" id="{5E1CEA99-14AC-4571-5078-B18494367AED}"/>
              </a:ext>
            </a:extLst>
          </p:cNvPr>
          <p:cNvGraphicFramePr>
            <a:graphicFrameLocks noGrp="1"/>
          </p:cNvGraphicFramePr>
          <p:nvPr/>
        </p:nvGraphicFramePr>
        <p:xfrm>
          <a:off x="4657241" y="209227"/>
          <a:ext cx="4265908" cy="4757979"/>
        </p:xfrm>
        <a:graphic>
          <a:graphicData uri="http://schemas.openxmlformats.org/drawingml/2006/table">
            <a:tbl>
              <a:tblPr>
                <a:tableStyleId>{5C22544A-7EE6-4342-B048-85BDC9FD1C3A}</a:tableStyleId>
              </a:tblPr>
              <a:tblGrid>
                <a:gridCol w="570790">
                  <a:extLst>
                    <a:ext uri="{9D8B030D-6E8A-4147-A177-3AD203B41FA5}">
                      <a16:colId xmlns:a16="http://schemas.microsoft.com/office/drawing/2014/main" val="4283511376"/>
                    </a:ext>
                  </a:extLst>
                </a:gridCol>
                <a:gridCol w="3695118">
                  <a:extLst>
                    <a:ext uri="{9D8B030D-6E8A-4147-A177-3AD203B41FA5}">
                      <a16:colId xmlns:a16="http://schemas.microsoft.com/office/drawing/2014/main" val="1417519047"/>
                    </a:ext>
                  </a:extLst>
                </a:gridCol>
              </a:tblGrid>
              <a:tr h="151294">
                <a:tc>
                  <a:txBody>
                    <a:bodyPr/>
                    <a:lstStyle/>
                    <a:p>
                      <a:pPr algn="l" fontAlgn="b"/>
                      <a:r>
                        <a:rPr lang="nb-NO" sz="800" u="none" strike="noStrike">
                          <a:solidFill>
                            <a:schemeClr val="bg1"/>
                          </a:solidFill>
                          <a:effectLst/>
                        </a:rPr>
                        <a:t>Goal/target</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Global indicator derived from binary reporting</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62484811"/>
                  </a:ext>
                </a:extLst>
              </a:tr>
              <a:tr h="302591">
                <a:tc>
                  <a:txBody>
                    <a:bodyPr/>
                    <a:lstStyle/>
                    <a:p>
                      <a:pPr algn="l" fontAlgn="b"/>
                      <a:r>
                        <a:rPr lang="nb-NO" sz="800" u="none" strike="noStrike">
                          <a:solidFill>
                            <a:schemeClr val="bg1"/>
                          </a:solidFill>
                          <a:effectLst/>
                        </a:rPr>
                        <a:t>B</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national constitution or legislation recognizing and implementing and monitoring a right to a healthy environment</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998089388"/>
                  </a:ext>
                </a:extLst>
              </a:tr>
              <a:tr h="302591">
                <a:tc>
                  <a:txBody>
                    <a:bodyPr/>
                    <a:lstStyle/>
                    <a:p>
                      <a:pPr algn="l" fontAlgn="b"/>
                      <a:r>
                        <a:rPr lang="nb-NO" sz="800" u="none" strike="noStrike">
                          <a:solidFill>
                            <a:schemeClr val="bg1"/>
                          </a:solidFill>
                          <a:effectLst/>
                        </a:rPr>
                        <a:t>1</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using terrestrial and marine spatial planning to identify areas of high biodiversity importance in national development planning</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502213027"/>
                  </a:ext>
                </a:extLst>
              </a:tr>
              <a:tr h="302591">
                <a:tc>
                  <a:txBody>
                    <a:bodyPr/>
                    <a:lstStyle/>
                    <a:p>
                      <a:pPr algn="l" fontAlgn="b"/>
                      <a:r>
                        <a:rPr lang="nb-NO" sz="800" u="none" strike="noStrike">
                          <a:solidFill>
                            <a:schemeClr val="bg1"/>
                          </a:solidFill>
                          <a:effectLst/>
                        </a:rPr>
                        <a:t>6</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adopting relevant national legislation and adequately resourcing the prevention or control of invasive alien species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2446770336"/>
                  </a:ext>
                </a:extLst>
              </a:tr>
              <a:tr h="418410">
                <a:tc>
                  <a:txBody>
                    <a:bodyPr/>
                    <a:lstStyle/>
                    <a:p>
                      <a:pPr algn="l" fontAlgn="b"/>
                      <a:r>
                        <a:rPr lang="nb-NO" sz="800" u="none" strike="noStrike">
                          <a:solidFill>
                            <a:schemeClr val="bg1"/>
                          </a:solidFill>
                          <a:effectLst/>
                        </a:rPr>
                        <a:t>8</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nationally determined contributions, long-term strategies, national adaptation plans and adaptation communications that reflect biodiversity</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970675396"/>
                  </a:ext>
                </a:extLst>
              </a:tr>
              <a:tr h="418410">
                <a:tc>
                  <a:txBody>
                    <a:bodyPr/>
                    <a:lstStyle/>
                    <a:p>
                      <a:pPr algn="l" fontAlgn="b"/>
                      <a:r>
                        <a:rPr lang="nb-NO" sz="800" u="none" strike="noStrike">
                          <a:solidFill>
                            <a:schemeClr val="bg1"/>
                          </a:solidFill>
                          <a:effectLst/>
                        </a:rPr>
                        <a:t>9</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legal instruments to regulate the use of and trade in wild species, and respecting customary sustainable use by indigenous peoples and local communities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274796185"/>
                  </a:ext>
                </a:extLst>
              </a:tr>
              <a:tr h="280680">
                <a:tc>
                  <a:txBody>
                    <a:bodyPr/>
                    <a:lstStyle/>
                    <a:p>
                      <a:pPr algn="l" fontAlgn="b"/>
                      <a:r>
                        <a:rPr lang="nb-NO" sz="800" u="none" strike="noStrike">
                          <a:solidFill>
                            <a:schemeClr val="bg1"/>
                          </a:solidFill>
                          <a:effectLst/>
                        </a:rPr>
                        <a:t>12</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urban sustainability plans referring to green and/or blue spatial management</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4235190463"/>
                  </a:ext>
                </a:extLst>
              </a:tr>
              <a:tr h="280680">
                <a:tc>
                  <a:txBody>
                    <a:bodyPr/>
                    <a:lstStyle/>
                    <a:p>
                      <a:pPr algn="l" fontAlgn="b"/>
                      <a:r>
                        <a:rPr lang="nb-NO" sz="800" u="none" strike="noStrike">
                          <a:solidFill>
                            <a:schemeClr val="bg1"/>
                          </a:solidFill>
                          <a:effectLst/>
                        </a:rPr>
                        <a:t>13 / C</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that have operational legislative, administrative or policy frameworks which relate to Target 13</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814932798"/>
                  </a:ext>
                </a:extLst>
              </a:tr>
              <a:tr h="693871">
                <a:tc>
                  <a:txBody>
                    <a:bodyPr/>
                    <a:lstStyle/>
                    <a:p>
                      <a:pPr algn="l" fontAlgn="b"/>
                      <a:r>
                        <a:rPr lang="nb-NO" sz="800" u="none" strike="noStrike">
                          <a:solidFill>
                            <a:schemeClr val="bg1"/>
                          </a:solidFill>
                          <a:effectLst/>
                        </a:rPr>
                        <a:t>14</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with national targets for integrating biodiversity values into policies, regulations, planning, development processes, poverty reduction strategies and accounts at all levels, ensuring that biodiversity values are mainstreamed across all sectors and integrated into assessments of environmental impacts</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039633798"/>
                  </a:ext>
                </a:extLst>
              </a:tr>
              <a:tr h="280680">
                <a:tc>
                  <a:txBody>
                    <a:bodyPr/>
                    <a:lstStyle/>
                    <a:p>
                      <a:pPr algn="l" fontAlgn="b"/>
                      <a:r>
                        <a:rPr lang="nb-NO" sz="800" u="none" strike="noStrike">
                          <a:solidFill>
                            <a:schemeClr val="bg1"/>
                          </a:solidFill>
                          <a:effectLst/>
                        </a:rPr>
                        <a:t>15</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taking legal, administrative or policy measures to ensure that Target 15 is achieved</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969698555"/>
                  </a:ext>
                </a:extLst>
              </a:tr>
              <a:tr h="418410">
                <a:tc>
                  <a:txBody>
                    <a:bodyPr/>
                    <a:lstStyle/>
                    <a:p>
                      <a:pPr algn="l" fontAlgn="b"/>
                      <a:r>
                        <a:rPr lang="nb-NO" sz="800" u="none" strike="noStrike">
                          <a:solidFill>
                            <a:schemeClr val="bg1"/>
                          </a:solidFill>
                          <a:effectLst/>
                        </a:rPr>
                        <a:t>16</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developing, adopting or implementing policy instruments aimed at supporting the shift to sustainable consumption and production (Sustainable Development Goal indicator 12.1.1)</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18867321"/>
                  </a:ext>
                </a:extLst>
              </a:tr>
              <a:tr h="151294">
                <a:tc>
                  <a:txBody>
                    <a:bodyPr/>
                    <a:lstStyle/>
                    <a:p>
                      <a:pPr algn="l" fontAlgn="b"/>
                      <a:r>
                        <a:rPr lang="nb-NO" sz="800" u="none" strike="noStrike">
                          <a:solidFill>
                            <a:schemeClr val="bg1"/>
                          </a:solidFill>
                          <a:effectLst/>
                        </a:rPr>
                        <a:t>17</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capacity and measures in place related to Target 17</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4187738748"/>
                  </a:ext>
                </a:extLst>
              </a:tr>
              <a:tr h="453886">
                <a:tc>
                  <a:txBody>
                    <a:bodyPr/>
                    <a:lstStyle/>
                    <a:p>
                      <a:pPr algn="l" fontAlgn="b"/>
                      <a:r>
                        <a:rPr lang="nb-NO" sz="800" u="none" strike="noStrike">
                          <a:solidFill>
                            <a:schemeClr val="bg1"/>
                          </a:solidFill>
                          <a:effectLst/>
                        </a:rPr>
                        <a:t>22</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recognizing the legal rights of indigenous peoples and local communities, environmental human rights defenders, women, youth and persons with disabilities with respect to their traditional territories, cultures and practices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2500332323"/>
                  </a:ext>
                </a:extLst>
              </a:tr>
              <a:tr h="302591">
                <a:tc>
                  <a:txBody>
                    <a:bodyPr/>
                    <a:lstStyle/>
                    <a:p>
                      <a:pPr algn="l" fontAlgn="b"/>
                      <a:r>
                        <a:rPr lang="nb-NO" sz="800" u="none" strike="noStrike" dirty="0">
                          <a:solidFill>
                            <a:schemeClr val="bg1"/>
                          </a:solidFill>
                          <a:effectLst/>
                        </a:rPr>
                        <a:t>23</a:t>
                      </a:r>
                      <a:endParaRPr lang="nb-NO" sz="800" b="0" i="0" u="none" strike="noStrike" dirty="0">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where the legal framework (including customary law) guarantees women’s equal rights to land ownership and/or control</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8900964"/>
                  </a:ext>
                </a:extLst>
              </a:tr>
            </a:tbl>
          </a:graphicData>
        </a:graphic>
      </p:graphicFrame>
      <p:sp>
        <p:nvSpPr>
          <p:cNvPr id="4" name="Rectangle 3">
            <a:extLst>
              <a:ext uri="{FF2B5EF4-FFF2-40B4-BE49-F238E27FC236}">
                <a16:creationId xmlns:a16="http://schemas.microsoft.com/office/drawing/2014/main" id="{7F68D33B-1E80-7477-7FBF-79962F58F308}"/>
              </a:ext>
            </a:extLst>
          </p:cNvPr>
          <p:cNvSpPr/>
          <p:nvPr/>
        </p:nvSpPr>
        <p:spPr>
          <a:xfrm>
            <a:off x="4425696" y="-25586"/>
            <a:ext cx="4776826" cy="3697816"/>
          </a:xfrm>
          <a:prstGeom prst="rect">
            <a:avLst/>
          </a:prstGeom>
          <a:solidFill>
            <a:srgbClr val="D9D9D9">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7F65C3DB-F2DC-339A-BC7A-C92CA2B0A2B6}"/>
              </a:ext>
            </a:extLst>
          </p:cNvPr>
          <p:cNvSpPr/>
          <p:nvPr/>
        </p:nvSpPr>
        <p:spPr>
          <a:xfrm>
            <a:off x="4425696" y="4053008"/>
            <a:ext cx="4776826" cy="1149012"/>
          </a:xfrm>
          <a:prstGeom prst="rect">
            <a:avLst/>
          </a:prstGeom>
          <a:solidFill>
            <a:srgbClr val="D9D9D9">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F9F81E2-242B-8F7C-103C-7B02D4C17850}"/>
              </a:ext>
            </a:extLst>
          </p:cNvPr>
          <p:cNvSpPr/>
          <p:nvPr/>
        </p:nvSpPr>
        <p:spPr>
          <a:xfrm>
            <a:off x="4464815" y="3642969"/>
            <a:ext cx="4671870" cy="446227"/>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Box 6">
            <a:extLst>
              <a:ext uri="{FF2B5EF4-FFF2-40B4-BE49-F238E27FC236}">
                <a16:creationId xmlns:a16="http://schemas.microsoft.com/office/drawing/2014/main" id="{62FF172C-A556-93B8-ECEC-1173DDE96C1D}"/>
              </a:ext>
            </a:extLst>
          </p:cNvPr>
          <p:cNvSpPr txBox="1"/>
          <p:nvPr/>
        </p:nvSpPr>
        <p:spPr>
          <a:xfrm>
            <a:off x="153913" y="3461751"/>
            <a:ext cx="4503328" cy="830997"/>
          </a:xfrm>
          <a:prstGeom prst="rect">
            <a:avLst/>
          </a:prstGeom>
          <a:solidFill>
            <a:schemeClr val="tx1"/>
          </a:solidFill>
        </p:spPr>
        <p:txBody>
          <a:bodyPr wrap="square">
            <a:spAutoFit/>
          </a:bodyPr>
          <a:lstStyle/>
          <a:p>
            <a:r>
              <a:rPr lang="en-US" sz="1600" b="0" i="0" u="none" strike="noStrike" baseline="0" dirty="0">
                <a:solidFill>
                  <a:schemeClr val="bg1"/>
                </a:solidFill>
                <a:latin typeface="Times New Roman" panose="02020603050405020304" pitchFamily="18" charset="0"/>
              </a:rPr>
              <a:t>Has your country developed, adopted or implemented policy instruments aimed at supporting the shift to sustainable consumption and production?</a:t>
            </a:r>
            <a:endParaRPr lang="en-US" sz="900" b="0" i="0" u="none" strike="noStrike" baseline="0" dirty="0">
              <a:solidFill>
                <a:schemeClr val="bg1"/>
              </a:solidFill>
              <a:latin typeface="Times New Roman" panose="02020603050405020304" pitchFamily="18" charset="0"/>
            </a:endParaRPr>
          </a:p>
        </p:txBody>
      </p:sp>
      <p:sp>
        <p:nvSpPr>
          <p:cNvPr id="8" name="Google Shape;79;p14">
            <a:extLst>
              <a:ext uri="{FF2B5EF4-FFF2-40B4-BE49-F238E27FC236}">
                <a16:creationId xmlns:a16="http://schemas.microsoft.com/office/drawing/2014/main" id="{0181099D-4A0B-6D36-3CAE-AFA69190F66D}"/>
              </a:ext>
            </a:extLst>
          </p:cNvPr>
          <p:cNvSpPr txBox="1">
            <a:spLocks/>
          </p:cNvSpPr>
          <p:nvPr/>
        </p:nvSpPr>
        <p:spPr>
          <a:xfrm>
            <a:off x="3781585" y="702299"/>
            <a:ext cx="4833738" cy="2921543"/>
          </a:xfrm>
          <a:prstGeom prst="rect">
            <a:avLst/>
          </a:prstGeom>
          <a:solidFill>
            <a:srgbClr val="3AB8B1"/>
          </a:solid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1E4D"/>
              </a:buClr>
              <a:buSzPts val="3000"/>
              <a:buFont typeface="Arial"/>
              <a:buNone/>
              <a:defRPr sz="3000" b="0" i="0" u="none" strike="noStrike" cap="none">
                <a:solidFill>
                  <a:srgbClr val="001E4D"/>
                </a:solidFill>
                <a:latin typeface="Arial"/>
                <a:ea typeface="Arial"/>
                <a:cs typeface="Arial"/>
                <a:sym typeface="Arial"/>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endParaRPr lang="en-US" sz="2800" dirty="0">
              <a:solidFill>
                <a:schemeClr val="tx1"/>
              </a:solidFill>
            </a:endParaRPr>
          </a:p>
          <a:p>
            <a:r>
              <a:rPr lang="en-US" sz="2800" dirty="0">
                <a:solidFill>
                  <a:schemeClr val="tx1"/>
                </a:solidFill>
              </a:rPr>
              <a:t>Who would even be able to answer ‘no’ to this one?</a:t>
            </a:r>
          </a:p>
          <a:p>
            <a:endParaRPr lang="en-US" sz="2800" dirty="0">
              <a:solidFill>
                <a:schemeClr val="tx1"/>
              </a:solidFill>
            </a:endParaRPr>
          </a:p>
          <a:p>
            <a:r>
              <a:rPr lang="en-US" sz="2800" dirty="0">
                <a:solidFill>
                  <a:schemeClr val="tx1"/>
                </a:solidFill>
              </a:rPr>
              <a:t>Is this a sensitive indicator?</a:t>
            </a:r>
          </a:p>
          <a:p>
            <a:endParaRPr lang="en-US" sz="2800" dirty="0">
              <a:solidFill>
                <a:schemeClr val="tx1"/>
              </a:solidFill>
            </a:endParaRPr>
          </a:p>
          <a:p>
            <a:r>
              <a:rPr lang="en-US" sz="2800" dirty="0">
                <a:solidFill>
                  <a:schemeClr val="tx1"/>
                </a:solidFill>
              </a:rPr>
              <a:t>Does it actually measure progress for target 16?</a:t>
            </a:r>
          </a:p>
          <a:p>
            <a:endParaRPr lang="en-US" sz="2000" dirty="0">
              <a:solidFill>
                <a:schemeClr val="tx1"/>
              </a:solidFill>
            </a:endParaRPr>
          </a:p>
        </p:txBody>
      </p:sp>
    </p:spTree>
    <p:extLst>
      <p:ext uri="{BB962C8B-B14F-4D97-AF65-F5344CB8AC3E}">
        <p14:creationId xmlns:p14="http://schemas.microsoft.com/office/powerpoint/2010/main" val="16351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13D35-0ADD-4DE8-C042-AC5FC9A89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781E3-EB7F-F95A-120C-CFD01A9B3D5E}"/>
              </a:ext>
            </a:extLst>
          </p:cNvPr>
          <p:cNvSpPr>
            <a:spLocks noGrp="1"/>
          </p:cNvSpPr>
          <p:nvPr>
            <p:ph type="title"/>
          </p:nvPr>
        </p:nvSpPr>
        <p:spPr/>
        <p:txBody>
          <a:bodyPr>
            <a:normAutofit fontScale="90000"/>
          </a:bodyPr>
          <a:lstStyle/>
          <a:p>
            <a:r>
              <a:rPr lang="en-US" dirty="0"/>
              <a:t>Work SBSTTA 25 towards SBSTTA 26</a:t>
            </a:r>
            <a:endParaRPr lang="en-BE" dirty="0"/>
          </a:p>
        </p:txBody>
      </p:sp>
      <p:sp>
        <p:nvSpPr>
          <p:cNvPr id="3" name="Text Placeholder 2">
            <a:extLst>
              <a:ext uri="{FF2B5EF4-FFF2-40B4-BE49-F238E27FC236}">
                <a16:creationId xmlns:a16="http://schemas.microsoft.com/office/drawing/2014/main" id="{48DF5E85-C0E8-F8F8-8B2B-A2A35AA9147B}"/>
              </a:ext>
            </a:extLst>
          </p:cNvPr>
          <p:cNvSpPr>
            <a:spLocks noGrp="1"/>
          </p:cNvSpPr>
          <p:nvPr>
            <p:ph type="body" idx="1"/>
          </p:nvPr>
        </p:nvSpPr>
        <p:spPr/>
        <p:txBody>
          <a:bodyPr>
            <a:normAutofit fontScale="85000" lnSpcReduction="10000"/>
          </a:bodyPr>
          <a:lstStyle/>
          <a:p>
            <a:r>
              <a:rPr lang="en-US" dirty="0"/>
              <a:t>Working group 8J meeting that looked at 4 TK indicators :  </a:t>
            </a:r>
            <a:r>
              <a:rPr lang="en-US" b="1" i="0" u="none" strike="noStrike" dirty="0">
                <a:effectLst/>
                <a:latin typeface="-apple-system"/>
                <a:hlinkClick r:id="rId2"/>
              </a:rPr>
              <a:t>Recommendation WG8J-12/4</a:t>
            </a:r>
            <a:endParaRPr lang="en-US" b="1" i="0" u="none" strike="noStrike" dirty="0">
              <a:effectLst/>
              <a:latin typeface="-apple-system"/>
            </a:endParaRPr>
          </a:p>
          <a:p>
            <a:endParaRPr lang="en-US" b="1" dirty="0">
              <a:latin typeface="-apple-system"/>
            </a:endParaRPr>
          </a:p>
          <a:p>
            <a:r>
              <a:rPr lang="en-US" b="1" dirty="0">
                <a:latin typeface="-apple-system"/>
              </a:rPr>
              <a:t>BERN III </a:t>
            </a:r>
            <a:r>
              <a:rPr lang="en-US" dirty="0">
                <a:latin typeface="-apple-system"/>
              </a:rPr>
              <a:t>meeting that discussed implementation of the KM-GBF between MEAs and </a:t>
            </a:r>
            <a:r>
              <a:rPr lang="en-US" dirty="0" err="1">
                <a:latin typeface="-apple-system"/>
              </a:rPr>
              <a:t>organisations</a:t>
            </a:r>
            <a:endParaRPr lang="en-US" dirty="0">
              <a:latin typeface="-apple-system"/>
            </a:endParaRPr>
          </a:p>
          <a:p>
            <a:endParaRPr lang="en-US" dirty="0"/>
          </a:p>
          <a:p>
            <a:r>
              <a:rPr lang="en-US" dirty="0"/>
              <a:t>Online meeting of AHTEG</a:t>
            </a:r>
          </a:p>
          <a:p>
            <a:endParaRPr lang="en-US" dirty="0"/>
          </a:p>
          <a:p>
            <a:r>
              <a:rPr lang="en-US" dirty="0"/>
              <a:t>IAG-technical and scientific cooperation looked at indicators for Goal D and Target 20 and 21 and the Long-term Strategic framework for capacity building </a:t>
            </a:r>
            <a:r>
              <a:rPr lang="en-US"/>
              <a:t>and development.</a:t>
            </a:r>
            <a:endParaRPr lang="en-US" dirty="0"/>
          </a:p>
          <a:p>
            <a:endParaRPr lang="en-US" dirty="0"/>
          </a:p>
          <a:p>
            <a:r>
              <a:rPr lang="en-US" dirty="0"/>
              <a:t>Financial reporting group meeting end of February, Istanbul, </a:t>
            </a:r>
            <a:r>
              <a:rPr lang="en-US" dirty="0" err="1"/>
              <a:t>Turkiye</a:t>
            </a:r>
            <a:r>
              <a:rPr lang="en-US" dirty="0"/>
              <a:t>, to discuss also indicators</a:t>
            </a:r>
          </a:p>
          <a:p>
            <a:endParaRPr lang="en-US" dirty="0"/>
          </a:p>
          <a:p>
            <a:r>
              <a:rPr lang="en-US" dirty="0"/>
              <a:t>EU expert group 22 February</a:t>
            </a:r>
          </a:p>
          <a:p>
            <a:endParaRPr lang="en-US" dirty="0"/>
          </a:p>
          <a:p>
            <a:r>
              <a:rPr lang="en-US" dirty="0"/>
              <a:t>AHTEG in-person meeting in March, Cambridge, UK</a:t>
            </a:r>
          </a:p>
        </p:txBody>
      </p:sp>
      <p:pic>
        <p:nvPicPr>
          <p:cNvPr id="4" name="Picture 3" descr="A black and white logo&#10;&#10;Description automatically generated">
            <a:extLst>
              <a:ext uri="{FF2B5EF4-FFF2-40B4-BE49-F238E27FC236}">
                <a16:creationId xmlns:a16="http://schemas.microsoft.com/office/drawing/2014/main" id="{1DD679F7-4145-0999-B998-21F6CB35739B}"/>
              </a:ext>
            </a:extLst>
          </p:cNvPr>
          <p:cNvPicPr>
            <a:picLocks noChangeAspect="1"/>
          </p:cNvPicPr>
          <p:nvPr/>
        </p:nvPicPr>
        <p:blipFill>
          <a:blip r:embed="rId3">
            <a:clrChange>
              <a:clrFrom>
                <a:srgbClr val="FEFEFE"/>
              </a:clrFrom>
              <a:clrTo>
                <a:srgbClr val="FEFEFE">
                  <a:alpha val="0"/>
                </a:srgbClr>
              </a:clrTo>
            </a:clrChange>
            <a:alphaModFix/>
          </a:blip>
          <a:stretch>
            <a:fillRect/>
          </a:stretch>
        </p:blipFill>
        <p:spPr>
          <a:xfrm>
            <a:off x="8264314" y="4542146"/>
            <a:ext cx="879686" cy="601354"/>
          </a:xfrm>
          <a:prstGeom prst="rect">
            <a:avLst/>
          </a:prstGeom>
        </p:spPr>
      </p:pic>
    </p:spTree>
    <p:extLst>
      <p:ext uri="{BB962C8B-B14F-4D97-AF65-F5344CB8AC3E}">
        <p14:creationId xmlns:p14="http://schemas.microsoft.com/office/powerpoint/2010/main" val="2517126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4372-62CF-9F90-1FEF-1C35CD0ACB4D}"/>
              </a:ext>
            </a:extLst>
          </p:cNvPr>
          <p:cNvSpPr>
            <a:spLocks noGrp="1"/>
          </p:cNvSpPr>
          <p:nvPr>
            <p:ph type="title"/>
          </p:nvPr>
        </p:nvSpPr>
        <p:spPr/>
        <p:txBody>
          <a:bodyPr>
            <a:normAutofit fontScale="90000"/>
          </a:bodyPr>
          <a:lstStyle/>
          <a:p>
            <a:r>
              <a:rPr lang="nb-NO" dirty="0" err="1"/>
              <a:t>Monitoring</a:t>
            </a:r>
            <a:r>
              <a:rPr lang="nb-NO" dirty="0"/>
              <a:t> </a:t>
            </a:r>
            <a:r>
              <a:rPr lang="nb-NO" dirty="0" err="1"/>
              <a:t>framework</a:t>
            </a:r>
            <a:r>
              <a:rPr lang="nb-NO" dirty="0"/>
              <a:t> / </a:t>
            </a:r>
            <a:r>
              <a:rPr lang="nb-NO" dirty="0" err="1"/>
              <a:t>indicator</a:t>
            </a:r>
            <a:r>
              <a:rPr lang="nb-NO" dirty="0"/>
              <a:t> </a:t>
            </a:r>
            <a:r>
              <a:rPr lang="nb-NO" dirty="0" err="1"/>
              <a:t>topics</a:t>
            </a:r>
            <a:r>
              <a:rPr lang="nb-NO" dirty="0"/>
              <a:t> at SBSTTA26 &amp; COP16?</a:t>
            </a:r>
          </a:p>
        </p:txBody>
      </p:sp>
      <p:sp>
        <p:nvSpPr>
          <p:cNvPr id="3" name="Text Placeholder 2">
            <a:extLst>
              <a:ext uri="{FF2B5EF4-FFF2-40B4-BE49-F238E27FC236}">
                <a16:creationId xmlns:a16="http://schemas.microsoft.com/office/drawing/2014/main" id="{E182A145-3591-C95C-E29B-6E1DD9BE8677}"/>
              </a:ext>
            </a:extLst>
          </p:cNvPr>
          <p:cNvSpPr>
            <a:spLocks noGrp="1"/>
          </p:cNvSpPr>
          <p:nvPr>
            <p:ph type="body" idx="1"/>
          </p:nvPr>
        </p:nvSpPr>
        <p:spPr>
          <a:xfrm>
            <a:off x="4572000" y="867904"/>
            <a:ext cx="4414982" cy="4119731"/>
          </a:xfrm>
        </p:spPr>
        <p:txBody>
          <a:bodyPr>
            <a:normAutofit/>
          </a:bodyPr>
          <a:lstStyle/>
          <a:p>
            <a:r>
              <a:rPr lang="nb-NO" sz="1800" dirty="0" err="1"/>
              <a:t>Missing</a:t>
            </a:r>
            <a:r>
              <a:rPr lang="nb-NO" sz="1800" dirty="0"/>
              <a:t>/</a:t>
            </a:r>
            <a:r>
              <a:rPr lang="nb-NO" sz="1800" dirty="0" err="1"/>
              <a:t>underdeveloped</a:t>
            </a:r>
            <a:r>
              <a:rPr lang="nb-NO" sz="1800" dirty="0"/>
              <a:t> </a:t>
            </a:r>
            <a:r>
              <a:rPr lang="nb-NO" sz="1800" dirty="0" err="1"/>
              <a:t>indicators</a:t>
            </a:r>
            <a:endParaRPr lang="nb-NO" sz="1800" dirty="0"/>
          </a:p>
          <a:p>
            <a:endParaRPr lang="nb-NO" sz="1800" dirty="0"/>
          </a:p>
          <a:p>
            <a:r>
              <a:rPr lang="nb-NO" sz="1800" dirty="0" err="1"/>
              <a:t>Binary</a:t>
            </a:r>
            <a:r>
              <a:rPr lang="nb-NO" sz="1800" dirty="0"/>
              <a:t> </a:t>
            </a:r>
            <a:r>
              <a:rPr lang="nb-NO" sz="1800" dirty="0" err="1"/>
              <a:t>indicators</a:t>
            </a:r>
            <a:endParaRPr lang="nb-NO" sz="1800" dirty="0"/>
          </a:p>
          <a:p>
            <a:endParaRPr lang="nb-NO" sz="1800" dirty="0"/>
          </a:p>
          <a:p>
            <a:r>
              <a:rPr lang="nb-NO" sz="1800" dirty="0" err="1"/>
              <a:t>Simplicity</a:t>
            </a:r>
            <a:r>
              <a:rPr lang="nb-NO" sz="1800" dirty="0"/>
              <a:t> vs. </a:t>
            </a:r>
            <a:r>
              <a:rPr lang="nb-NO" sz="1800" dirty="0" err="1"/>
              <a:t>usefulness</a:t>
            </a:r>
            <a:endParaRPr lang="nb-NO" sz="1800" dirty="0"/>
          </a:p>
          <a:p>
            <a:pPr lvl="1">
              <a:buFont typeface="Wingdings" panose="05000000000000000000" pitchFamily="2" charset="2"/>
              <a:buChar char="Ø"/>
            </a:pPr>
            <a:r>
              <a:rPr lang="nb-NO" sz="1600" dirty="0" err="1"/>
              <a:t>Representativity</a:t>
            </a:r>
            <a:endParaRPr lang="nb-NO" sz="1400" dirty="0"/>
          </a:p>
          <a:p>
            <a:pPr lvl="1">
              <a:buFont typeface="Wingdings" panose="05000000000000000000" pitchFamily="2" charset="2"/>
              <a:buChar char="Ø"/>
            </a:pPr>
            <a:r>
              <a:rPr lang="nb-NO" sz="1600" dirty="0" err="1"/>
              <a:t>Effectiveness</a:t>
            </a:r>
            <a:endParaRPr lang="nb-NO" sz="1600" dirty="0"/>
          </a:p>
          <a:p>
            <a:pPr lvl="1">
              <a:buFont typeface="Wingdings" panose="05000000000000000000" pitchFamily="2" charset="2"/>
              <a:buChar char="Ø"/>
            </a:pPr>
            <a:r>
              <a:rPr lang="nb-NO" sz="1600" dirty="0" err="1"/>
              <a:t>Sensitivity</a:t>
            </a:r>
            <a:endParaRPr lang="nb-NO" sz="1600" dirty="0"/>
          </a:p>
          <a:p>
            <a:endParaRPr lang="nb-NO" sz="1800" dirty="0"/>
          </a:p>
          <a:p>
            <a:r>
              <a:rPr lang="nb-NO" sz="1800" dirty="0"/>
              <a:t>Global </a:t>
            </a:r>
            <a:r>
              <a:rPr lang="nb-NO" sz="1800" dirty="0" err="1"/>
              <a:t>capacity</a:t>
            </a:r>
            <a:r>
              <a:rPr lang="nb-NO" sz="1800" dirty="0"/>
              <a:t> for </a:t>
            </a:r>
            <a:r>
              <a:rPr lang="nb-NO" sz="1800" dirty="0" err="1"/>
              <a:t>implementation</a:t>
            </a:r>
            <a:endParaRPr lang="nb-NO" sz="1800" dirty="0"/>
          </a:p>
          <a:p>
            <a:endParaRPr lang="nb-NO" sz="1800" dirty="0"/>
          </a:p>
          <a:p>
            <a:r>
              <a:rPr lang="nb-NO" sz="1800" dirty="0"/>
              <a:t>Resources for global </a:t>
            </a:r>
            <a:r>
              <a:rPr lang="nb-NO" sz="1800" dirty="0" err="1"/>
              <a:t>implementation</a:t>
            </a:r>
            <a:endParaRPr lang="nb-NO" sz="1800" dirty="0"/>
          </a:p>
        </p:txBody>
      </p:sp>
      <p:pic>
        <p:nvPicPr>
          <p:cNvPr id="6146" name="Picture 2">
            <a:extLst>
              <a:ext uri="{FF2B5EF4-FFF2-40B4-BE49-F238E27FC236}">
                <a16:creationId xmlns:a16="http://schemas.microsoft.com/office/drawing/2014/main" id="{4BA8E6B3-F009-63B5-495A-66B1E02058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 t="14661" r="10731" b="1002"/>
          <a:stretch/>
        </p:blipFill>
        <p:spPr bwMode="auto">
          <a:xfrm>
            <a:off x="331716" y="2227966"/>
            <a:ext cx="3783084" cy="2016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55443E9-37C2-6682-7CE1-1EBDB5B0E81D}"/>
              </a:ext>
            </a:extLst>
          </p:cNvPr>
          <p:cNvPicPr>
            <a:picLocks noChangeAspect="1"/>
          </p:cNvPicPr>
          <p:nvPr/>
        </p:nvPicPr>
        <p:blipFill>
          <a:blip r:embed="rId3"/>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1407460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0" y="638060"/>
            <a:ext cx="9144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Thank you for your attention!</a:t>
            </a:r>
            <a:endParaRPr dirty="0"/>
          </a:p>
        </p:txBody>
      </p:sp>
      <p:sp>
        <p:nvSpPr>
          <p:cNvPr id="86" name="Google Shape;86;p15"/>
          <p:cNvSpPr txBox="1">
            <a:spLocks noGrp="1"/>
          </p:cNvSpPr>
          <p:nvPr>
            <p:ph type="title"/>
          </p:nvPr>
        </p:nvSpPr>
        <p:spPr>
          <a:xfrm>
            <a:off x="2064267" y="1708070"/>
            <a:ext cx="244574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dirty="0"/>
              <a:t>Han de Koeijer</a:t>
            </a:r>
            <a:endParaRPr sz="1800" dirty="0"/>
          </a:p>
        </p:txBody>
      </p:sp>
      <p:sp>
        <p:nvSpPr>
          <p:cNvPr id="87" name="Google Shape;87;p15"/>
          <p:cNvSpPr txBox="1">
            <a:spLocks noGrp="1"/>
          </p:cNvSpPr>
          <p:nvPr>
            <p:ph type="title"/>
          </p:nvPr>
        </p:nvSpPr>
        <p:spPr>
          <a:xfrm>
            <a:off x="5458627" y="3541227"/>
            <a:ext cx="2553997"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nb-NO" sz="1600" dirty="0">
                <a:hlinkClick r:id="rId3"/>
              </a:rPr>
              <a:t>j</a:t>
            </a:r>
            <a:r>
              <a:rPr lang="en" sz="1600" dirty="0">
                <a:hlinkClick r:id="rId3"/>
              </a:rPr>
              <a:t>oachim.topper@nina.no</a:t>
            </a:r>
            <a:endParaRPr sz="1600" dirty="0"/>
          </a:p>
        </p:txBody>
      </p:sp>
      <p:sp>
        <p:nvSpPr>
          <p:cNvPr id="88" name="Google Shape;88;p15"/>
          <p:cNvSpPr txBox="1">
            <a:spLocks noGrp="1"/>
          </p:cNvSpPr>
          <p:nvPr>
            <p:ph type="title"/>
          </p:nvPr>
        </p:nvSpPr>
        <p:spPr>
          <a:xfrm>
            <a:off x="151182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050">
                <a:solidFill>
                  <a:srgbClr val="4BDBA3"/>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www.coop4cbd.eu</a:t>
            </a:r>
            <a:endParaRPr sz="1100" dirty="0">
              <a:solidFill>
                <a:srgbClr val="4BDBA3"/>
              </a:solidFill>
            </a:endParaRPr>
          </a:p>
        </p:txBody>
      </p:sp>
      <p:sp>
        <p:nvSpPr>
          <p:cNvPr id="89" name="Google Shape;89;p15"/>
          <p:cNvSpPr txBox="1">
            <a:spLocks noGrp="1"/>
          </p:cNvSpPr>
          <p:nvPr>
            <p:ph type="title"/>
          </p:nvPr>
        </p:nvSpPr>
        <p:spPr>
          <a:xfrm>
            <a:off x="692577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dirty="0"/>
              <a:t>Follow COOP4CBD</a:t>
            </a:r>
            <a:endParaRPr sz="1100" dirty="0"/>
          </a:p>
        </p:txBody>
      </p:sp>
      <p:pic>
        <p:nvPicPr>
          <p:cNvPr id="90" name="Google Shape;90;p15"/>
          <p:cNvPicPr preferRelativeResize="0"/>
          <p:nvPr/>
        </p:nvPicPr>
        <p:blipFill>
          <a:blip r:embed="rId5">
            <a:alphaModFix/>
          </a:blip>
          <a:stretch>
            <a:fillRect/>
          </a:stretch>
        </p:blipFill>
        <p:spPr>
          <a:xfrm>
            <a:off x="8390456" y="4755641"/>
            <a:ext cx="243449" cy="198401"/>
          </a:xfrm>
          <a:prstGeom prst="rect">
            <a:avLst/>
          </a:prstGeom>
          <a:noFill/>
          <a:ln>
            <a:noFill/>
          </a:ln>
        </p:spPr>
      </p:pic>
      <p:pic>
        <p:nvPicPr>
          <p:cNvPr id="91" name="Google Shape;91;p15"/>
          <p:cNvPicPr preferRelativeResize="0"/>
          <p:nvPr/>
        </p:nvPicPr>
        <p:blipFill>
          <a:blip r:embed="rId6">
            <a:alphaModFix/>
          </a:blip>
          <a:stretch>
            <a:fillRect/>
          </a:stretch>
        </p:blipFill>
        <p:spPr>
          <a:xfrm>
            <a:off x="8769451" y="4734175"/>
            <a:ext cx="220126" cy="219874"/>
          </a:xfrm>
          <a:prstGeom prst="rect">
            <a:avLst/>
          </a:prstGeom>
          <a:noFill/>
          <a:ln>
            <a:noFill/>
          </a:ln>
        </p:spPr>
      </p:pic>
      <p:pic>
        <p:nvPicPr>
          <p:cNvPr id="3" name="Picture 2">
            <a:extLst>
              <a:ext uri="{FF2B5EF4-FFF2-40B4-BE49-F238E27FC236}">
                <a16:creationId xmlns:a16="http://schemas.microsoft.com/office/drawing/2014/main" id="{30BD9F04-999F-C3DE-F1A1-B2C18CE18499}"/>
              </a:ext>
            </a:extLst>
          </p:cNvPr>
          <p:cNvPicPr>
            <a:picLocks noChangeAspect="1"/>
          </p:cNvPicPr>
          <p:nvPr/>
        </p:nvPicPr>
        <p:blipFill>
          <a:blip r:embed="rId7"/>
          <a:stretch>
            <a:fillRect/>
          </a:stretch>
        </p:blipFill>
        <p:spPr>
          <a:xfrm>
            <a:off x="4992783" y="4485293"/>
            <a:ext cx="963457" cy="594628"/>
          </a:xfrm>
          <a:prstGeom prst="rect">
            <a:avLst/>
          </a:prstGeom>
        </p:spPr>
      </p:pic>
      <p:pic>
        <p:nvPicPr>
          <p:cNvPr id="2" name="Picture 1" descr="A person wearing glasses&#10;&#10;Description automatically generated with low confidence">
            <a:extLst>
              <a:ext uri="{FF2B5EF4-FFF2-40B4-BE49-F238E27FC236}">
                <a16:creationId xmlns:a16="http://schemas.microsoft.com/office/drawing/2014/main" id="{8FC1BC8E-DF72-EB62-E6A4-AD313B9F93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00000">
            <a:off x="5315537" y="2154948"/>
            <a:ext cx="1916374" cy="1437281"/>
          </a:xfrm>
          <a:prstGeom prst="rect">
            <a:avLst/>
          </a:prstGeom>
        </p:spPr>
      </p:pic>
      <p:pic>
        <p:nvPicPr>
          <p:cNvPr id="1026" name="Picture 2" descr="Han De Koeijer">
            <a:extLst>
              <a:ext uri="{FF2B5EF4-FFF2-40B4-BE49-F238E27FC236}">
                <a16:creationId xmlns:a16="http://schemas.microsoft.com/office/drawing/2014/main" id="{45C3D5ED-FD18-4FF0-95C4-5C77E80F428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375" t="5932" r="12185"/>
          <a:stretch/>
        </p:blipFill>
        <p:spPr bwMode="auto">
          <a:xfrm>
            <a:off x="2168725" y="2265201"/>
            <a:ext cx="1644420" cy="117703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86;p15">
            <a:extLst>
              <a:ext uri="{FF2B5EF4-FFF2-40B4-BE49-F238E27FC236}">
                <a16:creationId xmlns:a16="http://schemas.microsoft.com/office/drawing/2014/main" id="{3255994D-3DBE-DA3B-5E62-B8FE406B649D}"/>
              </a:ext>
            </a:extLst>
          </p:cNvPr>
          <p:cNvSpPr txBox="1">
            <a:spLocks/>
          </p:cNvSpPr>
          <p:nvPr/>
        </p:nvSpPr>
        <p:spPr>
          <a:xfrm>
            <a:off x="5458627" y="1324621"/>
            <a:ext cx="2228532" cy="8418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nb-NO" sz="1800" dirty="0"/>
              <a:t>Joachim Töpper</a:t>
            </a:r>
          </a:p>
        </p:txBody>
      </p:sp>
      <p:pic>
        <p:nvPicPr>
          <p:cNvPr id="5" name="Picture 4" descr="A black and white logo&#10;&#10;Description automatically generated">
            <a:extLst>
              <a:ext uri="{FF2B5EF4-FFF2-40B4-BE49-F238E27FC236}">
                <a16:creationId xmlns:a16="http://schemas.microsoft.com/office/drawing/2014/main" id="{365BED27-DE09-DB81-5457-74D4E9E40ED8}"/>
              </a:ext>
            </a:extLst>
          </p:cNvPr>
          <p:cNvPicPr>
            <a:picLocks noChangeAspect="1"/>
          </p:cNvPicPr>
          <p:nvPr/>
        </p:nvPicPr>
        <p:blipFill>
          <a:blip r:embed="rId10">
            <a:clrChange>
              <a:clrFrom>
                <a:srgbClr val="FEFEFE"/>
              </a:clrFrom>
              <a:clrTo>
                <a:srgbClr val="FEFEFE">
                  <a:alpha val="0"/>
                </a:srgbClr>
              </a:clrTo>
            </a:clrChange>
            <a:alphaModFix/>
          </a:blip>
          <a:stretch>
            <a:fillRect/>
          </a:stretch>
        </p:blipFill>
        <p:spPr>
          <a:xfrm>
            <a:off x="3730665" y="4383027"/>
            <a:ext cx="1169047" cy="799161"/>
          </a:xfrm>
          <a:prstGeom prst="rect">
            <a:avLst/>
          </a:prstGeom>
        </p:spPr>
      </p:pic>
      <p:sp>
        <p:nvSpPr>
          <p:cNvPr id="6" name="Google Shape;87;p15">
            <a:extLst>
              <a:ext uri="{FF2B5EF4-FFF2-40B4-BE49-F238E27FC236}">
                <a16:creationId xmlns:a16="http://schemas.microsoft.com/office/drawing/2014/main" id="{2A16DBD8-ABF2-98C2-DF12-2A3F672254B9}"/>
              </a:ext>
            </a:extLst>
          </p:cNvPr>
          <p:cNvSpPr txBox="1">
            <a:spLocks/>
          </p:cNvSpPr>
          <p:nvPr/>
        </p:nvSpPr>
        <p:spPr>
          <a:xfrm>
            <a:off x="2056171" y="3157565"/>
            <a:ext cx="3251926" cy="841800"/>
          </a:xfrm>
          <a:prstGeom prst="rect">
            <a:avLst/>
          </a:prstGeom>
          <a:no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nb-NO" sz="1600" dirty="0">
                <a:solidFill>
                  <a:srgbClr val="39B7B1"/>
                </a:solidFill>
                <a:hlinkClick r:id="rId11">
                  <a:extLst>
                    <a:ext uri="{A12FA001-AC4F-418D-AE19-62706E023703}">
                      <ahyp:hlinkClr xmlns:ahyp="http://schemas.microsoft.com/office/drawing/2018/hyperlinkcolor" val="tx"/>
                    </a:ext>
                  </a:extLst>
                </a:hlinkClick>
              </a:rPr>
              <a:t>hdekoeijer@naturalsciences.be</a:t>
            </a:r>
            <a:endParaRPr lang="nb-NO" sz="1600" dirty="0">
              <a:solidFill>
                <a:srgbClr val="39B7B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1E3F-B527-625F-2D6F-1F92AD89AAED}"/>
              </a:ext>
            </a:extLst>
          </p:cNvPr>
          <p:cNvSpPr>
            <a:spLocks noGrp="1"/>
          </p:cNvSpPr>
          <p:nvPr>
            <p:ph type="title"/>
          </p:nvPr>
        </p:nvSpPr>
        <p:spPr/>
        <p:txBody>
          <a:bodyPr>
            <a:normAutofit fontScale="90000"/>
          </a:bodyPr>
          <a:lstStyle/>
          <a:p>
            <a:r>
              <a:rPr lang="en-US" dirty="0"/>
              <a:t>Documents for SBSTTA 26</a:t>
            </a:r>
            <a:endParaRPr lang="en-BE" dirty="0"/>
          </a:p>
        </p:txBody>
      </p:sp>
      <p:sp>
        <p:nvSpPr>
          <p:cNvPr id="3" name="Text Placeholder 2">
            <a:extLst>
              <a:ext uri="{FF2B5EF4-FFF2-40B4-BE49-F238E27FC236}">
                <a16:creationId xmlns:a16="http://schemas.microsoft.com/office/drawing/2014/main" id="{4084E386-084D-F9E4-EAE4-A33989AC7601}"/>
              </a:ext>
            </a:extLst>
          </p:cNvPr>
          <p:cNvSpPr>
            <a:spLocks noGrp="1"/>
          </p:cNvSpPr>
          <p:nvPr>
            <p:ph type="body" idx="1"/>
          </p:nvPr>
        </p:nvSpPr>
        <p:spPr>
          <a:xfrm>
            <a:off x="215250" y="712663"/>
            <a:ext cx="5999813" cy="3887912"/>
          </a:xfrm>
        </p:spPr>
        <p:txBody>
          <a:bodyPr>
            <a:normAutofit fontScale="85000" lnSpcReduction="20000"/>
          </a:bodyPr>
          <a:lstStyle/>
          <a:p>
            <a:pPr marL="127000" indent="0">
              <a:buNone/>
            </a:pPr>
            <a:r>
              <a:rPr lang="en-US" dirty="0"/>
              <a:t>Deliverables by AHTEG on 1</a:t>
            </a:r>
            <a:r>
              <a:rPr lang="en-US" baseline="30000" dirty="0"/>
              <a:t>st</a:t>
            </a:r>
            <a:r>
              <a:rPr lang="en-US" dirty="0"/>
              <a:t> of April (James Williams)</a:t>
            </a:r>
          </a:p>
          <a:p>
            <a:endParaRPr lang="en-US" dirty="0"/>
          </a:p>
          <a:p>
            <a:pPr marL="127000" indent="0">
              <a:buNone/>
            </a:pPr>
            <a:r>
              <a:rPr lang="en-US" dirty="0"/>
              <a:t>For Negotiation</a:t>
            </a:r>
          </a:p>
          <a:p>
            <a:pPr marL="127000" indent="0">
              <a:buNone/>
            </a:pPr>
            <a:endParaRPr lang="en-US" dirty="0"/>
          </a:p>
          <a:p>
            <a:r>
              <a:rPr lang="en-US" dirty="0"/>
              <a:t>Advice – incl </a:t>
            </a:r>
          </a:p>
          <a:p>
            <a:r>
              <a:rPr lang="en-US" dirty="0"/>
              <a:t>Draft Decision </a:t>
            </a:r>
          </a:p>
          <a:p>
            <a:endParaRPr lang="en-US" dirty="0"/>
          </a:p>
          <a:p>
            <a:r>
              <a:rPr lang="en-US" dirty="0"/>
              <a:t>INF14</a:t>
            </a:r>
          </a:p>
          <a:p>
            <a:pPr lvl="1"/>
            <a:r>
              <a:rPr lang="en-US" dirty="0"/>
              <a:t>Metadata (headlines &amp; binary)</a:t>
            </a:r>
          </a:p>
          <a:p>
            <a:pPr lvl="1"/>
            <a:r>
              <a:rPr lang="en-US" dirty="0"/>
              <a:t>Aggregation methodology for binary indicators</a:t>
            </a:r>
          </a:p>
          <a:p>
            <a:pPr lvl="1"/>
            <a:r>
              <a:rPr lang="en-US" dirty="0"/>
              <a:t>Approach to Section C</a:t>
            </a:r>
          </a:p>
          <a:p>
            <a:pPr lvl="1"/>
            <a:r>
              <a:rPr lang="en-US" dirty="0"/>
              <a:t>Glossary</a:t>
            </a:r>
          </a:p>
          <a:p>
            <a:r>
              <a:rPr lang="en-US" dirty="0"/>
              <a:t>INF19 to follow (mid-April)</a:t>
            </a:r>
          </a:p>
          <a:p>
            <a:pPr lvl="1"/>
            <a:r>
              <a:rPr lang="en-US" dirty="0"/>
              <a:t>Capacity Building</a:t>
            </a:r>
          </a:p>
          <a:p>
            <a:pPr lvl="1"/>
            <a:r>
              <a:rPr lang="en-US" dirty="0"/>
              <a:t>Gap Analysis</a:t>
            </a:r>
          </a:p>
          <a:p>
            <a:pPr lvl="1"/>
            <a:r>
              <a:rPr lang="en-US" dirty="0"/>
              <a:t>Global Biodiversity Observation Systems</a:t>
            </a:r>
          </a:p>
          <a:p>
            <a:r>
              <a:rPr lang="en-US" dirty="0"/>
              <a:t>Other INF documents</a:t>
            </a:r>
          </a:p>
          <a:p>
            <a:pPr lvl="1"/>
            <a:r>
              <a:rPr lang="en-US" dirty="0"/>
              <a:t>Reports of studies (TK, Finance, ABS …)</a:t>
            </a:r>
          </a:p>
          <a:p>
            <a:endParaRPr lang="en-US" dirty="0"/>
          </a:p>
        </p:txBody>
      </p:sp>
      <p:sp>
        <p:nvSpPr>
          <p:cNvPr id="4" name="TextBox 3">
            <a:extLst>
              <a:ext uri="{FF2B5EF4-FFF2-40B4-BE49-F238E27FC236}">
                <a16:creationId xmlns:a16="http://schemas.microsoft.com/office/drawing/2014/main" id="{5B9B0684-0C9A-1C85-E144-C2B6CEF901CF}"/>
              </a:ext>
            </a:extLst>
          </p:cNvPr>
          <p:cNvSpPr txBox="1"/>
          <p:nvPr/>
        </p:nvSpPr>
        <p:spPr>
          <a:xfrm>
            <a:off x="1524930" y="1200459"/>
            <a:ext cx="6094140" cy="1257845"/>
          </a:xfrm>
          <a:prstGeom prst="rect">
            <a:avLst/>
          </a:prstGeom>
          <a:noFill/>
        </p:spPr>
        <p:txBody>
          <a:bodyPr wrap="square">
            <a:spAutoFit/>
          </a:bodyPr>
          <a:lstStyle/>
          <a:p>
            <a:pPr marL="742950" marR="0" lvl="1" indent="-285750">
              <a:lnSpc>
                <a:spcPct val="107000"/>
              </a:lnSpc>
              <a:spcBef>
                <a:spcPts val="0"/>
              </a:spcBef>
              <a:spcAft>
                <a:spcPts val="0"/>
              </a:spcAft>
              <a:buFont typeface="Courier New" panose="02070309020205020404" pitchFamily="49" charset="0"/>
              <a:buChar char="o"/>
            </a:pPr>
            <a:r>
              <a:rPr lang="en-GB" kern="1100" dirty="0">
                <a:effectLst/>
                <a:latin typeface="Times New Roman" panose="02020603050405020304" pitchFamily="18" charset="0"/>
                <a:ea typeface="Times New Roman" panose="02020603050405020304" pitchFamily="18" charset="0"/>
                <a:cs typeface="Arial" panose="020B0604020202020204" pitchFamily="34" charset="0"/>
              </a:rPr>
              <a:t>Appendix I: list of all indicators</a:t>
            </a:r>
            <a:endParaRPr lang="en-GB" kern="1100" dirty="0">
              <a:latin typeface="Times New Roman" panose="02020603050405020304" pitchFamily="18" charset="0"/>
              <a:ea typeface="Times New Roman" panose="02020603050405020304" pitchFamily="18"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kern="1100" dirty="0">
                <a:effectLst/>
                <a:latin typeface="Times New Roman" panose="02020603050405020304" pitchFamily="18" charset="0"/>
                <a:ea typeface="Times New Roman" panose="02020603050405020304" pitchFamily="18" charset="0"/>
                <a:cs typeface="Arial" panose="020B0604020202020204" pitchFamily="34" charset="0"/>
              </a:rPr>
              <a:t>Appendix II: status of headline indicators</a:t>
            </a:r>
            <a:endParaRPr lang="en-GB" kern="1100" dirty="0">
              <a:latin typeface="Times New Roman" panose="02020603050405020304" pitchFamily="18" charset="0"/>
              <a:ea typeface="Times New Roman" panose="02020603050405020304" pitchFamily="18"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kern="1100" dirty="0">
                <a:effectLst/>
                <a:latin typeface="Times New Roman" panose="02020603050405020304" pitchFamily="18" charset="0"/>
                <a:ea typeface="Times New Roman" panose="02020603050405020304" pitchFamily="18" charset="0"/>
                <a:cs typeface="Arial" panose="020B0604020202020204" pitchFamily="34" charset="0"/>
              </a:rPr>
              <a:t>Appendix III: gaps</a:t>
            </a:r>
          </a:p>
          <a:p>
            <a:pPr marL="742950" marR="0" lvl="1" indent="-285750">
              <a:lnSpc>
                <a:spcPct val="107000"/>
              </a:lnSpc>
              <a:spcBef>
                <a:spcPts val="0"/>
              </a:spcBef>
              <a:spcAft>
                <a:spcPts val="0"/>
              </a:spcAft>
              <a:buFont typeface="Courier New" panose="02070309020205020404" pitchFamily="49" charset="0"/>
              <a:buChar char="o"/>
            </a:pPr>
            <a:r>
              <a:rPr lang="en-GB" kern="1100" dirty="0">
                <a:latin typeface="Times New Roman" panose="02020603050405020304" pitchFamily="18" charset="0"/>
                <a:ea typeface="Times New Roman" panose="02020603050405020304" pitchFamily="18" charset="0"/>
                <a:cs typeface="Arial" panose="020B0604020202020204" pitchFamily="34" charset="0"/>
              </a:rPr>
              <a:t>Supplement I: B</a:t>
            </a:r>
            <a:r>
              <a:rPr lang="en-GB" kern="1100" dirty="0">
                <a:effectLst/>
                <a:latin typeface="Times New Roman" panose="02020603050405020304" pitchFamily="18" charset="0"/>
                <a:ea typeface="Times New Roman" panose="02020603050405020304" pitchFamily="18" charset="0"/>
                <a:cs typeface="Arial" panose="020B0604020202020204" pitchFamily="34" charset="0"/>
              </a:rPr>
              <a:t>inary wording suggestions</a:t>
            </a:r>
            <a:r>
              <a:rPr lang="en-GB" kern="1100" dirty="0">
                <a:latin typeface="Times New Roman" panose="02020603050405020304" pitchFamily="18" charset="0"/>
                <a:ea typeface="Times New Roman" panose="02020603050405020304" pitchFamily="18" charset="0"/>
                <a:cs typeface="Arial" panose="020B0604020202020204" pitchFamily="34" charset="0"/>
              </a:rPr>
              <a:t> </a:t>
            </a:r>
          </a:p>
        </p:txBody>
      </p:sp>
      <p:pic>
        <p:nvPicPr>
          <p:cNvPr id="5" name="Picture 4" descr="A black and white logo&#10;&#10;Description automatically generated">
            <a:extLst>
              <a:ext uri="{FF2B5EF4-FFF2-40B4-BE49-F238E27FC236}">
                <a16:creationId xmlns:a16="http://schemas.microsoft.com/office/drawing/2014/main" id="{527F55EC-14A7-1FB9-8700-B96A43C1D878}"/>
              </a:ext>
            </a:extLst>
          </p:cNvPr>
          <p:cNvPicPr>
            <a:picLocks noChangeAspect="1"/>
          </p:cNvPicPr>
          <p:nvPr/>
        </p:nvPicPr>
        <p:blipFill>
          <a:blip r:embed="rId2">
            <a:clrChange>
              <a:clrFrom>
                <a:srgbClr val="FEFEFE"/>
              </a:clrFrom>
              <a:clrTo>
                <a:srgbClr val="FEFEFE">
                  <a:alpha val="0"/>
                </a:srgbClr>
              </a:clrTo>
            </a:clrChange>
            <a:alphaModFix/>
          </a:blip>
          <a:stretch>
            <a:fillRect/>
          </a:stretch>
        </p:blipFill>
        <p:spPr>
          <a:xfrm>
            <a:off x="8264314" y="4542146"/>
            <a:ext cx="879686" cy="601354"/>
          </a:xfrm>
          <a:prstGeom prst="rect">
            <a:avLst/>
          </a:prstGeom>
        </p:spPr>
      </p:pic>
      <p:sp>
        <p:nvSpPr>
          <p:cNvPr id="6" name="TextBox 5">
            <a:extLst>
              <a:ext uri="{FF2B5EF4-FFF2-40B4-BE49-F238E27FC236}">
                <a16:creationId xmlns:a16="http://schemas.microsoft.com/office/drawing/2014/main" id="{9BFB1830-90F6-331B-4217-BD7B1BBC2496}"/>
              </a:ext>
            </a:extLst>
          </p:cNvPr>
          <p:cNvSpPr txBox="1"/>
          <p:nvPr/>
        </p:nvSpPr>
        <p:spPr>
          <a:xfrm>
            <a:off x="4572000" y="3733093"/>
            <a:ext cx="6110868" cy="1200329"/>
          </a:xfrm>
          <a:prstGeom prst="rect">
            <a:avLst/>
          </a:prstGeom>
          <a:noFill/>
        </p:spPr>
        <p:txBody>
          <a:bodyPr wrap="square">
            <a:spAutoFit/>
          </a:bodyPr>
          <a:lstStyle/>
          <a:p>
            <a:pPr marL="177800"/>
            <a:r>
              <a:rPr lang="en-GB" dirty="0"/>
              <a:t>1</a:t>
            </a:r>
            <a:r>
              <a:rPr lang="en-GB" baseline="30000" dirty="0"/>
              <a:t>st</a:t>
            </a:r>
            <a:r>
              <a:rPr lang="en-GB" dirty="0"/>
              <a:t> week of April</a:t>
            </a:r>
          </a:p>
          <a:p>
            <a:pPr lvl="1"/>
            <a:r>
              <a:rPr lang="en-GB" dirty="0"/>
              <a:t>SBSTTA26/2</a:t>
            </a:r>
          </a:p>
          <a:p>
            <a:pPr lvl="1"/>
            <a:r>
              <a:rPr lang="en-GB" dirty="0"/>
              <a:t>INF14</a:t>
            </a:r>
          </a:p>
          <a:p>
            <a:pPr lvl="1"/>
            <a:r>
              <a:rPr lang="en-GB" dirty="0"/>
              <a:t>Notification for Parties to collate views</a:t>
            </a:r>
          </a:p>
        </p:txBody>
      </p:sp>
    </p:spTree>
    <p:extLst>
      <p:ext uri="{BB962C8B-B14F-4D97-AF65-F5344CB8AC3E}">
        <p14:creationId xmlns:p14="http://schemas.microsoft.com/office/powerpoint/2010/main" val="68192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C2B7A7-FF28-4256-FB61-39763FCDDD38}"/>
              </a:ext>
            </a:extLst>
          </p:cNvPr>
          <p:cNvSpPr>
            <a:spLocks noGrp="1"/>
          </p:cNvSpPr>
          <p:nvPr>
            <p:ph type="title"/>
          </p:nvPr>
        </p:nvSpPr>
        <p:spPr>
          <a:xfrm>
            <a:off x="628650" y="273844"/>
            <a:ext cx="7886700" cy="994172"/>
          </a:xfrm>
        </p:spPr>
        <p:txBody>
          <a:bodyPr/>
          <a:lstStyle/>
          <a:p>
            <a:r>
              <a:rPr lang="en-GB" dirty="0"/>
              <a:t>AHTEG Outputs (1)</a:t>
            </a:r>
          </a:p>
        </p:txBody>
      </p:sp>
      <p:sp>
        <p:nvSpPr>
          <p:cNvPr id="5" name="Content Placeholder 2">
            <a:extLst>
              <a:ext uri="{FF2B5EF4-FFF2-40B4-BE49-F238E27FC236}">
                <a16:creationId xmlns:a16="http://schemas.microsoft.com/office/drawing/2014/main" id="{DD1E79A8-0DF8-B788-830F-3F3B80A4DF56}"/>
              </a:ext>
            </a:extLst>
          </p:cNvPr>
          <p:cNvSpPr>
            <a:spLocks noGrp="1"/>
          </p:cNvSpPr>
          <p:nvPr>
            <p:ph idx="1"/>
          </p:nvPr>
        </p:nvSpPr>
        <p:spPr>
          <a:xfrm>
            <a:off x="628649" y="1140618"/>
            <a:ext cx="8362022" cy="4002882"/>
          </a:xfrm>
        </p:spPr>
        <p:txBody>
          <a:bodyPr>
            <a:normAutofit/>
          </a:bodyPr>
          <a:lstStyle/>
          <a:p>
            <a:pPr marL="0" indent="0" algn="just">
              <a:lnSpc>
                <a:spcPct val="100000"/>
              </a:lnSpc>
              <a:spcBef>
                <a:spcPts val="450"/>
              </a:spcBef>
              <a:buNone/>
            </a:pPr>
            <a:r>
              <a:rPr lang="en-GB" sz="1800" b="1" kern="1100" dirty="0">
                <a:ea typeface="Times New Roman" panose="02020603050405020304" pitchFamily="18" charset="0"/>
              </a:rPr>
              <a:t>CBD/SBSTTA/26/2</a:t>
            </a:r>
            <a:r>
              <a:rPr lang="en-GB" sz="1800" kern="1100" dirty="0">
                <a:ea typeface="Times New Roman" panose="02020603050405020304" pitchFamily="18" charset="0"/>
              </a:rPr>
              <a:t> which has three Annexes and one Appendix:</a:t>
            </a:r>
          </a:p>
          <a:p>
            <a:pPr marL="402431" indent="0" algn="just">
              <a:lnSpc>
                <a:spcPct val="100000"/>
              </a:lnSpc>
              <a:spcBef>
                <a:spcPts val="450"/>
              </a:spcBef>
              <a:buNone/>
            </a:pPr>
            <a:r>
              <a:rPr lang="en-GB" sz="1500" dirty="0">
                <a:ea typeface="Times New Roman" panose="02020603050405020304" pitchFamily="18" charset="0"/>
              </a:rPr>
              <a:t>Annex I: List of headline, binary, component and complementary indicators</a:t>
            </a:r>
            <a:r>
              <a:rPr lang="en-GB" sz="1800" dirty="0">
                <a:solidFill>
                  <a:srgbClr val="FF0000"/>
                </a:solidFill>
                <a:ea typeface="Times New Roman" panose="02020603050405020304" pitchFamily="18" charset="0"/>
              </a:rPr>
              <a:t>*</a:t>
            </a:r>
            <a:r>
              <a:rPr lang="en-GB" sz="1500" dirty="0">
                <a:ea typeface="Times New Roman" panose="02020603050405020304" pitchFamily="18" charset="0"/>
              </a:rPr>
              <a:t>  </a:t>
            </a:r>
          </a:p>
          <a:p>
            <a:pPr marL="402431" indent="0" algn="just">
              <a:lnSpc>
                <a:spcPct val="100000"/>
              </a:lnSpc>
              <a:spcBef>
                <a:spcPts val="450"/>
              </a:spcBef>
              <a:buNone/>
            </a:pPr>
            <a:r>
              <a:rPr lang="en-GB" sz="1500" dirty="0">
                <a:ea typeface="Times New Roman" panose="02020603050405020304" pitchFamily="18" charset="0"/>
              </a:rPr>
              <a:t>Annex II: Summary of the status of each headline indicator </a:t>
            </a:r>
          </a:p>
          <a:p>
            <a:pPr marL="402431" indent="0" algn="just">
              <a:lnSpc>
                <a:spcPct val="100000"/>
              </a:lnSpc>
              <a:spcBef>
                <a:spcPts val="450"/>
              </a:spcBef>
              <a:buNone/>
            </a:pPr>
            <a:r>
              <a:rPr lang="en-GB" sz="1500" dirty="0">
                <a:ea typeface="Times New Roman" panose="02020603050405020304" pitchFamily="18" charset="0"/>
              </a:rPr>
              <a:t>Annex III: Summary of research and knowledge gaps</a:t>
            </a:r>
          </a:p>
          <a:p>
            <a:pPr marL="402431" indent="0" algn="just">
              <a:lnSpc>
                <a:spcPct val="100000"/>
              </a:lnSpc>
              <a:spcBef>
                <a:spcPts val="450"/>
              </a:spcBef>
              <a:buNone/>
            </a:pPr>
            <a:r>
              <a:rPr lang="en-GB" sz="1500" dirty="0">
                <a:ea typeface="Times New Roman" panose="02020603050405020304" pitchFamily="18" charset="0"/>
              </a:rPr>
              <a:t>Appendix I: Advice on the wording of the binary questions</a:t>
            </a:r>
          </a:p>
          <a:p>
            <a:pPr marL="404813" indent="-404813" algn="just">
              <a:buNone/>
            </a:pPr>
            <a:endParaRPr lang="en-GB" sz="1800" b="1" dirty="0">
              <a:ea typeface="Times New Roman" panose="02020603050405020304" pitchFamily="18" charset="0"/>
            </a:endParaRPr>
          </a:p>
          <a:p>
            <a:pPr marL="404813" indent="-404813" algn="just">
              <a:buNone/>
            </a:pPr>
            <a:r>
              <a:rPr lang="en-GB" sz="1800" b="1" dirty="0">
                <a:ea typeface="Times New Roman" panose="02020603050405020304" pitchFamily="18" charset="0"/>
              </a:rPr>
              <a:t>CBD/SBSTTA/25/2,</a:t>
            </a:r>
            <a:r>
              <a:rPr lang="en-GB" sz="1800" dirty="0">
                <a:ea typeface="Times New Roman" panose="02020603050405020304" pitchFamily="18" charset="0"/>
              </a:rPr>
              <a:t> which became </a:t>
            </a:r>
            <a:r>
              <a:rPr lang="en-GB" sz="1800" u="sng" dirty="0">
                <a:solidFill>
                  <a:srgbClr val="0000FF"/>
                </a:solidFill>
                <a:ea typeface="Times New Roman" panose="02020603050405020304" pitchFamily="18" charset="0"/>
                <a:hlinkClick r:id="rId3"/>
              </a:rPr>
              <a:t>CBD/SBSTTA/25/REC/1</a:t>
            </a:r>
            <a:r>
              <a:rPr lang="en-GB" sz="1800" dirty="0">
                <a:ea typeface="Times New Roman" panose="02020603050405020304" pitchFamily="18" charset="0"/>
              </a:rPr>
              <a:t> </a:t>
            </a:r>
          </a:p>
          <a:p>
            <a:pPr marL="747713" lvl="1" indent="-346472" algn="just">
              <a:buNone/>
            </a:pPr>
            <a:r>
              <a:rPr lang="en-GB" sz="1500" dirty="0">
                <a:ea typeface="Times New Roman" panose="02020603050405020304" pitchFamily="18" charset="0"/>
              </a:rPr>
              <a:t>and its Annexed list of binary indicator questions</a:t>
            </a:r>
          </a:p>
          <a:p>
            <a:pPr marL="401241" indent="0" algn="just">
              <a:lnSpc>
                <a:spcPct val="100000"/>
              </a:lnSpc>
              <a:spcBef>
                <a:spcPts val="1125"/>
              </a:spcBef>
              <a:spcAft>
                <a:spcPts val="225"/>
              </a:spcAft>
              <a:buNone/>
            </a:pPr>
            <a:r>
              <a:rPr lang="en-GB" sz="1800" dirty="0">
                <a:solidFill>
                  <a:srgbClr val="FF0000"/>
                </a:solidFill>
                <a:ea typeface="Times New Roman" panose="02020603050405020304" pitchFamily="18" charset="0"/>
              </a:rPr>
              <a:t>*</a:t>
            </a:r>
            <a:r>
              <a:rPr lang="en-GB" sz="1200" dirty="0">
                <a:ea typeface="Times New Roman" panose="02020603050405020304" pitchFamily="18" charset="0"/>
              </a:rPr>
              <a:t> This list </a:t>
            </a:r>
            <a:r>
              <a:rPr lang="en-GB" sz="1200" kern="1100" dirty="0">
                <a:ea typeface="Times New Roman" panose="02020603050405020304" pitchFamily="18" charset="0"/>
              </a:rPr>
              <a:t>includes a revised list of component and complementary indicators as well as proposed wording changes to the headline indicators (wording changes are proposed for technical reasons on the basis of the methodological work as described in the metadata). It also includes recommended </a:t>
            </a:r>
            <a:r>
              <a:rPr lang="en-GB" sz="1200" kern="1100" dirty="0" err="1">
                <a:ea typeface="Times New Roman" panose="02020603050405020304" pitchFamily="18" charset="0"/>
              </a:rPr>
              <a:t>disaggregations</a:t>
            </a:r>
            <a:r>
              <a:rPr lang="en-GB" sz="1200" kern="1100" dirty="0">
                <a:ea typeface="Times New Roman" panose="02020603050405020304" pitchFamily="18" charset="0"/>
              </a:rPr>
              <a:t> of the headline indicators.</a:t>
            </a:r>
            <a:endParaRPr lang="en-GB" sz="1200" dirty="0"/>
          </a:p>
        </p:txBody>
      </p:sp>
    </p:spTree>
    <p:extLst>
      <p:ext uri="{BB962C8B-B14F-4D97-AF65-F5344CB8AC3E}">
        <p14:creationId xmlns:p14="http://schemas.microsoft.com/office/powerpoint/2010/main" val="184917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334937-A71D-45C9-BAD4-CED0B882B50A}"/>
              </a:ext>
            </a:extLst>
          </p:cNvPr>
          <p:cNvSpPr>
            <a:spLocks noGrp="1"/>
          </p:cNvSpPr>
          <p:nvPr>
            <p:ph type="title"/>
          </p:nvPr>
        </p:nvSpPr>
        <p:spPr>
          <a:xfrm>
            <a:off x="628651" y="273844"/>
            <a:ext cx="6128285" cy="994172"/>
          </a:xfrm>
        </p:spPr>
        <p:txBody>
          <a:bodyPr/>
          <a:lstStyle/>
          <a:p>
            <a:r>
              <a:rPr lang="en-GB" dirty="0"/>
              <a:t>AHTEG Outputs (2)</a:t>
            </a:r>
          </a:p>
        </p:txBody>
      </p:sp>
      <p:sp>
        <p:nvSpPr>
          <p:cNvPr id="5" name="Content Placeholder 2">
            <a:extLst>
              <a:ext uri="{FF2B5EF4-FFF2-40B4-BE49-F238E27FC236}">
                <a16:creationId xmlns:a16="http://schemas.microsoft.com/office/drawing/2014/main" id="{15EC3FBC-458C-43B0-4C47-B94743EF80B2}"/>
              </a:ext>
            </a:extLst>
          </p:cNvPr>
          <p:cNvSpPr>
            <a:spLocks noGrp="1"/>
          </p:cNvSpPr>
          <p:nvPr>
            <p:ph idx="1"/>
          </p:nvPr>
        </p:nvSpPr>
        <p:spPr>
          <a:xfrm>
            <a:off x="628651" y="1176860"/>
            <a:ext cx="5819542" cy="3439745"/>
          </a:xfrm>
        </p:spPr>
        <p:txBody>
          <a:bodyPr>
            <a:normAutofit lnSpcReduction="10000"/>
          </a:bodyPr>
          <a:lstStyle/>
          <a:p>
            <a:pPr marL="0" indent="0" algn="just">
              <a:buNone/>
            </a:pPr>
            <a:r>
              <a:rPr lang="en-GB" sz="1500" b="1" kern="1100" dirty="0">
                <a:ea typeface="Times New Roman" panose="02020603050405020304" pitchFamily="18" charset="0"/>
              </a:rPr>
              <a:t>CBD/SBSTTA/26/INF/14</a:t>
            </a:r>
            <a:endParaRPr lang="en-GB" sz="1500" dirty="0">
              <a:ea typeface="Times New Roman" panose="02020603050405020304" pitchFamily="18" charset="0"/>
            </a:endParaRPr>
          </a:p>
          <a:p>
            <a:pPr marL="402431" indent="0">
              <a:buNone/>
            </a:pPr>
            <a:r>
              <a:rPr lang="en-GB" sz="1500" dirty="0">
                <a:ea typeface="Times New Roman" panose="02020603050405020304" pitchFamily="18" charset="0"/>
              </a:rPr>
              <a:t>Section 1: Metadata for each headline and binary indicator</a:t>
            </a:r>
          </a:p>
          <a:p>
            <a:pPr marL="402431" indent="0">
              <a:buNone/>
            </a:pPr>
            <a:r>
              <a:rPr lang="en-GB" sz="1500" dirty="0">
                <a:ea typeface="Times New Roman" panose="02020603050405020304" pitchFamily="18" charset="0"/>
              </a:rPr>
              <a:t>Section 2: Taking section C of the Framework into account when implementing the monitoring framework, including guidance on monitoring people and biodiversity and ecosystem approaches</a:t>
            </a:r>
          </a:p>
          <a:p>
            <a:pPr marL="402431" indent="0" algn="just">
              <a:buNone/>
            </a:pPr>
            <a:r>
              <a:rPr lang="en-GB" sz="1500" dirty="0">
                <a:ea typeface="Times New Roman" panose="02020603050405020304" pitchFamily="18" charset="0"/>
              </a:rPr>
              <a:t>Section 3: Overarching guidance on using the monitoring framework </a:t>
            </a:r>
          </a:p>
          <a:p>
            <a:pPr marL="402431" indent="0" algn="just">
              <a:buNone/>
            </a:pPr>
            <a:endParaRPr lang="en-GB" sz="1500" dirty="0">
              <a:ea typeface="Times New Roman" panose="02020603050405020304" pitchFamily="18" charset="0"/>
            </a:endParaRPr>
          </a:p>
          <a:p>
            <a:pPr marL="0" indent="0">
              <a:buNone/>
            </a:pPr>
            <a:r>
              <a:rPr lang="en-GB" sz="1500" b="1" kern="1100" dirty="0">
                <a:ea typeface="Times New Roman" panose="02020603050405020304" pitchFamily="18" charset="0"/>
              </a:rPr>
              <a:t>CBD/SBSTTA/26/INF/19</a:t>
            </a:r>
            <a:endParaRPr lang="en-GB" sz="1500" dirty="0">
              <a:ea typeface="Times New Roman" panose="02020603050405020304" pitchFamily="18" charset="0"/>
            </a:endParaRPr>
          </a:p>
          <a:p>
            <a:pPr marL="402431" indent="0">
              <a:buNone/>
            </a:pPr>
            <a:r>
              <a:rPr lang="en-GB" sz="1500" dirty="0">
                <a:ea typeface="Times New Roman" panose="02020603050405020304" pitchFamily="18" charset="0"/>
              </a:rPr>
              <a:t>Section 4: Gaps and opportunities to improve the implementation and future development of the monitoring framework (to be provided mid-April)</a:t>
            </a:r>
          </a:p>
        </p:txBody>
      </p:sp>
      <p:pic>
        <p:nvPicPr>
          <p:cNvPr id="2" name="Picture 1" descr="A yellow flower with green leaves&#10;&#10;Description automatically generated">
            <a:extLst>
              <a:ext uri="{FF2B5EF4-FFF2-40B4-BE49-F238E27FC236}">
                <a16:creationId xmlns:a16="http://schemas.microsoft.com/office/drawing/2014/main" id="{A6823239-681B-894C-A77F-73A5B2D4B9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0642" y="1176860"/>
            <a:ext cx="2800717" cy="2800717"/>
          </a:xfrm>
          <a:prstGeom prst="rect">
            <a:avLst/>
          </a:prstGeom>
        </p:spPr>
      </p:pic>
    </p:spTree>
    <p:extLst>
      <p:ext uri="{BB962C8B-B14F-4D97-AF65-F5344CB8AC3E}">
        <p14:creationId xmlns:p14="http://schemas.microsoft.com/office/powerpoint/2010/main" val="397913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2C1674-1DB8-D1C1-A140-FA51F836E52A}"/>
              </a:ext>
            </a:extLst>
          </p:cNvPr>
          <p:cNvSpPr>
            <a:spLocks noGrp="1"/>
          </p:cNvSpPr>
          <p:nvPr>
            <p:ph type="title"/>
          </p:nvPr>
        </p:nvSpPr>
        <p:spPr>
          <a:xfrm>
            <a:off x="125129" y="89554"/>
            <a:ext cx="7886700" cy="994172"/>
          </a:xfrm>
        </p:spPr>
        <p:txBody>
          <a:bodyPr/>
          <a:lstStyle/>
          <a:p>
            <a:r>
              <a:rPr lang="en-GB" dirty="0"/>
              <a:t>Status of Headline Indicators </a:t>
            </a:r>
          </a:p>
        </p:txBody>
      </p:sp>
      <p:sp>
        <p:nvSpPr>
          <p:cNvPr id="6" name="Rectangle 5">
            <a:extLst>
              <a:ext uri="{FF2B5EF4-FFF2-40B4-BE49-F238E27FC236}">
                <a16:creationId xmlns:a16="http://schemas.microsoft.com/office/drawing/2014/main" id="{6C171F4D-E5CE-B6AF-3259-537D4C7B5590}"/>
              </a:ext>
            </a:extLst>
          </p:cNvPr>
          <p:cNvSpPr/>
          <p:nvPr/>
        </p:nvSpPr>
        <p:spPr>
          <a:xfrm>
            <a:off x="-164805" y="4377483"/>
            <a:ext cx="9473609" cy="12121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dirty="0"/>
          </a:p>
        </p:txBody>
      </p:sp>
      <p:graphicFrame>
        <p:nvGraphicFramePr>
          <p:cNvPr id="5" name="Content Placeholder 3">
            <a:extLst>
              <a:ext uri="{FF2B5EF4-FFF2-40B4-BE49-F238E27FC236}">
                <a16:creationId xmlns:a16="http://schemas.microsoft.com/office/drawing/2014/main" id="{94A21BD3-5E9C-70C9-ACDF-B1380676783B}"/>
              </a:ext>
            </a:extLst>
          </p:cNvPr>
          <p:cNvGraphicFramePr>
            <a:graphicFrameLocks noGrp="1"/>
          </p:cNvGraphicFramePr>
          <p:nvPr>
            <p:ph idx="1"/>
          </p:nvPr>
        </p:nvGraphicFramePr>
        <p:xfrm>
          <a:off x="125129" y="984867"/>
          <a:ext cx="8893743" cy="3520440"/>
        </p:xfrm>
        <a:graphic>
          <a:graphicData uri="http://schemas.openxmlformats.org/drawingml/2006/table">
            <a:tbl>
              <a:tblPr firstRow="1" bandRow="1">
                <a:tableStyleId>{5C22544A-7EE6-4342-B048-85BDC9FD1C3A}</a:tableStyleId>
              </a:tblPr>
              <a:tblGrid>
                <a:gridCol w="986291">
                  <a:extLst>
                    <a:ext uri="{9D8B030D-6E8A-4147-A177-3AD203B41FA5}">
                      <a16:colId xmlns:a16="http://schemas.microsoft.com/office/drawing/2014/main" val="887719600"/>
                    </a:ext>
                  </a:extLst>
                </a:gridCol>
                <a:gridCol w="3890665">
                  <a:extLst>
                    <a:ext uri="{9D8B030D-6E8A-4147-A177-3AD203B41FA5}">
                      <a16:colId xmlns:a16="http://schemas.microsoft.com/office/drawing/2014/main" val="752460357"/>
                    </a:ext>
                  </a:extLst>
                </a:gridCol>
                <a:gridCol w="4016787">
                  <a:extLst>
                    <a:ext uri="{9D8B030D-6E8A-4147-A177-3AD203B41FA5}">
                      <a16:colId xmlns:a16="http://schemas.microsoft.com/office/drawing/2014/main" val="1606417718"/>
                    </a:ext>
                  </a:extLst>
                </a:gridCol>
              </a:tblGrid>
              <a:tr h="617220">
                <a:tc>
                  <a:txBody>
                    <a:bodyPr/>
                    <a:lstStyle/>
                    <a:p>
                      <a:pPr algn="ctr"/>
                      <a:r>
                        <a:rPr lang="en-GB" sz="1800" dirty="0">
                          <a:solidFill>
                            <a:schemeClr val="tx1"/>
                          </a:solidFill>
                          <a:latin typeface="Arial" panose="020B0604020202020204" pitchFamily="34" charset="0"/>
                          <a:cs typeface="Arial" panose="020B0604020202020204" pitchFamily="34" charset="0"/>
                        </a:rPr>
                        <a:t>Status code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a:solidFill>
                            <a:schemeClr val="tx1"/>
                          </a:solidFill>
                          <a:latin typeface="Arial" panose="020B0604020202020204" pitchFamily="34" charset="0"/>
                          <a:cs typeface="Arial" panose="020B0604020202020204" pitchFamily="34" charset="0"/>
                        </a:rPr>
                        <a:t>Indicators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a:solidFill>
                            <a:schemeClr val="tx1"/>
                          </a:solidFill>
                          <a:latin typeface="Arial" panose="020B0604020202020204" pitchFamily="34" charset="0"/>
                          <a:cs typeface="Arial" panose="020B0604020202020204" pitchFamily="34" charset="0"/>
                        </a:rPr>
                        <a:t>Status explanation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352440"/>
                  </a:ext>
                </a:extLst>
              </a:tr>
              <a:tr h="434340">
                <a:tc>
                  <a:txBody>
                    <a:bodyPr/>
                    <a:lstStyle/>
                    <a:p>
                      <a:pPr algn="ctr"/>
                      <a:r>
                        <a:rPr lang="en-GB" sz="1800" dirty="0">
                          <a:latin typeface="Arial" panose="020B0604020202020204" pitchFamily="34" charset="0"/>
                          <a:cs typeface="Arial" panose="020B0604020202020204" pitchFamily="34" charset="0"/>
                        </a:rPr>
                        <a:t>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latin typeface="Arial" panose="020B0604020202020204" pitchFamily="34" charset="0"/>
                          <a:cs typeface="Arial" panose="020B0604020202020204" pitchFamily="34" charset="0"/>
                        </a:rPr>
                        <a:t>1.1</a:t>
                      </a:r>
                      <a:r>
                        <a:rPr lang="en-GB" sz="1800" dirty="0">
                          <a:solidFill>
                            <a:srgbClr val="FF0000"/>
                          </a:solidFill>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 9.1</a:t>
                      </a:r>
                      <a:r>
                        <a:rPr lang="en-GB" sz="1800" dirty="0">
                          <a:solidFill>
                            <a:srgbClr val="FF0000"/>
                          </a:solidFill>
                          <a:latin typeface="Arial" panose="020B0604020202020204" pitchFamily="34" charset="0"/>
                          <a:cs typeface="Arial" panose="020B0604020202020204" pitchFamily="34" charset="0"/>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effectLst/>
                          <a:latin typeface="Arial" panose="020B0604020202020204" pitchFamily="34" charset="0"/>
                          <a:ea typeface="Times New Roman" panose="02020603050405020304" pitchFamily="18" charset="0"/>
                          <a:cs typeface="Arial" panose="020B0604020202020204" pitchFamily="34" charset="0"/>
                        </a:rPr>
                        <a:t>Methods not yet developed, and a process needs to be established to develop these</a:t>
                      </a:r>
                      <a:endParaRPr lang="en-GB" sz="12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931890"/>
                  </a:ext>
                </a:extLst>
              </a:tr>
              <a:tr h="434340">
                <a:tc>
                  <a:txBody>
                    <a:bodyPr/>
                    <a:lstStyle/>
                    <a:p>
                      <a:pPr algn="ctr"/>
                      <a:r>
                        <a:rPr lang="en-GB" sz="1800" dirty="0">
                          <a:latin typeface="Arial" panose="020B0604020202020204" pitchFamily="34" charset="0"/>
                          <a:cs typeface="Arial" panose="020B0604020202020204" pitchFamily="34" charset="0"/>
                        </a:rPr>
                        <a:t>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latin typeface="Arial" panose="020B0604020202020204" pitchFamily="34" charset="0"/>
                          <a:cs typeface="Arial" panose="020B0604020202020204" pitchFamily="34" charset="0"/>
                        </a:rPr>
                        <a:t>C1</a:t>
                      </a:r>
                      <a:r>
                        <a:rPr lang="en-GB" sz="1800" dirty="0">
                          <a:solidFill>
                            <a:srgbClr val="FF0000"/>
                          </a:solidFill>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 C2</a:t>
                      </a:r>
                      <a:r>
                        <a:rPr lang="en-GB" sz="1800" dirty="0">
                          <a:solidFill>
                            <a:srgbClr val="FF0000"/>
                          </a:solidFill>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 D3</a:t>
                      </a:r>
                      <a:r>
                        <a:rPr lang="en-GB" sz="1800" dirty="0">
                          <a:solidFill>
                            <a:srgbClr val="FF0000"/>
                          </a:solidFill>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 15.1</a:t>
                      </a:r>
                      <a:r>
                        <a:rPr lang="en-GB" sz="1800" dirty="0">
                          <a:solidFill>
                            <a:srgbClr val="FF0000"/>
                          </a:solidFill>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 21.1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effectLst/>
                          <a:latin typeface="Arial" panose="020B0604020202020204" pitchFamily="34" charset="0"/>
                          <a:ea typeface="Times New Roman" panose="02020603050405020304" pitchFamily="18" charset="0"/>
                          <a:cs typeface="Arial" panose="020B0604020202020204" pitchFamily="34" charset="0"/>
                        </a:rPr>
                        <a:t>Methods not yet developed, but a process is underway, led by one or more organisations, to develop them</a:t>
                      </a:r>
                      <a:endParaRPr lang="en-GB" sz="12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586840"/>
                  </a:ext>
                </a:extLst>
              </a:tr>
              <a:tr h="617220">
                <a:tc>
                  <a:txBody>
                    <a:bodyPr/>
                    <a:lstStyle/>
                    <a:p>
                      <a:pPr algn="ctr"/>
                      <a:r>
                        <a:rPr lang="en-GB" sz="1800" dirty="0">
                          <a:latin typeface="Arial" panose="020B0604020202020204" pitchFamily="34" charset="0"/>
                          <a:cs typeface="Arial" panose="020B0604020202020204" pitchFamily="34" charset="0"/>
                        </a:rPr>
                        <a:t>3</a:t>
                      </a:r>
                      <a:r>
                        <a:rPr lang="en-GB" sz="1800" baseline="30000" dirty="0">
                          <a:latin typeface="Arial" panose="020B0604020202020204" pitchFamily="34" charset="0"/>
                          <a:cs typeface="Arial" panose="020B0604020202020204" pitchFamily="34" charset="0"/>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latin typeface="Arial" panose="020B0604020202020204" pitchFamily="34" charset="0"/>
                          <a:cs typeface="Arial" panose="020B0604020202020204" pitchFamily="34" charset="0"/>
                        </a:rPr>
                        <a:t>B1</a:t>
                      </a:r>
                      <a:r>
                        <a:rPr lang="en-GB" sz="1800" dirty="0">
                          <a:solidFill>
                            <a:srgbClr val="FF0000"/>
                          </a:solidFill>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 7.2</a:t>
                      </a:r>
                      <a:r>
                        <a:rPr lang="en-GB" sz="1800" dirty="0">
                          <a:solidFill>
                            <a:srgbClr val="FF0000"/>
                          </a:solidFill>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 9.2</a:t>
                      </a:r>
                      <a:r>
                        <a:rPr lang="en-GB" sz="1800" dirty="0">
                          <a:solidFill>
                            <a:srgbClr val="FF0000"/>
                          </a:solidFill>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 18.2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effectLst/>
                          <a:latin typeface="Arial" panose="020B0604020202020204" pitchFamily="34" charset="0"/>
                          <a:ea typeface="Times New Roman" panose="02020603050405020304" pitchFamily="18" charset="0"/>
                          <a:cs typeface="Arial" panose="020B0604020202020204" pitchFamily="34" charset="0"/>
                        </a:rPr>
                        <a:t>Methods developed (or partially developed) and tested/piloted, but data not yet widely available (and/or collection not yet underway). </a:t>
                      </a:r>
                      <a:endParaRPr lang="en-GB" sz="12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6653181"/>
                  </a:ext>
                </a:extLst>
              </a:tr>
              <a:tr h="800100">
                <a:tc>
                  <a:txBody>
                    <a:bodyPr/>
                    <a:lstStyle/>
                    <a:p>
                      <a:pPr algn="ctr"/>
                      <a:r>
                        <a:rPr lang="en-GB" sz="1800" dirty="0">
                          <a:latin typeface="Arial" panose="020B0604020202020204" pitchFamily="34" charset="0"/>
                          <a:cs typeface="Arial" panose="020B0604020202020204" pitchFamily="34" charset="0"/>
                        </a:rPr>
                        <a:t>4</a:t>
                      </a:r>
                      <a:r>
                        <a:rPr lang="en-GB" sz="1800" baseline="30000" dirty="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latin typeface="Arial" panose="020B0604020202020204" pitchFamily="34" charset="0"/>
                          <a:cs typeface="Arial" panose="020B0604020202020204" pitchFamily="34" charset="0"/>
                        </a:rPr>
                        <a:t>A1, A2, A4, D2, 2.1</a:t>
                      </a:r>
                      <a:r>
                        <a:rPr lang="en-GB" sz="1800" dirty="0">
                          <a:solidFill>
                            <a:srgbClr val="FF0000"/>
                          </a:solidFill>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 6.1, 7.1, 18.1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effectLst/>
                          <a:latin typeface="Arial" panose="020B0604020202020204" pitchFamily="34" charset="0"/>
                          <a:ea typeface="Times New Roman" panose="02020603050405020304" pitchFamily="18" charset="0"/>
                          <a:cs typeface="Arial" panose="020B0604020202020204" pitchFamily="34" charset="0"/>
                        </a:rPr>
                        <a:t>Methods established, data being compiled, and indicator operational in at least some countries, but further investment in methods ongoing and/or further (data collection required). </a:t>
                      </a:r>
                      <a:endParaRPr lang="en-GB" sz="12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7024094"/>
                  </a:ext>
                </a:extLst>
              </a:tr>
              <a:tr h="617220">
                <a:tc>
                  <a:txBody>
                    <a:bodyPr/>
                    <a:lstStyle/>
                    <a:p>
                      <a:pPr algn="ctr"/>
                      <a:r>
                        <a:rPr lang="en-GB" sz="1800" dirty="0">
                          <a:latin typeface="Arial" panose="020B0604020202020204" pitchFamily="34" charset="0"/>
                          <a:cs typeface="Arial" panose="020B0604020202020204" pitchFamily="34" charset="0"/>
                        </a:rPr>
                        <a:t>5</a:t>
                      </a:r>
                      <a:r>
                        <a:rPr lang="en-GB" sz="1800" baseline="30000" dirty="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dirty="0">
                          <a:latin typeface="Arial" panose="020B0604020202020204" pitchFamily="34" charset="0"/>
                          <a:cs typeface="Arial" panose="020B0604020202020204" pitchFamily="34" charset="0"/>
                        </a:rPr>
                        <a:t>A3, D1, 3.1, 5.1, 10.1, 10.2, 12.1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effectLst/>
                          <a:latin typeface="Arial" panose="020B0604020202020204" pitchFamily="34" charset="0"/>
                          <a:ea typeface="Times New Roman" panose="02020603050405020304" pitchFamily="18" charset="0"/>
                          <a:cs typeface="Arial" panose="020B0604020202020204" pitchFamily="34" charset="0"/>
                        </a:rPr>
                        <a:t>Methods established, data being compiled and accessible, and indicator operational for most/all countries. </a:t>
                      </a:r>
                      <a:endParaRPr lang="en-GB" sz="120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7093653"/>
                  </a:ext>
                </a:extLst>
              </a:tr>
            </a:tbl>
          </a:graphicData>
        </a:graphic>
      </p:graphicFrame>
      <p:sp>
        <p:nvSpPr>
          <p:cNvPr id="3" name="TextBox 2">
            <a:extLst>
              <a:ext uri="{FF2B5EF4-FFF2-40B4-BE49-F238E27FC236}">
                <a16:creationId xmlns:a16="http://schemas.microsoft.com/office/drawing/2014/main" id="{E4C69ED7-C4FD-4C2D-8A17-0041CBAA8F7D}"/>
              </a:ext>
            </a:extLst>
          </p:cNvPr>
          <p:cNvSpPr txBox="1"/>
          <p:nvPr/>
        </p:nvSpPr>
        <p:spPr>
          <a:xfrm>
            <a:off x="125128" y="4664349"/>
            <a:ext cx="5444906" cy="300082"/>
          </a:xfrm>
          <a:prstGeom prst="rect">
            <a:avLst/>
          </a:prstGeom>
          <a:noFill/>
        </p:spPr>
        <p:txBody>
          <a:bodyPr wrap="square">
            <a:spAutoFit/>
          </a:bodyPr>
          <a:lstStyle/>
          <a:p>
            <a:r>
              <a:rPr lang="en-GB" sz="1350" baseline="30000" dirty="0">
                <a:latin typeface="Arial" panose="020B0604020202020204" pitchFamily="34" charset="0"/>
                <a:cs typeface="Arial" panose="020B0604020202020204" pitchFamily="34" charset="0"/>
              </a:rPr>
              <a:t>#</a:t>
            </a:r>
            <a:r>
              <a:rPr lang="en-GB" sz="1350" dirty="0">
                <a:latin typeface="Arial" panose="020B0604020202020204" pitchFamily="34" charset="0"/>
                <a:ea typeface="Times New Roman" panose="02020603050405020304" pitchFamily="18" charset="0"/>
                <a:cs typeface="Arial" panose="020B0604020202020204" pitchFamily="34" charset="0"/>
              </a:rPr>
              <a:t>Indicator / Methodology maintained by one or more organization</a:t>
            </a:r>
            <a:r>
              <a:rPr lang="en-GB" sz="1050" dirty="0">
                <a:latin typeface="Arial" panose="020B0604020202020204" pitchFamily="34" charset="0"/>
                <a:ea typeface="Times New Roman" panose="02020603050405020304" pitchFamily="18" charset="0"/>
                <a:cs typeface="Arial" panose="020B0604020202020204" pitchFamily="34" charset="0"/>
              </a:rPr>
              <a:t>s</a:t>
            </a:r>
            <a:endParaRPr lang="en-GB" sz="1050" dirty="0"/>
          </a:p>
        </p:txBody>
      </p:sp>
    </p:spTree>
    <p:extLst>
      <p:ext uri="{BB962C8B-B14F-4D97-AF65-F5344CB8AC3E}">
        <p14:creationId xmlns:p14="http://schemas.microsoft.com/office/powerpoint/2010/main" val="3244104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83C3-EFDE-54AD-24DB-023277BCC444}"/>
              </a:ext>
            </a:extLst>
          </p:cNvPr>
          <p:cNvSpPr>
            <a:spLocks noGrp="1"/>
          </p:cNvSpPr>
          <p:nvPr>
            <p:ph type="title"/>
          </p:nvPr>
        </p:nvSpPr>
        <p:spPr/>
        <p:txBody>
          <a:bodyPr>
            <a:normAutofit fontScale="90000"/>
          </a:bodyPr>
          <a:lstStyle/>
          <a:p>
            <a:r>
              <a:rPr lang="en-US" dirty="0"/>
              <a:t>Related agenda items at SBI-4</a:t>
            </a:r>
            <a:endParaRPr lang="en-BE" dirty="0"/>
          </a:p>
        </p:txBody>
      </p:sp>
      <p:sp>
        <p:nvSpPr>
          <p:cNvPr id="3" name="Text Placeholder 2">
            <a:extLst>
              <a:ext uri="{FF2B5EF4-FFF2-40B4-BE49-F238E27FC236}">
                <a16:creationId xmlns:a16="http://schemas.microsoft.com/office/drawing/2014/main" id="{6DF9C359-6D61-1970-9FD5-D42D1979D9D0}"/>
              </a:ext>
            </a:extLst>
          </p:cNvPr>
          <p:cNvSpPr>
            <a:spLocks noGrp="1"/>
          </p:cNvSpPr>
          <p:nvPr>
            <p:ph type="body" idx="1"/>
          </p:nvPr>
        </p:nvSpPr>
        <p:spPr/>
        <p:txBody>
          <a:bodyPr>
            <a:normAutofit fontScale="85000" lnSpcReduction="20000"/>
          </a:bodyPr>
          <a:lstStyle/>
          <a:p>
            <a:r>
              <a:rPr lang="en-US" dirty="0"/>
              <a:t>Review of implementation: progress in national target setting and the updating of national biodiversity strategies and action plans</a:t>
            </a:r>
          </a:p>
          <a:p>
            <a:endParaRPr lang="en-US" dirty="0"/>
          </a:p>
          <a:p>
            <a:r>
              <a:rPr lang="en-US" dirty="0"/>
              <a:t>Mechanism for planning, monitoring, reporting and review: </a:t>
            </a:r>
          </a:p>
          <a:p>
            <a:pPr lvl="1"/>
            <a:r>
              <a:rPr lang="en-US" dirty="0"/>
              <a:t>Preparations for an open-ended forum for voluntary country review</a:t>
            </a:r>
          </a:p>
          <a:p>
            <a:pPr lvl="1"/>
            <a:r>
              <a:rPr lang="en-US" dirty="0"/>
              <a:t>Monitoring framework and procedures for the global review of progress in the implementation of the Kunming-Montreal Global Biodiversity-Framework</a:t>
            </a:r>
          </a:p>
          <a:p>
            <a:pPr lvl="1"/>
            <a:r>
              <a:rPr lang="en-US" dirty="0"/>
              <a:t>Finalization of the reporting templates (with indicators)</a:t>
            </a:r>
          </a:p>
          <a:p>
            <a:endParaRPr lang="en-US" dirty="0"/>
          </a:p>
          <a:p>
            <a:r>
              <a:rPr lang="en-US" dirty="0"/>
              <a:t>Technical and scientific cooperation (TSC): </a:t>
            </a:r>
          </a:p>
          <a:p>
            <a:pPr lvl="1"/>
            <a:r>
              <a:rPr lang="en-US" dirty="0"/>
              <a:t>selection of regional and/or sub-regional </a:t>
            </a:r>
            <a:r>
              <a:rPr lang="en-US" dirty="0" err="1"/>
              <a:t>tsc</a:t>
            </a:r>
            <a:r>
              <a:rPr lang="en-US" dirty="0"/>
              <a:t> centers </a:t>
            </a:r>
          </a:p>
          <a:p>
            <a:pPr lvl="1"/>
            <a:r>
              <a:rPr lang="en-US" dirty="0"/>
              <a:t>Capacity building and development long term strategic Framework (indicators for review)</a:t>
            </a:r>
          </a:p>
          <a:p>
            <a:pPr lvl="1"/>
            <a:endParaRPr lang="en-US" dirty="0"/>
          </a:p>
          <a:p>
            <a:r>
              <a:rPr lang="en-US" dirty="0"/>
              <a:t>Knowledge management : Knowledge management component of the KM-GBF</a:t>
            </a:r>
          </a:p>
          <a:p>
            <a:endParaRPr lang="en-US" dirty="0"/>
          </a:p>
          <a:p>
            <a:r>
              <a:rPr lang="en-US" dirty="0"/>
              <a:t>NBSAP and indicators during side events? </a:t>
            </a:r>
            <a:endParaRPr lang="en-BE" dirty="0"/>
          </a:p>
        </p:txBody>
      </p:sp>
      <p:pic>
        <p:nvPicPr>
          <p:cNvPr id="4" name="Picture 3" descr="A black and white logo&#10;&#10;Description automatically generated">
            <a:extLst>
              <a:ext uri="{FF2B5EF4-FFF2-40B4-BE49-F238E27FC236}">
                <a16:creationId xmlns:a16="http://schemas.microsoft.com/office/drawing/2014/main" id="{F6D7460C-A1D8-8C8A-D1D3-E19456683348}"/>
              </a:ext>
            </a:extLst>
          </p:cNvPr>
          <p:cNvPicPr>
            <a:picLocks noChangeAspect="1"/>
          </p:cNvPicPr>
          <p:nvPr/>
        </p:nvPicPr>
        <p:blipFill>
          <a:blip r:embed="rId2">
            <a:clrChange>
              <a:clrFrom>
                <a:srgbClr val="FEFEFE"/>
              </a:clrFrom>
              <a:clrTo>
                <a:srgbClr val="FEFEFE">
                  <a:alpha val="0"/>
                </a:srgbClr>
              </a:clrTo>
            </a:clrChange>
            <a:alphaModFix/>
          </a:blip>
          <a:stretch>
            <a:fillRect/>
          </a:stretch>
        </p:blipFill>
        <p:spPr>
          <a:xfrm>
            <a:off x="8264314" y="4542146"/>
            <a:ext cx="879686" cy="601354"/>
          </a:xfrm>
          <a:prstGeom prst="rect">
            <a:avLst/>
          </a:prstGeom>
        </p:spPr>
      </p:pic>
    </p:spTree>
    <p:extLst>
      <p:ext uri="{BB962C8B-B14F-4D97-AF65-F5344CB8AC3E}">
        <p14:creationId xmlns:p14="http://schemas.microsoft.com/office/powerpoint/2010/main" val="2415609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3988B-98D9-43AE-64A8-F850CF194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AE435-7C56-BF96-B7DE-76599CC675F9}"/>
              </a:ext>
            </a:extLst>
          </p:cNvPr>
          <p:cNvSpPr>
            <a:spLocks noGrp="1"/>
          </p:cNvSpPr>
          <p:nvPr>
            <p:ph type="title"/>
          </p:nvPr>
        </p:nvSpPr>
        <p:spPr/>
        <p:txBody>
          <a:bodyPr>
            <a:normAutofit fontScale="90000"/>
          </a:bodyPr>
          <a:lstStyle/>
          <a:p>
            <a:r>
              <a:rPr lang="en-US" dirty="0"/>
              <a:t>Compilation of views from parties</a:t>
            </a:r>
            <a:endParaRPr lang="en-BE" dirty="0"/>
          </a:p>
        </p:txBody>
      </p:sp>
      <p:sp>
        <p:nvSpPr>
          <p:cNvPr id="3" name="Text Placeholder 2">
            <a:extLst>
              <a:ext uri="{FF2B5EF4-FFF2-40B4-BE49-F238E27FC236}">
                <a16:creationId xmlns:a16="http://schemas.microsoft.com/office/drawing/2014/main" id="{4949A9C4-6B7D-89F1-D0C4-DD64D67E69A1}"/>
              </a:ext>
            </a:extLst>
          </p:cNvPr>
          <p:cNvSpPr>
            <a:spLocks noGrp="1"/>
          </p:cNvSpPr>
          <p:nvPr>
            <p:ph type="body" idx="1"/>
          </p:nvPr>
        </p:nvSpPr>
        <p:spPr/>
        <p:txBody>
          <a:bodyPr/>
          <a:lstStyle/>
          <a:p>
            <a:r>
              <a:rPr lang="en-US" dirty="0"/>
              <a:t>Meta data for each indicator</a:t>
            </a:r>
          </a:p>
          <a:p>
            <a:endParaRPr lang="en-US" dirty="0"/>
          </a:p>
          <a:p>
            <a:r>
              <a:rPr lang="en-US" dirty="0"/>
              <a:t>Explanatory information on binary indicators questions</a:t>
            </a:r>
          </a:p>
          <a:p>
            <a:pPr lvl="1"/>
            <a:endParaRPr lang="en-US" dirty="0"/>
          </a:p>
          <a:p>
            <a:r>
              <a:rPr lang="en-US" dirty="0"/>
              <a:t>Guidance methodologies for global indicators</a:t>
            </a:r>
          </a:p>
          <a:p>
            <a:endParaRPr lang="en-US" dirty="0"/>
          </a:p>
          <a:p>
            <a:r>
              <a:rPr lang="en-US" dirty="0"/>
              <a:t>Glossary of key terms</a:t>
            </a:r>
          </a:p>
          <a:p>
            <a:endParaRPr lang="en-US" dirty="0"/>
          </a:p>
          <a:p>
            <a:r>
              <a:rPr lang="en-US" dirty="0" err="1"/>
              <a:t>Vilm</a:t>
            </a:r>
            <a:r>
              <a:rPr lang="en-US" dirty="0"/>
              <a:t> meeting (8-11 April) will need input from scientist/parties on these questions</a:t>
            </a:r>
            <a:endParaRPr lang="en-BE" dirty="0"/>
          </a:p>
        </p:txBody>
      </p:sp>
      <p:pic>
        <p:nvPicPr>
          <p:cNvPr id="4" name="Picture 3" descr="A black and white logo&#10;&#10;Description automatically generated">
            <a:extLst>
              <a:ext uri="{FF2B5EF4-FFF2-40B4-BE49-F238E27FC236}">
                <a16:creationId xmlns:a16="http://schemas.microsoft.com/office/drawing/2014/main" id="{B404778A-CCE0-C373-9116-CAE98933AEEF}"/>
              </a:ext>
            </a:extLst>
          </p:cNvPr>
          <p:cNvPicPr>
            <a:picLocks noChangeAspect="1"/>
          </p:cNvPicPr>
          <p:nvPr/>
        </p:nvPicPr>
        <p:blipFill>
          <a:blip r:embed="rId2">
            <a:clrChange>
              <a:clrFrom>
                <a:srgbClr val="FEFEFE"/>
              </a:clrFrom>
              <a:clrTo>
                <a:srgbClr val="FEFEFE">
                  <a:alpha val="0"/>
                </a:srgbClr>
              </a:clrTo>
            </a:clrChange>
            <a:alphaModFix/>
          </a:blip>
          <a:stretch>
            <a:fillRect/>
          </a:stretch>
        </p:blipFill>
        <p:spPr>
          <a:xfrm>
            <a:off x="8264314" y="4542146"/>
            <a:ext cx="879686" cy="601354"/>
          </a:xfrm>
          <a:prstGeom prst="rect">
            <a:avLst/>
          </a:prstGeom>
        </p:spPr>
      </p:pic>
    </p:spTree>
    <p:extLst>
      <p:ext uri="{BB962C8B-B14F-4D97-AF65-F5344CB8AC3E}">
        <p14:creationId xmlns:p14="http://schemas.microsoft.com/office/powerpoint/2010/main" val="140714509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e63f5c-9afc-489e-80cb-6bc0d225116d" xsi:nil="true"/>
    <lcf76f155ced4ddcb4097134ff3c332f xmlns="2c866eba-0e85-40b8-9134-af41379355d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61F419D0D93B4481421D102C554BF1" ma:contentTypeVersion="15" ma:contentTypeDescription="Create a new document." ma:contentTypeScope="" ma:versionID="259e66f538bf2b54e4955f6d256c622e">
  <xsd:schema xmlns:xsd="http://www.w3.org/2001/XMLSchema" xmlns:xs="http://www.w3.org/2001/XMLSchema" xmlns:p="http://schemas.microsoft.com/office/2006/metadata/properties" xmlns:ns2="2c866eba-0e85-40b8-9134-af41379355db" xmlns:ns3="5fe63f5c-9afc-489e-80cb-6bc0d225116d" targetNamespace="http://schemas.microsoft.com/office/2006/metadata/properties" ma:root="true" ma:fieldsID="93727f87c9cc21dc7b6eda4b8e6c1fd1" ns2:_="" ns3:_="">
    <xsd:import namespace="2c866eba-0e85-40b8-9134-af41379355db"/>
    <xsd:import namespace="5fe63f5c-9afc-489e-80cb-6bc0d225116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66eba-0e85-40b8-9134-af413793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8a7ca8c-54c8-401e-a267-c438f41c72f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e63f5c-9afc-489e-80cb-6bc0d225116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f2bf45-9394-4c42-9859-7f5461d66812}" ma:internalName="TaxCatchAll" ma:showField="CatchAllData" ma:web="5fe63f5c-9afc-489e-80cb-6bc0d22511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2A5180-B780-4B29-AF64-EDDACD702F73}">
  <ds:schemaRefs>
    <ds:schemaRef ds:uri="2c866eba-0e85-40b8-9134-af41379355db"/>
    <ds:schemaRef ds:uri="5fe63f5c-9afc-489e-80cb-6bc0d225116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CC859C2-B4D6-42F7-A97D-993A90130FF2}"/>
</file>

<file path=customXml/itemProps3.xml><?xml version="1.0" encoding="utf-8"?>
<ds:datastoreItem xmlns:ds="http://schemas.openxmlformats.org/officeDocument/2006/customXml" ds:itemID="{C4E62AE4-E133-4E33-BC7A-DB8EAFE35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TotalTime>
  <Words>3865</Words>
  <Application>Microsoft Office PowerPoint</Application>
  <PresentationFormat>On-screen Show (16:9)</PresentationFormat>
  <Paragraphs>403</Paragraphs>
  <Slides>31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-apple-system</vt:lpstr>
      <vt:lpstr>Arial</vt:lpstr>
      <vt:lpstr>Calibri</vt:lpstr>
      <vt:lpstr>Courier New</vt:lpstr>
      <vt:lpstr>Roboto</vt:lpstr>
      <vt:lpstr>Times New Roman</vt:lpstr>
      <vt:lpstr>Wingdings</vt:lpstr>
      <vt:lpstr>Simple Light</vt:lpstr>
      <vt:lpstr>The KM-GBF monitoring framework –status &amp; key messages</vt:lpstr>
      <vt:lpstr>History of Agenda item since SBSTTA 25</vt:lpstr>
      <vt:lpstr>Work SBSTTA 25 towards SBSTTA 26</vt:lpstr>
      <vt:lpstr>Documents for SBSTTA 26</vt:lpstr>
      <vt:lpstr>AHTEG Outputs (1)</vt:lpstr>
      <vt:lpstr>AHTEG Outputs (2)</vt:lpstr>
      <vt:lpstr>Status of Headline Indicators </vt:lpstr>
      <vt:lpstr>Related agenda items at SBI-4</vt:lpstr>
      <vt:lpstr>Compilation of views from parties</vt:lpstr>
      <vt:lpstr>Monitoring framework  current status  &amp; important issues </vt:lpstr>
      <vt:lpstr>Indicator status Oct. 2023: (Headline indicators)    1. Methods not yet developed, and a process needs to be established to develop these 2. Methods not yet developed, but a process is underway to develop them, led by one or more organisations, to develop them 3.  Methods developed (or partially developed) and tested/piloted, but data not yet widely available (and/or collection not yet underway). (Indicator/,Methodology maintained by an organization(s)) 4. Methods established, data being compiled, and indicator operational in at least some countries, but further investment in methods ongoing and/or further (data collection required). 5. Methods established, data being compiled and accessible, and indicator operational for most/all countries. </vt:lpstr>
      <vt:lpstr>Indicator status March 2024: (Headline indicators)    1. Methods not yet developed, and a process needs to be established to develop these 2. Methods not yet developed, but a process is underway to develop them, led by one or more organisations, to develop them 3.  Methods developed (or partially developed) and tested/piloted, but data not yet widely available (and/or collection not yet underway). (Indicator/,Methodology maintained by an organization(s)) 4. Methods established, data being compiled, and indicator operational in at least some countries, but further investment in methods ongoing and/or further (data collection required). 5. Methods established, data being compiled and accessible, and indicator operational for most/all countries. </vt:lpstr>
      <vt:lpstr>Headline indicators   related to   Goal A (condition of nature)   and   Targets 1-8 (condition of nature &amp; nature management)</vt:lpstr>
      <vt:lpstr>Headline indicators   related to   Goal B (sustainable use)  and  Goal C (fair sharing)   and   Targets 9-13 (sustainable use and fair sharing)</vt:lpstr>
      <vt:lpstr>Headline indicators   related to   Goal D (act)   and   Targets 14-23 (implementation)</vt:lpstr>
      <vt:lpstr>Let’s take a closer look at some of the headline indicators</vt:lpstr>
      <vt:lpstr>Red List of Ecosystems (A.1 &amp; 1.2, [4]) </vt:lpstr>
      <vt:lpstr>Red List of Ecosystems (A.1 &amp; 1.2, [4]) </vt:lpstr>
      <vt:lpstr>Red List of Ecosystems (A.1 &amp; 1.2, [4]) </vt:lpstr>
      <vt:lpstr>Coverage of protected areas and other effective area-based conservation measures (3.1, [4-5])</vt:lpstr>
      <vt:lpstr>Coverage of protected areas and other effective area-based conservation measures (3.1, [4-5]) Norway</vt:lpstr>
      <vt:lpstr>Coverage of protected areas and other effective area-based conservation measures (3.1, [4-5]) Norway</vt:lpstr>
      <vt:lpstr>Coverage of protected areas and other effective area-based conservation measures   So, what’s really crucial for this indicator to be meaningful is:</vt:lpstr>
      <vt:lpstr>Transferrable to all indicators</vt:lpstr>
      <vt:lpstr>Transferrable to all indicators</vt:lpstr>
      <vt:lpstr>Binary indicators</vt:lpstr>
      <vt:lpstr>Binary indicators</vt:lpstr>
      <vt:lpstr>Binary indicators</vt:lpstr>
      <vt:lpstr>Binary indicators</vt:lpstr>
      <vt:lpstr>Monitoring framework / indicator topics at SBSTTA26 &amp; COP16?</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Co-operation for the Convention on Biological Diversity: Introducing the CO-OP4CBD project</dc:title>
  <dc:creator>Joachim Paul Töpper</dc:creator>
  <cp:lastModifiedBy>Joachim Töpper</cp:lastModifiedBy>
  <cp:revision>10</cp:revision>
  <dcterms:modified xsi:type="dcterms:W3CDTF">2024-04-02T15:33:46Z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0x0101002D61F419D0D93B4481421D102C554BF1</vt:lpwstr>
  </property>
  <property fmtid="{D5CDD505-2E9C-101B-9397-08002B2CF9AE}" pid="3" name="MediaServiceImageTags">
    <vt:lpwstr/>
  </property>
</Properties>
</file>