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28"/>
  </p:notesMasterIdLst>
  <p:sldIdLst>
    <p:sldId id="256" r:id="rId5"/>
    <p:sldId id="301" r:id="rId6"/>
    <p:sldId id="261" r:id="rId7"/>
    <p:sldId id="286" r:id="rId8"/>
    <p:sldId id="287" r:id="rId9"/>
    <p:sldId id="290" r:id="rId10"/>
    <p:sldId id="288" r:id="rId11"/>
    <p:sldId id="291" r:id="rId12"/>
    <p:sldId id="292" r:id="rId13"/>
    <p:sldId id="293" r:id="rId14"/>
    <p:sldId id="294" r:id="rId15"/>
    <p:sldId id="295" r:id="rId16"/>
    <p:sldId id="296" r:id="rId17"/>
    <p:sldId id="297" r:id="rId18"/>
    <p:sldId id="279" r:id="rId19"/>
    <p:sldId id="275" r:id="rId20"/>
    <p:sldId id="298" r:id="rId21"/>
    <p:sldId id="274" r:id="rId22"/>
    <p:sldId id="276" r:id="rId23"/>
    <p:sldId id="277" r:id="rId24"/>
    <p:sldId id="299" r:id="rId25"/>
    <p:sldId id="300" r:id="rId26"/>
    <p:sldId id="260" r:id="rId27"/>
  </p:sldIdLst>
  <p:sldSz cx="9144000" cy="5143500" type="screen16x9"/>
  <p:notesSz cx="6858000" cy="9144000"/>
  <p:embeddedFontLst>
    <p:embeddedFont>
      <p:font typeface="Open Sans"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20AA6-4F9D-4060-9CE6-D0D2BA7CAC57}" v="2" dt="2024-04-03T09:55:16.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Warrie (SPF Santé Publique - FOD Volksgezondheid)" userId="dc2a23d2-7e7e-4976-9242-47253e1f2b37" providerId="ADAL" clId="{A3120AA6-4F9D-4060-9CE6-D0D2BA7CAC57}"/>
    <pc:docChg chg="modSld">
      <pc:chgData name="Jens Warrie (SPF Santé Publique - FOD Volksgezondheid)" userId="dc2a23d2-7e7e-4976-9242-47253e1f2b37" providerId="ADAL" clId="{A3120AA6-4F9D-4060-9CE6-D0D2BA7CAC57}" dt="2024-04-03T09:55:16.998" v="1" actId="478"/>
      <pc:docMkLst>
        <pc:docMk/>
      </pc:docMkLst>
      <pc:sldChg chg="delSp">
        <pc:chgData name="Jens Warrie (SPF Santé Publique - FOD Volksgezondheid)" userId="dc2a23d2-7e7e-4976-9242-47253e1f2b37" providerId="ADAL" clId="{A3120AA6-4F9D-4060-9CE6-D0D2BA7CAC57}" dt="2024-04-03T09:55:16.998" v="1" actId="478"/>
        <pc:sldMkLst>
          <pc:docMk/>
          <pc:sldMk cId="0" sldId="256"/>
        </pc:sldMkLst>
        <pc:picChg chg="del">
          <ac:chgData name="Jens Warrie (SPF Santé Publique - FOD Volksgezondheid)" userId="dc2a23d2-7e7e-4976-9242-47253e1f2b37" providerId="ADAL" clId="{A3120AA6-4F9D-4060-9CE6-D0D2BA7CAC57}" dt="2024-04-03T09:55:16.998" v="1" actId="478"/>
          <ac:picMkLst>
            <pc:docMk/>
            <pc:sldMk cId="0" sldId="256"/>
            <ac:picMk id="1026" creationId="{0179E7F8-39E2-3101-024C-BAA89AA369D2}"/>
          </ac:picMkLst>
        </pc:picChg>
      </pc:sldChg>
      <pc:sldChg chg="delSp modAnim">
        <pc:chgData name="Jens Warrie (SPF Santé Publique - FOD Volksgezondheid)" userId="dc2a23d2-7e7e-4976-9242-47253e1f2b37" providerId="ADAL" clId="{A3120AA6-4F9D-4060-9CE6-D0D2BA7CAC57}" dt="2024-04-03T09:55:14.352" v="0" actId="478"/>
        <pc:sldMkLst>
          <pc:docMk/>
          <pc:sldMk cId="3314308564" sldId="301"/>
        </pc:sldMkLst>
        <pc:picChg chg="del">
          <ac:chgData name="Jens Warrie (SPF Santé Publique - FOD Volksgezondheid)" userId="dc2a23d2-7e7e-4976-9242-47253e1f2b37" providerId="ADAL" clId="{A3120AA6-4F9D-4060-9CE6-D0D2BA7CAC57}" dt="2024-04-03T09:55:14.352" v="0" actId="478"/>
          <ac:picMkLst>
            <pc:docMk/>
            <pc:sldMk cId="3314308564" sldId="301"/>
            <ac:picMk id="2050" creationId="{97B51747-7090-F9BE-0086-D575C29E8F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63269C01-483E-E023-E131-5EC3D616CF5C}"/>
              </a:ext>
            </a:extLst>
          </p:cNvPr>
          <p:cNvGrpSpPr>
            <a:grpSpLocks/>
          </p:cNvGrpSpPr>
          <p:nvPr/>
        </p:nvGrpSpPr>
        <p:grpSpPr bwMode="auto">
          <a:xfrm>
            <a:off x="176213" y="4733925"/>
            <a:ext cx="275035" cy="264319"/>
            <a:chOff x="235008" y="6311872"/>
            <a:chExt cx="367030" cy="353060"/>
          </a:xfrm>
        </p:grpSpPr>
        <p:pic>
          <p:nvPicPr>
            <p:cNvPr id="5" name="object 3">
              <a:extLst>
                <a:ext uri="{FF2B5EF4-FFF2-40B4-BE49-F238E27FC236}">
                  <a16:creationId xmlns:a16="http://schemas.microsoft.com/office/drawing/2014/main" id="{32D8F93A-5D36-C050-ADDC-85FD4B42E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36" y="6432114"/>
              <a:ext cx="112745" cy="11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4">
              <a:extLst>
                <a:ext uri="{FF2B5EF4-FFF2-40B4-BE49-F238E27FC236}">
                  <a16:creationId xmlns:a16="http://schemas.microsoft.com/office/drawing/2014/main" id="{6379D4BC-4B22-E955-F627-FD558CA2718B}"/>
                </a:ext>
              </a:extLst>
            </p:cNvPr>
            <p:cNvSpPr>
              <a:spLocks/>
            </p:cNvSpPr>
            <p:nvPr/>
          </p:nvSpPr>
          <p:spPr bwMode="auto">
            <a:xfrm>
              <a:off x="235000" y="6312128"/>
              <a:ext cx="367030" cy="352425"/>
            </a:xfrm>
            <a:custGeom>
              <a:avLst/>
              <a:gdLst>
                <a:gd name="T0" fmla="*/ 167411 w 367030"/>
                <a:gd name="T1" fmla="*/ 327253 h 352425"/>
                <a:gd name="T2" fmla="*/ 157810 w 367030"/>
                <a:gd name="T3" fmla="*/ 294513 h 352425"/>
                <a:gd name="T4" fmla="*/ 136398 w 367030"/>
                <a:gd name="T5" fmla="*/ 260680 h 352425"/>
                <a:gd name="T6" fmla="*/ 135940 w 367030"/>
                <a:gd name="T7" fmla="*/ 260121 h 352425"/>
                <a:gd name="T8" fmla="*/ 135521 w 367030"/>
                <a:gd name="T9" fmla="*/ 259537 h 352425"/>
                <a:gd name="T10" fmla="*/ 135064 w 367030"/>
                <a:gd name="T11" fmla="*/ 258965 h 352425"/>
                <a:gd name="T12" fmla="*/ 72440 w 367030"/>
                <a:gd name="T13" fmla="*/ 183743 h 352425"/>
                <a:gd name="T14" fmla="*/ 52298 w 367030"/>
                <a:gd name="T15" fmla="*/ 147193 h 352425"/>
                <a:gd name="T16" fmla="*/ 43992 w 367030"/>
                <a:gd name="T17" fmla="*/ 104394 h 352425"/>
                <a:gd name="T18" fmla="*/ 49758 w 367030"/>
                <a:gd name="T19" fmla="*/ 62992 h 352425"/>
                <a:gd name="T20" fmla="*/ 71767 w 367030"/>
                <a:gd name="T21" fmla="*/ 30619 h 352425"/>
                <a:gd name="T22" fmla="*/ 72936 w 367030"/>
                <a:gd name="T23" fmla="*/ 29667 h 352425"/>
                <a:gd name="T24" fmla="*/ 74117 w 367030"/>
                <a:gd name="T25" fmla="*/ 28752 h 352425"/>
                <a:gd name="T26" fmla="*/ 75311 w 367030"/>
                <a:gd name="T27" fmla="*/ 27863 h 352425"/>
                <a:gd name="T28" fmla="*/ 75209 w 367030"/>
                <a:gd name="T29" fmla="*/ 27736 h 352425"/>
                <a:gd name="T30" fmla="*/ 44348 w 367030"/>
                <a:gd name="T31" fmla="*/ 56032 h 352425"/>
                <a:gd name="T32" fmla="*/ 17322 w 367030"/>
                <a:gd name="T33" fmla="*/ 97307 h 352425"/>
                <a:gd name="T34" fmla="*/ 2603 w 367030"/>
                <a:gd name="T35" fmla="*/ 142684 h 352425"/>
                <a:gd name="T36" fmla="*/ 0 w 367030"/>
                <a:gd name="T37" fmla="*/ 189661 h 352425"/>
                <a:gd name="T38" fmla="*/ 9347 w 367030"/>
                <a:gd name="T39" fmla="*/ 235775 h 352425"/>
                <a:gd name="T40" fmla="*/ 29959 w 367030"/>
                <a:gd name="T41" fmla="*/ 277533 h 352425"/>
                <a:gd name="T42" fmla="*/ 62420 w 367030"/>
                <a:gd name="T43" fmla="*/ 314680 h 352425"/>
                <a:gd name="T44" fmla="*/ 104444 w 367030"/>
                <a:gd name="T45" fmla="*/ 342531 h 352425"/>
                <a:gd name="T46" fmla="*/ 134112 w 367030"/>
                <a:gd name="T47" fmla="*/ 352171 h 352425"/>
                <a:gd name="T48" fmla="*/ 160274 w 367030"/>
                <a:gd name="T49" fmla="*/ 349631 h 352425"/>
                <a:gd name="T50" fmla="*/ 167411 w 367030"/>
                <a:gd name="T51" fmla="*/ 327253 h 352425"/>
                <a:gd name="T52" fmla="*/ 366991 w 367030"/>
                <a:gd name="T53" fmla="*/ 163195 h 352425"/>
                <a:gd name="T54" fmla="*/ 357695 w 367030"/>
                <a:gd name="T55" fmla="*/ 117119 h 352425"/>
                <a:gd name="T56" fmla="*/ 336804 w 367030"/>
                <a:gd name="T57" fmla="*/ 74688 h 352425"/>
                <a:gd name="T58" fmla="*/ 303847 w 367030"/>
                <a:gd name="T59" fmla="*/ 37198 h 352425"/>
                <a:gd name="T60" fmla="*/ 248678 w 367030"/>
                <a:gd name="T61" fmla="*/ 4457 h 352425"/>
                <a:gd name="T62" fmla="*/ 233591 w 367030"/>
                <a:gd name="T63" fmla="*/ 0 h 352425"/>
                <a:gd name="T64" fmla="*/ 206514 w 367030"/>
                <a:gd name="T65" fmla="*/ 2616 h 352425"/>
                <a:gd name="T66" fmla="*/ 199377 w 367030"/>
                <a:gd name="T67" fmla="*/ 25006 h 352425"/>
                <a:gd name="T68" fmla="*/ 208978 w 367030"/>
                <a:gd name="T69" fmla="*/ 57734 h 352425"/>
                <a:gd name="T70" fmla="*/ 230390 w 367030"/>
                <a:gd name="T71" fmla="*/ 91579 h 352425"/>
                <a:gd name="T72" fmla="*/ 230835 w 367030"/>
                <a:gd name="T73" fmla="*/ 92138 h 352425"/>
                <a:gd name="T74" fmla="*/ 231254 w 367030"/>
                <a:gd name="T75" fmla="*/ 92722 h 352425"/>
                <a:gd name="T76" fmla="*/ 231711 w 367030"/>
                <a:gd name="T77" fmla="*/ 93294 h 352425"/>
                <a:gd name="T78" fmla="*/ 294335 w 367030"/>
                <a:gd name="T79" fmla="*/ 168516 h 352425"/>
                <a:gd name="T80" fmla="*/ 314490 w 367030"/>
                <a:gd name="T81" fmla="*/ 205066 h 352425"/>
                <a:gd name="T82" fmla="*/ 322783 w 367030"/>
                <a:gd name="T83" fmla="*/ 247853 h 352425"/>
                <a:gd name="T84" fmla="*/ 317030 w 367030"/>
                <a:gd name="T85" fmla="*/ 289255 h 352425"/>
                <a:gd name="T86" fmla="*/ 295821 w 367030"/>
                <a:gd name="T87" fmla="*/ 320459 h 352425"/>
                <a:gd name="T88" fmla="*/ 321665 w 367030"/>
                <a:gd name="T89" fmla="*/ 297599 h 352425"/>
                <a:gd name="T90" fmla="*/ 349465 w 367030"/>
                <a:gd name="T91" fmla="*/ 255765 h 352425"/>
                <a:gd name="T92" fmla="*/ 364299 w 367030"/>
                <a:gd name="T93" fmla="*/ 210362 h 352425"/>
                <a:gd name="T94" fmla="*/ 364413 w 367030"/>
                <a:gd name="T95" fmla="*/ 209804 h 352425"/>
                <a:gd name="T96" fmla="*/ 366991 w 367030"/>
                <a:gd name="T97" fmla="*/ 163195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nl-BE" sz="1050"/>
            </a:p>
          </p:txBody>
        </p:sp>
        <p:sp>
          <p:nvSpPr>
            <p:cNvPr id="7" name="object 5">
              <a:extLst>
                <a:ext uri="{FF2B5EF4-FFF2-40B4-BE49-F238E27FC236}">
                  <a16:creationId xmlns:a16="http://schemas.microsoft.com/office/drawing/2014/main" id="{14121392-47A6-7B58-3FFF-635CB981B913}"/>
                </a:ext>
              </a:extLst>
            </p:cNvPr>
            <p:cNvSpPr>
              <a:spLocks/>
            </p:cNvSpPr>
            <p:nvPr/>
          </p:nvSpPr>
          <p:spPr bwMode="auto">
            <a:xfrm>
              <a:off x="235000" y="6311874"/>
              <a:ext cx="367030" cy="353060"/>
            </a:xfrm>
            <a:custGeom>
              <a:avLst/>
              <a:gdLst>
                <a:gd name="T0" fmla="*/ 168376 w 367030"/>
                <a:gd name="T1" fmla="*/ 25158 h 353059"/>
                <a:gd name="T2" fmla="*/ 161378 w 367030"/>
                <a:gd name="T3" fmla="*/ 2730 h 353059"/>
                <a:gd name="T4" fmla="*/ 134899 w 367030"/>
                <a:gd name="T5" fmla="*/ 0 h 353059"/>
                <a:gd name="T6" fmla="*/ 108267 w 367030"/>
                <a:gd name="T7" fmla="*/ 8674 h 353059"/>
                <a:gd name="T8" fmla="*/ 74193 w 367030"/>
                <a:gd name="T9" fmla="*/ 28587 h 353059"/>
                <a:gd name="T10" fmla="*/ 45364 w 367030"/>
                <a:gd name="T11" fmla="*/ 55333 h 353059"/>
                <a:gd name="T12" fmla="*/ 17322 w 367030"/>
                <a:gd name="T13" fmla="*/ 97561 h 353059"/>
                <a:gd name="T14" fmla="*/ 2603 w 367030"/>
                <a:gd name="T15" fmla="*/ 142938 h 353059"/>
                <a:gd name="T16" fmla="*/ 0 w 367030"/>
                <a:gd name="T17" fmla="*/ 189915 h 353059"/>
                <a:gd name="T18" fmla="*/ 9169 w 367030"/>
                <a:gd name="T19" fmla="*/ 235165 h 353059"/>
                <a:gd name="T20" fmla="*/ 30454 w 367030"/>
                <a:gd name="T21" fmla="*/ 278803 h 353059"/>
                <a:gd name="T22" fmla="*/ 62445 w 367030"/>
                <a:gd name="T23" fmla="*/ 314960 h 353059"/>
                <a:gd name="T24" fmla="*/ 70396 w 367030"/>
                <a:gd name="T25" fmla="*/ 320509 h 353059"/>
                <a:gd name="T26" fmla="*/ 49034 w 367030"/>
                <a:gd name="T27" fmla="*/ 288658 h 353059"/>
                <a:gd name="T28" fmla="*/ 43548 w 367030"/>
                <a:gd name="T29" fmla="*/ 247218 h 353059"/>
                <a:gd name="T30" fmla="*/ 52108 w 367030"/>
                <a:gd name="T31" fmla="*/ 204482 h 353059"/>
                <a:gd name="T32" fmla="*/ 72478 w 367030"/>
                <a:gd name="T33" fmla="*/ 168059 h 353059"/>
                <a:gd name="T34" fmla="*/ 136055 w 367030"/>
                <a:gd name="T35" fmla="*/ 92684 h 353059"/>
                <a:gd name="T36" fmla="*/ 136474 w 367030"/>
                <a:gd name="T37" fmla="*/ 92100 h 353059"/>
                <a:gd name="T38" fmla="*/ 136931 w 367030"/>
                <a:gd name="T39" fmla="*/ 91541 h 353059"/>
                <a:gd name="T40" fmla="*/ 158559 w 367030"/>
                <a:gd name="T41" fmla="*/ 57835 h 353059"/>
                <a:gd name="T42" fmla="*/ 168376 w 367030"/>
                <a:gd name="T43" fmla="*/ 25158 h 353059"/>
                <a:gd name="T44" fmla="*/ 367004 w 367030"/>
                <a:gd name="T45" fmla="*/ 163309 h 353059"/>
                <a:gd name="T46" fmla="*/ 357873 w 367030"/>
                <a:gd name="T47" fmla="*/ 118300 h 353059"/>
                <a:gd name="T48" fmla="*/ 336550 w 367030"/>
                <a:gd name="T49" fmla="*/ 74422 h 353059"/>
                <a:gd name="T50" fmla="*/ 303860 w 367030"/>
                <a:gd name="T51" fmla="*/ 37465 h 353059"/>
                <a:gd name="T52" fmla="*/ 296189 w 367030"/>
                <a:gd name="T53" fmla="*/ 31965 h 353059"/>
                <a:gd name="T54" fmla="*/ 317741 w 367030"/>
                <a:gd name="T55" fmla="*/ 64109 h 353059"/>
                <a:gd name="T56" fmla="*/ 323240 w 367030"/>
                <a:gd name="T57" fmla="*/ 105549 h 353059"/>
                <a:gd name="T58" fmla="*/ 314667 w 367030"/>
                <a:gd name="T59" fmla="*/ 148285 h 353059"/>
                <a:gd name="T60" fmla="*/ 294297 w 367030"/>
                <a:gd name="T61" fmla="*/ 184708 h 353059"/>
                <a:gd name="T62" fmla="*/ 230720 w 367030"/>
                <a:gd name="T63" fmla="*/ 260083 h 353059"/>
                <a:gd name="T64" fmla="*/ 230301 w 367030"/>
                <a:gd name="T65" fmla="*/ 260667 h 353059"/>
                <a:gd name="T66" fmla="*/ 229844 w 367030"/>
                <a:gd name="T67" fmla="*/ 261226 h 353059"/>
                <a:gd name="T68" fmla="*/ 208216 w 367030"/>
                <a:gd name="T69" fmla="*/ 294932 h 353059"/>
                <a:gd name="T70" fmla="*/ 198412 w 367030"/>
                <a:gd name="T71" fmla="*/ 327596 h 353059"/>
                <a:gd name="T72" fmla="*/ 205397 w 367030"/>
                <a:gd name="T73" fmla="*/ 350024 h 353059"/>
                <a:gd name="T74" fmla="*/ 232676 w 367030"/>
                <a:gd name="T75" fmla="*/ 352844 h 353059"/>
                <a:gd name="T76" fmla="*/ 237553 w 367030"/>
                <a:gd name="T77" fmla="*/ 351853 h 353059"/>
                <a:gd name="T78" fmla="*/ 285318 w 367030"/>
                <a:gd name="T79" fmla="*/ 329844 h 353059"/>
                <a:gd name="T80" fmla="*/ 317474 w 367030"/>
                <a:gd name="T81" fmla="*/ 301548 h 353059"/>
                <a:gd name="T82" fmla="*/ 348576 w 367030"/>
                <a:gd name="T83" fmla="*/ 257378 h 353059"/>
                <a:gd name="T84" fmla="*/ 364083 w 367030"/>
                <a:gd name="T85" fmla="*/ 211277 h 353059"/>
                <a:gd name="T86" fmla="*/ 364464 w 367030"/>
                <a:gd name="T87" fmla="*/ 209245 h 353059"/>
                <a:gd name="T88" fmla="*/ 367004 w 367030"/>
                <a:gd name="T89" fmla="*/ 163309 h 353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nl-BE" sz="1050"/>
            </a:p>
          </p:txBody>
        </p:sp>
      </p:grpSp>
      <p:pic>
        <p:nvPicPr>
          <p:cNvPr id="8" name="object 7">
            <a:extLst>
              <a:ext uri="{FF2B5EF4-FFF2-40B4-BE49-F238E27FC236}">
                <a16:creationId xmlns:a16="http://schemas.microsoft.com/office/drawing/2014/main" id="{BB0F09E2-300F-3D7B-45C0-2C4D5A0D5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278" y="4754166"/>
            <a:ext cx="3095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a:xfrm>
            <a:off x="628650" y="1268016"/>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Slide Number Placeholder 5">
            <a:extLst>
              <a:ext uri="{FF2B5EF4-FFF2-40B4-BE49-F238E27FC236}">
                <a16:creationId xmlns:a16="http://schemas.microsoft.com/office/drawing/2014/main" id="{DC0B9781-FCCF-FA64-3F63-1F3F312B202D}"/>
              </a:ext>
            </a:extLst>
          </p:cNvPr>
          <p:cNvSpPr>
            <a:spLocks noGrp="1"/>
          </p:cNvSpPr>
          <p:nvPr>
            <p:ph type="sldNum" sz="quarter" idx="10"/>
          </p:nvPr>
        </p:nvSpPr>
        <p:spPr/>
        <p:txBody>
          <a:bodyPr/>
          <a:lstStyle>
            <a:lvl1pPr>
              <a:defRPr b="1" smtClean="0">
                <a:solidFill>
                  <a:schemeClr val="bg1"/>
                </a:solidFill>
                <a:latin typeface="Open Sans" pitchFamily="2" charset="0"/>
                <a:ea typeface="Open Sans" pitchFamily="2" charset="0"/>
                <a:cs typeface="Open Sans" pitchFamily="2" charset="0"/>
              </a:defRPr>
            </a:lvl1pPr>
          </a:lstStyle>
          <a:p>
            <a:pPr>
              <a:defRPr/>
            </a:pPr>
            <a:fld id="{58970697-AD87-4807-B496-E55323FB97B2}" type="slidenum">
              <a:rPr lang="nl-BE"/>
              <a:pPr>
                <a:defRPr/>
              </a:pPr>
              <a:t>‹#›</a:t>
            </a:fld>
            <a:endParaRPr lang="nl-BE" dirty="0"/>
          </a:p>
        </p:txBody>
      </p:sp>
    </p:spTree>
    <p:extLst>
      <p:ext uri="{BB962C8B-B14F-4D97-AF65-F5344CB8AC3E}">
        <p14:creationId xmlns:p14="http://schemas.microsoft.com/office/powerpoint/2010/main" val="24380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0">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8" y="1410475"/>
            <a:ext cx="572923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SBSTTA 26 Biosafety AI’s</a:t>
            </a:r>
            <a:br>
              <a:rPr lang="en" dirty="0"/>
            </a:br>
            <a:r>
              <a:rPr lang="en" sz="2400" dirty="0"/>
              <a:t>A policy perspective</a:t>
            </a:r>
            <a:endParaRPr dirty="0"/>
          </a:p>
        </p:txBody>
      </p:sp>
      <p:sp>
        <p:nvSpPr>
          <p:cNvPr id="60" name="Google Shape;60;p11"/>
          <p:cNvSpPr txBox="1">
            <a:spLocks noGrp="1"/>
          </p:cNvSpPr>
          <p:nvPr>
            <p:ph type="subTitle" idx="1"/>
          </p:nvPr>
        </p:nvSpPr>
        <p:spPr>
          <a:xfrm>
            <a:off x="269525" y="2357074"/>
            <a:ext cx="8520600" cy="100017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Jens Warrie</a:t>
            </a:r>
            <a:endParaRPr b="1" dirty="0"/>
          </a:p>
          <a:p>
            <a:pPr marL="0" lvl="0" indent="0" algn="l" rtl="0">
              <a:spcBef>
                <a:spcPts val="0"/>
              </a:spcBef>
              <a:spcAft>
                <a:spcPts val="0"/>
              </a:spcAft>
              <a:buNone/>
            </a:pPr>
            <a:r>
              <a:rPr lang="en" sz="1600" dirty="0"/>
              <a:t>FPS Health, Food Chain Safety &amp; Environment </a:t>
            </a:r>
          </a:p>
          <a:p>
            <a:pPr marL="0" lvl="0" indent="0" algn="l" rtl="0">
              <a:spcBef>
                <a:spcPts val="0"/>
              </a:spcBef>
              <a:spcAft>
                <a:spcPts val="0"/>
              </a:spcAft>
              <a:buNone/>
            </a:pPr>
            <a:r>
              <a:rPr lang="en" sz="1600" dirty="0"/>
              <a:t>BE Cartagena Focal Point</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10</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 </a:t>
            </a:r>
            <a:r>
              <a:rPr lang="en-US" sz="1050" dirty="0" err="1"/>
              <a:t>SynBio</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RARM</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D&amp;I</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MF – T17</a:t>
            </a:r>
            <a:endParaRPr lang="nl-BE" sz="1050" dirty="0"/>
          </a:p>
        </p:txBody>
      </p:sp>
    </p:spTree>
    <p:extLst>
      <p:ext uri="{BB962C8B-B14F-4D97-AF65-F5344CB8AC3E}">
        <p14:creationId xmlns:p14="http://schemas.microsoft.com/office/powerpoint/2010/main" val="308324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0DF6-893F-25C9-EB46-3807569A1DFC}"/>
              </a:ext>
            </a:extLst>
          </p:cNvPr>
          <p:cNvSpPr>
            <a:spLocks noGrp="1"/>
          </p:cNvSpPr>
          <p:nvPr>
            <p:ph type="title"/>
          </p:nvPr>
        </p:nvSpPr>
        <p:spPr/>
        <p:txBody>
          <a:bodyPr>
            <a:normAutofit fontScale="90000"/>
          </a:bodyPr>
          <a:lstStyle/>
          <a:p>
            <a:r>
              <a:rPr lang="en-US" dirty="0" err="1"/>
              <a:t>SynBio</a:t>
            </a:r>
            <a:r>
              <a:rPr lang="en-US" dirty="0"/>
              <a:t> – Context</a:t>
            </a:r>
            <a:endParaRPr lang="nl-BE" dirty="0"/>
          </a:p>
        </p:txBody>
      </p:sp>
      <p:sp>
        <p:nvSpPr>
          <p:cNvPr id="3" name="Content Placeholder 2">
            <a:extLst>
              <a:ext uri="{FF2B5EF4-FFF2-40B4-BE49-F238E27FC236}">
                <a16:creationId xmlns:a16="http://schemas.microsoft.com/office/drawing/2014/main" id="{10018975-BC06-0E95-8EC6-0ACCCFF4EF19}"/>
              </a:ext>
            </a:extLst>
          </p:cNvPr>
          <p:cNvSpPr>
            <a:spLocks noGrp="1"/>
          </p:cNvSpPr>
          <p:nvPr>
            <p:ph idx="1"/>
          </p:nvPr>
        </p:nvSpPr>
        <p:spPr/>
        <p:txBody>
          <a:bodyPr/>
          <a:lstStyle/>
          <a:p>
            <a:r>
              <a:rPr lang="en-US" dirty="0"/>
              <a:t>‘Broad and regular horizon scanning’</a:t>
            </a:r>
          </a:p>
          <a:p>
            <a:pPr lvl="1"/>
            <a:r>
              <a:rPr lang="en-US" dirty="0"/>
              <a:t>Consider its outcomes (not the content!)</a:t>
            </a:r>
          </a:p>
          <a:p>
            <a:pPr lvl="1"/>
            <a:r>
              <a:rPr lang="en-US" dirty="0"/>
              <a:t>Consider its continuation</a:t>
            </a:r>
          </a:p>
          <a:p>
            <a:pPr lvl="1"/>
            <a:r>
              <a:rPr lang="en-US" dirty="0"/>
              <a:t>Consider its process</a:t>
            </a:r>
          </a:p>
          <a:p>
            <a:r>
              <a:rPr lang="en-US" dirty="0"/>
              <a:t>Work on capacity building (CBD SEC &amp; Parties)</a:t>
            </a:r>
          </a:p>
          <a:p>
            <a:pPr marL="0" indent="0">
              <a:buNone/>
            </a:pPr>
            <a:endParaRPr lang="en-US" dirty="0"/>
          </a:p>
          <a:p>
            <a:endParaRPr lang="en-US" dirty="0"/>
          </a:p>
          <a:p>
            <a:r>
              <a:rPr lang="en-US" dirty="0"/>
              <a:t>Work was done via call for information, Online Forum and </a:t>
            </a:r>
            <a:r>
              <a:rPr lang="en-US" dirty="0" err="1"/>
              <a:t>mAHTEG</a:t>
            </a:r>
            <a:r>
              <a:rPr lang="en-US" dirty="0"/>
              <a:t> </a:t>
            </a:r>
            <a:r>
              <a:rPr lang="en-US" sz="1500" i="1" dirty="0"/>
              <a:t>(multidisciplinary Ad Hoc Technical Expert Group)</a:t>
            </a:r>
          </a:p>
          <a:p>
            <a:pPr lvl="1"/>
            <a:endParaRPr lang="en-US" dirty="0"/>
          </a:p>
          <a:p>
            <a:pPr lvl="1"/>
            <a:endParaRPr lang="nl-BE" dirty="0"/>
          </a:p>
        </p:txBody>
      </p:sp>
      <p:sp>
        <p:nvSpPr>
          <p:cNvPr id="4" name="Slide Number Placeholder 3">
            <a:extLst>
              <a:ext uri="{FF2B5EF4-FFF2-40B4-BE49-F238E27FC236}">
                <a16:creationId xmlns:a16="http://schemas.microsoft.com/office/drawing/2014/main" id="{B3FB95D8-015E-54C5-30D4-F5DA99ABC035}"/>
              </a:ext>
            </a:extLst>
          </p:cNvPr>
          <p:cNvSpPr>
            <a:spLocks noGrp="1"/>
          </p:cNvSpPr>
          <p:nvPr>
            <p:ph type="sldNum" sz="quarter" idx="10"/>
          </p:nvPr>
        </p:nvSpPr>
        <p:spPr/>
        <p:txBody>
          <a:bodyPr/>
          <a:lstStyle/>
          <a:p>
            <a:pPr>
              <a:defRPr/>
            </a:pPr>
            <a:fld id="{58970697-AD87-4807-B496-E55323FB97B2}" type="slidenum">
              <a:rPr lang="nl-BE" smtClean="0"/>
              <a:pPr>
                <a:defRPr/>
              </a:pPr>
              <a:t>11</a:t>
            </a:fld>
            <a:endParaRPr lang="nl-BE" dirty="0"/>
          </a:p>
        </p:txBody>
      </p:sp>
    </p:spTree>
    <p:extLst>
      <p:ext uri="{BB962C8B-B14F-4D97-AF65-F5344CB8AC3E}">
        <p14:creationId xmlns:p14="http://schemas.microsoft.com/office/powerpoint/2010/main" val="111731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0DF6-893F-25C9-EB46-3807569A1DFC}"/>
              </a:ext>
            </a:extLst>
          </p:cNvPr>
          <p:cNvSpPr>
            <a:spLocks noGrp="1"/>
          </p:cNvSpPr>
          <p:nvPr>
            <p:ph type="title"/>
          </p:nvPr>
        </p:nvSpPr>
        <p:spPr/>
        <p:txBody>
          <a:bodyPr>
            <a:normAutofit fontScale="90000"/>
          </a:bodyPr>
          <a:lstStyle/>
          <a:p>
            <a:r>
              <a:rPr lang="en-US" dirty="0" err="1"/>
              <a:t>SynBio</a:t>
            </a:r>
            <a:r>
              <a:rPr lang="en-US" dirty="0"/>
              <a:t> – Advice</a:t>
            </a:r>
            <a:endParaRPr lang="nl-BE" dirty="0"/>
          </a:p>
        </p:txBody>
      </p:sp>
      <p:sp>
        <p:nvSpPr>
          <p:cNvPr id="3" name="Content Placeholder 2">
            <a:extLst>
              <a:ext uri="{FF2B5EF4-FFF2-40B4-BE49-F238E27FC236}">
                <a16:creationId xmlns:a16="http://schemas.microsoft.com/office/drawing/2014/main" id="{10018975-BC06-0E95-8EC6-0ACCCFF4EF19}"/>
              </a:ext>
            </a:extLst>
          </p:cNvPr>
          <p:cNvSpPr>
            <a:spLocks noGrp="1"/>
          </p:cNvSpPr>
          <p:nvPr>
            <p:ph idx="1"/>
          </p:nvPr>
        </p:nvSpPr>
        <p:spPr/>
        <p:txBody>
          <a:bodyPr/>
          <a:lstStyle/>
          <a:p>
            <a:r>
              <a:rPr lang="en-US" dirty="0"/>
              <a:t>Sensitive AI – hope for the best, prepare for the worst</a:t>
            </a:r>
          </a:p>
          <a:p>
            <a:r>
              <a:rPr lang="en-US" dirty="0"/>
              <a:t>Products of </a:t>
            </a:r>
            <a:r>
              <a:rPr lang="en-US" dirty="0" err="1"/>
              <a:t>SynBio</a:t>
            </a:r>
            <a:r>
              <a:rPr lang="en-US" dirty="0"/>
              <a:t> vs LMOs</a:t>
            </a:r>
          </a:p>
          <a:p>
            <a:r>
              <a:rPr lang="en-US" dirty="0"/>
              <a:t>Let the volume not deter you</a:t>
            </a:r>
          </a:p>
          <a:p>
            <a:pPr lvl="1"/>
            <a:endParaRPr lang="en-US" dirty="0"/>
          </a:p>
          <a:p>
            <a:pPr lvl="1"/>
            <a:endParaRPr lang="nl-BE" dirty="0"/>
          </a:p>
        </p:txBody>
      </p:sp>
      <p:sp>
        <p:nvSpPr>
          <p:cNvPr id="4" name="Slide Number Placeholder 3">
            <a:extLst>
              <a:ext uri="{FF2B5EF4-FFF2-40B4-BE49-F238E27FC236}">
                <a16:creationId xmlns:a16="http://schemas.microsoft.com/office/drawing/2014/main" id="{B3FB95D8-015E-54C5-30D4-F5DA99ABC035}"/>
              </a:ext>
            </a:extLst>
          </p:cNvPr>
          <p:cNvSpPr>
            <a:spLocks noGrp="1"/>
          </p:cNvSpPr>
          <p:nvPr>
            <p:ph type="sldNum" sz="quarter" idx="10"/>
          </p:nvPr>
        </p:nvSpPr>
        <p:spPr/>
        <p:txBody>
          <a:bodyPr/>
          <a:lstStyle/>
          <a:p>
            <a:pPr>
              <a:defRPr/>
            </a:pPr>
            <a:fld id="{58970697-AD87-4807-B496-E55323FB97B2}" type="slidenum">
              <a:rPr lang="nl-BE" smtClean="0"/>
              <a:pPr>
                <a:defRPr/>
              </a:pPr>
              <a:t>12</a:t>
            </a:fld>
            <a:endParaRPr lang="nl-BE" dirty="0"/>
          </a:p>
        </p:txBody>
      </p:sp>
    </p:spTree>
    <p:extLst>
      <p:ext uri="{BB962C8B-B14F-4D97-AF65-F5344CB8AC3E}">
        <p14:creationId xmlns:p14="http://schemas.microsoft.com/office/powerpoint/2010/main" val="114817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13</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a:t>
            </a:r>
            <a:r>
              <a:rPr lang="en-US" sz="1050"/>
              <a:t>: </a:t>
            </a:r>
            <a:r>
              <a:rPr lang="en-US" sz="1050" dirty="0" err="1"/>
              <a:t>SynBio</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RARM</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D&amp;I</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MF – T17</a:t>
            </a:r>
            <a:endParaRPr lang="nl-BE" sz="1050" dirty="0"/>
          </a:p>
        </p:txBody>
      </p:sp>
    </p:spTree>
    <p:extLst>
      <p:ext uri="{BB962C8B-B14F-4D97-AF65-F5344CB8AC3E}">
        <p14:creationId xmlns:p14="http://schemas.microsoft.com/office/powerpoint/2010/main" val="414580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6C1C-8E4A-0DDA-EED0-EF33EAD8A128}"/>
              </a:ext>
            </a:extLst>
          </p:cNvPr>
          <p:cNvSpPr>
            <a:spLocks noGrp="1"/>
          </p:cNvSpPr>
          <p:nvPr>
            <p:ph type="title"/>
          </p:nvPr>
        </p:nvSpPr>
        <p:spPr/>
        <p:txBody>
          <a:bodyPr>
            <a:normAutofit fontScale="90000"/>
          </a:bodyPr>
          <a:lstStyle/>
          <a:p>
            <a:r>
              <a:rPr lang="en-US" dirty="0"/>
              <a:t>D&amp;I - Context</a:t>
            </a:r>
            <a:endParaRPr lang="nl-BE" dirty="0"/>
          </a:p>
        </p:txBody>
      </p:sp>
      <p:sp>
        <p:nvSpPr>
          <p:cNvPr id="3" name="Content Placeholder 2">
            <a:extLst>
              <a:ext uri="{FF2B5EF4-FFF2-40B4-BE49-F238E27FC236}">
                <a16:creationId xmlns:a16="http://schemas.microsoft.com/office/drawing/2014/main" id="{0CED1AB2-47DE-4811-3C4B-DC952CA6E7E6}"/>
              </a:ext>
            </a:extLst>
          </p:cNvPr>
          <p:cNvSpPr>
            <a:spLocks noGrp="1"/>
          </p:cNvSpPr>
          <p:nvPr>
            <p:ph idx="1"/>
          </p:nvPr>
        </p:nvSpPr>
        <p:spPr/>
        <p:txBody>
          <a:bodyPr/>
          <a:lstStyle/>
          <a:p>
            <a:r>
              <a:rPr lang="en-US" dirty="0"/>
              <a:t>Originates from D&amp;I of unauthorized LMOs </a:t>
            </a:r>
            <a:r>
              <a:rPr lang="en-US" dirty="0">
                <a:sym typeface="Wingdings" panose="05000000000000000000" pitchFamily="2" charset="2"/>
              </a:rPr>
              <a:t> Broader now</a:t>
            </a:r>
          </a:p>
          <a:p>
            <a:r>
              <a:rPr lang="en-US" dirty="0">
                <a:sym typeface="Wingdings" panose="05000000000000000000" pitchFamily="2" charset="2"/>
              </a:rPr>
              <a:t>Main aspects of D&amp;I discussions:</a:t>
            </a:r>
          </a:p>
          <a:p>
            <a:pPr lvl="1"/>
            <a:r>
              <a:rPr lang="en-US" dirty="0">
                <a:sym typeface="Wingdings" panose="05000000000000000000" pitchFamily="2" charset="2"/>
              </a:rPr>
              <a:t>Training Manual on the D&amp;I of LMOs in the Context of the CP</a:t>
            </a:r>
          </a:p>
          <a:p>
            <a:pPr lvl="1"/>
            <a:r>
              <a:rPr lang="en-US" dirty="0">
                <a:sym typeface="Wingdings" panose="05000000000000000000" pitchFamily="2" charset="2"/>
              </a:rPr>
              <a:t>Network of Laboratories</a:t>
            </a:r>
          </a:p>
          <a:p>
            <a:pPr lvl="1"/>
            <a:r>
              <a:rPr lang="en-US" dirty="0">
                <a:sym typeface="Wingdings" panose="05000000000000000000" pitchFamily="2" charset="2"/>
              </a:rPr>
              <a:t>Capacity Building</a:t>
            </a:r>
            <a:endParaRPr lang="nl-BE" dirty="0"/>
          </a:p>
        </p:txBody>
      </p:sp>
      <p:sp>
        <p:nvSpPr>
          <p:cNvPr id="4" name="Slide Number Placeholder 3">
            <a:extLst>
              <a:ext uri="{FF2B5EF4-FFF2-40B4-BE49-F238E27FC236}">
                <a16:creationId xmlns:a16="http://schemas.microsoft.com/office/drawing/2014/main" id="{73DBB4E9-2332-39EF-433E-5791ED1656C0}"/>
              </a:ext>
            </a:extLst>
          </p:cNvPr>
          <p:cNvSpPr>
            <a:spLocks noGrp="1"/>
          </p:cNvSpPr>
          <p:nvPr>
            <p:ph type="sldNum" sz="quarter" idx="10"/>
          </p:nvPr>
        </p:nvSpPr>
        <p:spPr/>
        <p:txBody>
          <a:bodyPr/>
          <a:lstStyle/>
          <a:p>
            <a:pPr>
              <a:defRPr/>
            </a:pPr>
            <a:fld id="{58970697-AD87-4807-B496-E55323FB97B2}" type="slidenum">
              <a:rPr lang="nl-BE" smtClean="0"/>
              <a:pPr>
                <a:defRPr/>
              </a:pPr>
              <a:t>14</a:t>
            </a:fld>
            <a:endParaRPr lang="nl-BE" dirty="0"/>
          </a:p>
        </p:txBody>
      </p:sp>
    </p:spTree>
    <p:extLst>
      <p:ext uri="{BB962C8B-B14F-4D97-AF65-F5344CB8AC3E}">
        <p14:creationId xmlns:p14="http://schemas.microsoft.com/office/powerpoint/2010/main" val="254894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77D3-D394-AA6E-81A6-B1E1BFEC36EA}"/>
              </a:ext>
            </a:extLst>
          </p:cNvPr>
          <p:cNvSpPr>
            <a:spLocks noGrp="1"/>
          </p:cNvSpPr>
          <p:nvPr>
            <p:ph type="title"/>
          </p:nvPr>
        </p:nvSpPr>
        <p:spPr/>
        <p:txBody>
          <a:bodyPr>
            <a:normAutofit fontScale="90000"/>
          </a:bodyPr>
          <a:lstStyle/>
          <a:p>
            <a:r>
              <a:rPr lang="en-US" dirty="0"/>
              <a:t>Handling, Transport, Packaging &amp; Identification (Art. 18)</a:t>
            </a:r>
            <a:endParaRPr lang="nl-BE" dirty="0"/>
          </a:p>
        </p:txBody>
      </p:sp>
      <p:sp>
        <p:nvSpPr>
          <p:cNvPr id="3" name="Content Placeholder 2">
            <a:extLst>
              <a:ext uri="{FF2B5EF4-FFF2-40B4-BE49-F238E27FC236}">
                <a16:creationId xmlns:a16="http://schemas.microsoft.com/office/drawing/2014/main" id="{B084E000-A87B-8C5B-40B1-C7653453B88D}"/>
              </a:ext>
            </a:extLst>
          </p:cNvPr>
          <p:cNvSpPr>
            <a:spLocks noGrp="1"/>
          </p:cNvSpPr>
          <p:nvPr>
            <p:ph idx="1"/>
          </p:nvPr>
        </p:nvSpPr>
        <p:spPr/>
        <p:txBody>
          <a:bodyPr/>
          <a:lstStyle/>
          <a:p>
            <a:r>
              <a:rPr lang="en-US" dirty="0"/>
              <a:t>(…) each Party shall take necessary measures to require that LMO’s (…) are handled, packaged and transported under conditions of safety (…).</a:t>
            </a:r>
          </a:p>
          <a:p>
            <a:r>
              <a:rPr lang="en-US" dirty="0"/>
              <a:t>Via documentation</a:t>
            </a:r>
          </a:p>
          <a:p>
            <a:pPr lvl="1"/>
            <a:r>
              <a:rPr lang="en-US" dirty="0"/>
              <a:t>Food &amp; feed – “may contain LMOs” label, contact point, intended use</a:t>
            </a:r>
          </a:p>
          <a:p>
            <a:pPr lvl="1"/>
            <a:r>
              <a:rPr lang="en-US" dirty="0"/>
              <a:t>Contained use: label, contact point, safety requirements</a:t>
            </a:r>
          </a:p>
          <a:p>
            <a:pPr lvl="1"/>
            <a:r>
              <a:rPr lang="en-US" dirty="0"/>
              <a:t>Intentional introduction: label, identity &amp; relevant traits, safety requirements, contact point, (if appropriate) contact info importer/exporter and declaration product is in conformity with the Protocol</a:t>
            </a:r>
          </a:p>
          <a:p>
            <a:endParaRPr lang="nl-BE" dirty="0"/>
          </a:p>
        </p:txBody>
      </p:sp>
      <p:sp>
        <p:nvSpPr>
          <p:cNvPr id="4" name="Slide Number Placeholder 3">
            <a:extLst>
              <a:ext uri="{FF2B5EF4-FFF2-40B4-BE49-F238E27FC236}">
                <a16:creationId xmlns:a16="http://schemas.microsoft.com/office/drawing/2014/main" id="{2F6B7E76-658C-BC4D-316D-9A95BAAED97E}"/>
              </a:ext>
            </a:extLst>
          </p:cNvPr>
          <p:cNvSpPr>
            <a:spLocks noGrp="1"/>
          </p:cNvSpPr>
          <p:nvPr>
            <p:ph type="sldNum" sz="quarter" idx="10"/>
          </p:nvPr>
        </p:nvSpPr>
        <p:spPr/>
        <p:txBody>
          <a:bodyPr/>
          <a:lstStyle/>
          <a:p>
            <a:pPr>
              <a:defRPr/>
            </a:pPr>
            <a:fld id="{58970697-AD87-4807-B496-E55323FB97B2}" type="slidenum">
              <a:rPr lang="nl-BE" smtClean="0"/>
              <a:pPr>
                <a:defRPr/>
              </a:pPr>
              <a:t>15</a:t>
            </a:fld>
            <a:endParaRPr lang="nl-BE" dirty="0"/>
          </a:p>
        </p:txBody>
      </p:sp>
    </p:spTree>
    <p:extLst>
      <p:ext uri="{BB962C8B-B14F-4D97-AF65-F5344CB8AC3E}">
        <p14:creationId xmlns:p14="http://schemas.microsoft.com/office/powerpoint/2010/main" val="55033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B50E-9230-DC95-43EA-4838E2446A99}"/>
              </a:ext>
            </a:extLst>
          </p:cNvPr>
          <p:cNvSpPr>
            <a:spLocks noGrp="1"/>
          </p:cNvSpPr>
          <p:nvPr>
            <p:ph type="title"/>
          </p:nvPr>
        </p:nvSpPr>
        <p:spPr/>
        <p:txBody>
          <a:bodyPr>
            <a:normAutofit fontScale="90000"/>
          </a:bodyPr>
          <a:lstStyle/>
          <a:p>
            <a:r>
              <a:rPr lang="en-US" dirty="0"/>
              <a:t>Illegal Transboundary Movements (Art. 25)</a:t>
            </a:r>
            <a:endParaRPr lang="nl-BE" dirty="0"/>
          </a:p>
        </p:txBody>
      </p:sp>
      <p:sp>
        <p:nvSpPr>
          <p:cNvPr id="3" name="Content Placeholder 2">
            <a:extLst>
              <a:ext uri="{FF2B5EF4-FFF2-40B4-BE49-F238E27FC236}">
                <a16:creationId xmlns:a16="http://schemas.microsoft.com/office/drawing/2014/main" id="{9609C87C-F8E8-CA41-5CED-94F6E5C8247D}"/>
              </a:ext>
            </a:extLst>
          </p:cNvPr>
          <p:cNvSpPr>
            <a:spLocks noGrp="1"/>
          </p:cNvSpPr>
          <p:nvPr>
            <p:ph idx="1"/>
          </p:nvPr>
        </p:nvSpPr>
        <p:spPr/>
        <p:txBody>
          <a:bodyPr/>
          <a:lstStyle/>
          <a:p>
            <a:r>
              <a:rPr lang="en-US" dirty="0"/>
              <a:t>1. Each Party shall adopt appropriate domestic measures aimed at preventing and, if appropriate, penalizing transboundary movements of living modified organisms carried out in contravention of its domestic measures to implement this Protocol. Such movements shall be deemed illegal transboundary movements.</a:t>
            </a:r>
          </a:p>
          <a:p>
            <a:r>
              <a:rPr lang="en-US" dirty="0"/>
              <a:t>2. Party of origin responsible for disposing of illegal LMO…</a:t>
            </a:r>
          </a:p>
          <a:p>
            <a:r>
              <a:rPr lang="en-US" dirty="0"/>
              <a:t>3. …and report to the BCH</a:t>
            </a:r>
          </a:p>
          <a:p>
            <a:endParaRPr lang="nl-BE" dirty="0"/>
          </a:p>
        </p:txBody>
      </p:sp>
      <p:sp>
        <p:nvSpPr>
          <p:cNvPr id="4" name="Slide Number Placeholder 3">
            <a:extLst>
              <a:ext uri="{FF2B5EF4-FFF2-40B4-BE49-F238E27FC236}">
                <a16:creationId xmlns:a16="http://schemas.microsoft.com/office/drawing/2014/main" id="{943AE6A5-95F6-22C7-280C-59525A9201C6}"/>
              </a:ext>
            </a:extLst>
          </p:cNvPr>
          <p:cNvSpPr>
            <a:spLocks noGrp="1"/>
          </p:cNvSpPr>
          <p:nvPr>
            <p:ph type="sldNum" sz="quarter" idx="10"/>
          </p:nvPr>
        </p:nvSpPr>
        <p:spPr/>
        <p:txBody>
          <a:bodyPr/>
          <a:lstStyle/>
          <a:p>
            <a:pPr>
              <a:defRPr/>
            </a:pPr>
            <a:fld id="{58970697-AD87-4807-B496-E55323FB97B2}" type="slidenum">
              <a:rPr lang="nl-BE" smtClean="0"/>
              <a:pPr>
                <a:defRPr/>
              </a:pPr>
              <a:t>16</a:t>
            </a:fld>
            <a:endParaRPr lang="nl-BE" dirty="0"/>
          </a:p>
        </p:txBody>
      </p:sp>
    </p:spTree>
    <p:extLst>
      <p:ext uri="{BB962C8B-B14F-4D97-AF65-F5344CB8AC3E}">
        <p14:creationId xmlns:p14="http://schemas.microsoft.com/office/powerpoint/2010/main" val="389389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17</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a:t>
            </a:r>
            <a:r>
              <a:rPr lang="en-US" sz="1050"/>
              <a:t>: </a:t>
            </a:r>
            <a:r>
              <a:rPr lang="en-US" sz="1050" dirty="0" err="1"/>
              <a:t>SynBio</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RARM</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D&amp;I</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MF – T17</a:t>
            </a:r>
            <a:endParaRPr lang="nl-BE" sz="1050" dirty="0"/>
          </a:p>
        </p:txBody>
      </p:sp>
    </p:spTree>
    <p:extLst>
      <p:ext uri="{BB962C8B-B14F-4D97-AF65-F5344CB8AC3E}">
        <p14:creationId xmlns:p14="http://schemas.microsoft.com/office/powerpoint/2010/main" val="212529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A5CB-517E-CE0B-2D3B-3E69B34BC0B5}"/>
              </a:ext>
            </a:extLst>
          </p:cNvPr>
          <p:cNvSpPr>
            <a:spLocks noGrp="1"/>
          </p:cNvSpPr>
          <p:nvPr>
            <p:ph type="title"/>
          </p:nvPr>
        </p:nvSpPr>
        <p:spPr/>
        <p:txBody>
          <a:bodyPr>
            <a:normAutofit fontScale="90000"/>
          </a:bodyPr>
          <a:lstStyle/>
          <a:p>
            <a:r>
              <a:rPr lang="en-US" dirty="0"/>
              <a:t>Risk assessment (Art. 15 &amp; Annex III)</a:t>
            </a:r>
            <a:endParaRPr lang="nl-BE" dirty="0"/>
          </a:p>
        </p:txBody>
      </p:sp>
      <p:sp>
        <p:nvSpPr>
          <p:cNvPr id="3" name="Content Placeholder 2">
            <a:extLst>
              <a:ext uri="{FF2B5EF4-FFF2-40B4-BE49-F238E27FC236}">
                <a16:creationId xmlns:a16="http://schemas.microsoft.com/office/drawing/2014/main" id="{59D91A0C-B153-4961-954B-EF1347F9194C}"/>
              </a:ext>
            </a:extLst>
          </p:cNvPr>
          <p:cNvSpPr>
            <a:spLocks noGrp="1"/>
          </p:cNvSpPr>
          <p:nvPr>
            <p:ph idx="1"/>
          </p:nvPr>
        </p:nvSpPr>
        <p:spPr/>
        <p:txBody>
          <a:bodyPr/>
          <a:lstStyle/>
          <a:p>
            <a:r>
              <a:rPr lang="en-US" dirty="0"/>
              <a:t>General principles</a:t>
            </a:r>
          </a:p>
          <a:p>
            <a:pPr lvl="1"/>
            <a:r>
              <a:rPr lang="en-US" dirty="0"/>
              <a:t>Science-based</a:t>
            </a:r>
          </a:p>
          <a:p>
            <a:pPr lvl="1"/>
            <a:r>
              <a:rPr lang="en-US" dirty="0"/>
              <a:t>Based on precautionary principle</a:t>
            </a:r>
          </a:p>
          <a:p>
            <a:pPr lvl="1"/>
            <a:r>
              <a:rPr lang="en-US" dirty="0"/>
              <a:t>Comparative approach</a:t>
            </a:r>
          </a:p>
          <a:p>
            <a:pPr lvl="1"/>
            <a:r>
              <a:rPr lang="en-US" dirty="0"/>
              <a:t>Case-by-case</a:t>
            </a:r>
          </a:p>
          <a:p>
            <a:r>
              <a:rPr lang="en-US" dirty="0"/>
              <a:t>Steps</a:t>
            </a:r>
          </a:p>
          <a:p>
            <a:pPr lvl="1"/>
            <a:r>
              <a:rPr lang="en-US" dirty="0"/>
              <a:t>Identification of characteristics with potential adverse effects</a:t>
            </a:r>
          </a:p>
          <a:p>
            <a:pPr lvl="1"/>
            <a:r>
              <a:rPr lang="en-US" dirty="0"/>
              <a:t>Evaluate the likelihood these adverse effects take place, the consequences if they do and the overall risk by combining this.</a:t>
            </a:r>
          </a:p>
          <a:p>
            <a:pPr lvl="1"/>
            <a:r>
              <a:rPr lang="en-US" dirty="0"/>
              <a:t>A recommendation whether the risk is acceptable and/or possible management strategies &amp; monitoring plans</a:t>
            </a:r>
          </a:p>
        </p:txBody>
      </p:sp>
      <p:sp>
        <p:nvSpPr>
          <p:cNvPr id="4" name="Slide Number Placeholder 3">
            <a:extLst>
              <a:ext uri="{FF2B5EF4-FFF2-40B4-BE49-F238E27FC236}">
                <a16:creationId xmlns:a16="http://schemas.microsoft.com/office/drawing/2014/main" id="{A220AEA2-AC43-DEB1-5E95-497180910EAF}"/>
              </a:ext>
            </a:extLst>
          </p:cNvPr>
          <p:cNvSpPr>
            <a:spLocks noGrp="1"/>
          </p:cNvSpPr>
          <p:nvPr>
            <p:ph type="sldNum" sz="quarter" idx="10"/>
          </p:nvPr>
        </p:nvSpPr>
        <p:spPr/>
        <p:txBody>
          <a:bodyPr/>
          <a:lstStyle/>
          <a:p>
            <a:pPr>
              <a:defRPr/>
            </a:pPr>
            <a:fld id="{58970697-AD87-4807-B496-E55323FB97B2}" type="slidenum">
              <a:rPr lang="nl-BE" smtClean="0"/>
              <a:pPr>
                <a:defRPr/>
              </a:pPr>
              <a:t>18</a:t>
            </a:fld>
            <a:endParaRPr lang="nl-BE" dirty="0"/>
          </a:p>
        </p:txBody>
      </p:sp>
    </p:spTree>
    <p:extLst>
      <p:ext uri="{BB962C8B-B14F-4D97-AF65-F5344CB8AC3E}">
        <p14:creationId xmlns:p14="http://schemas.microsoft.com/office/powerpoint/2010/main" val="333018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A5CB-517E-CE0B-2D3B-3E69B34BC0B5}"/>
              </a:ext>
            </a:extLst>
          </p:cNvPr>
          <p:cNvSpPr>
            <a:spLocks noGrp="1"/>
          </p:cNvSpPr>
          <p:nvPr>
            <p:ph type="title"/>
          </p:nvPr>
        </p:nvSpPr>
        <p:spPr/>
        <p:txBody>
          <a:bodyPr>
            <a:normAutofit fontScale="90000"/>
          </a:bodyPr>
          <a:lstStyle/>
          <a:p>
            <a:r>
              <a:rPr lang="en-US" dirty="0"/>
              <a:t>Risk assessment (Art. 15 &amp; Annex III)</a:t>
            </a:r>
            <a:endParaRPr lang="nl-BE" dirty="0"/>
          </a:p>
        </p:txBody>
      </p:sp>
      <p:sp>
        <p:nvSpPr>
          <p:cNvPr id="3" name="Content Placeholder 2">
            <a:extLst>
              <a:ext uri="{FF2B5EF4-FFF2-40B4-BE49-F238E27FC236}">
                <a16:creationId xmlns:a16="http://schemas.microsoft.com/office/drawing/2014/main" id="{59D91A0C-B153-4961-954B-EF1347F9194C}"/>
              </a:ext>
            </a:extLst>
          </p:cNvPr>
          <p:cNvSpPr>
            <a:spLocks noGrp="1"/>
          </p:cNvSpPr>
          <p:nvPr>
            <p:ph idx="1"/>
          </p:nvPr>
        </p:nvSpPr>
        <p:spPr/>
        <p:txBody>
          <a:bodyPr/>
          <a:lstStyle/>
          <a:p>
            <a:r>
              <a:rPr lang="en-US" dirty="0"/>
              <a:t>Points to consider</a:t>
            </a:r>
          </a:p>
          <a:p>
            <a:pPr lvl="1"/>
            <a:r>
              <a:rPr lang="en-US" dirty="0"/>
              <a:t>Recipient organism, Donor organism, Vector</a:t>
            </a:r>
          </a:p>
          <a:p>
            <a:pPr lvl="1"/>
            <a:r>
              <a:rPr lang="en-US" dirty="0"/>
              <a:t>Characteristics of the modification</a:t>
            </a:r>
          </a:p>
          <a:p>
            <a:pPr lvl="1"/>
            <a:r>
              <a:rPr lang="en-US" dirty="0"/>
              <a:t>LMO and differences with recipient organism</a:t>
            </a:r>
          </a:p>
          <a:p>
            <a:pPr lvl="1"/>
            <a:r>
              <a:rPr lang="en-US" dirty="0"/>
              <a:t>Detection and identification methods</a:t>
            </a:r>
          </a:p>
          <a:p>
            <a:pPr lvl="1"/>
            <a:r>
              <a:rPr lang="en-US" dirty="0"/>
              <a:t>Intended use</a:t>
            </a:r>
          </a:p>
          <a:p>
            <a:pPr lvl="1"/>
            <a:r>
              <a:rPr lang="en-US" dirty="0"/>
              <a:t>Receiving environment</a:t>
            </a:r>
          </a:p>
        </p:txBody>
      </p:sp>
      <p:sp>
        <p:nvSpPr>
          <p:cNvPr id="4" name="Slide Number Placeholder 3">
            <a:extLst>
              <a:ext uri="{FF2B5EF4-FFF2-40B4-BE49-F238E27FC236}">
                <a16:creationId xmlns:a16="http://schemas.microsoft.com/office/drawing/2014/main" id="{A220AEA2-AC43-DEB1-5E95-497180910EAF}"/>
              </a:ext>
            </a:extLst>
          </p:cNvPr>
          <p:cNvSpPr>
            <a:spLocks noGrp="1"/>
          </p:cNvSpPr>
          <p:nvPr>
            <p:ph type="sldNum" sz="quarter" idx="10"/>
          </p:nvPr>
        </p:nvSpPr>
        <p:spPr/>
        <p:txBody>
          <a:bodyPr/>
          <a:lstStyle/>
          <a:p>
            <a:pPr>
              <a:defRPr/>
            </a:pPr>
            <a:fld id="{58970697-AD87-4807-B496-E55323FB97B2}" type="slidenum">
              <a:rPr lang="nl-BE" smtClean="0"/>
              <a:pPr>
                <a:defRPr/>
              </a:pPr>
              <a:t>19</a:t>
            </a:fld>
            <a:endParaRPr lang="nl-BE" dirty="0"/>
          </a:p>
        </p:txBody>
      </p:sp>
    </p:spTree>
    <p:extLst>
      <p:ext uri="{BB962C8B-B14F-4D97-AF65-F5344CB8AC3E}">
        <p14:creationId xmlns:p14="http://schemas.microsoft.com/office/powerpoint/2010/main" val="271510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5EAB-3D31-17FF-B13A-AB28B611C301}"/>
              </a:ext>
            </a:extLst>
          </p:cNvPr>
          <p:cNvSpPr>
            <a:spLocks noGrp="1"/>
          </p:cNvSpPr>
          <p:nvPr>
            <p:ph type="title"/>
          </p:nvPr>
        </p:nvSpPr>
        <p:spPr/>
        <p:txBody>
          <a:bodyPr>
            <a:normAutofit fontScale="90000"/>
          </a:bodyPr>
          <a:lstStyle/>
          <a:p>
            <a:r>
              <a:rPr lang="en-US" dirty="0"/>
              <a:t>Scope of the presentation</a:t>
            </a:r>
            <a:endParaRPr lang="nl-BE" dirty="0"/>
          </a:p>
        </p:txBody>
      </p:sp>
      <p:sp>
        <p:nvSpPr>
          <p:cNvPr id="3" name="Content Placeholder 2">
            <a:extLst>
              <a:ext uri="{FF2B5EF4-FFF2-40B4-BE49-F238E27FC236}">
                <a16:creationId xmlns:a16="http://schemas.microsoft.com/office/drawing/2014/main" id="{1D958916-D9C6-33BE-D42A-3D7154EC801C}"/>
              </a:ext>
            </a:extLst>
          </p:cNvPr>
          <p:cNvSpPr>
            <a:spLocks noGrp="1"/>
          </p:cNvSpPr>
          <p:nvPr>
            <p:ph idx="1"/>
          </p:nvPr>
        </p:nvSpPr>
        <p:spPr/>
        <p:txBody>
          <a:bodyPr/>
          <a:lstStyle/>
          <a:p>
            <a:r>
              <a:rPr lang="en-US" dirty="0"/>
              <a:t>Overview of topics under discussion per AI</a:t>
            </a:r>
          </a:p>
          <a:p>
            <a:r>
              <a:rPr lang="en-US" dirty="0"/>
              <a:t>Historical context</a:t>
            </a:r>
          </a:p>
          <a:p>
            <a:r>
              <a:rPr lang="en-US" dirty="0"/>
              <a:t>General advice for negotiators</a:t>
            </a:r>
          </a:p>
          <a:p>
            <a:endParaRPr lang="en-US" dirty="0"/>
          </a:p>
          <a:p>
            <a:r>
              <a:rPr lang="en-US" dirty="0"/>
              <a:t>In depth technical context </a:t>
            </a:r>
            <a:r>
              <a:rPr lang="en-US" dirty="0">
                <a:sym typeface="Wingdings" panose="05000000000000000000" pitchFamily="2" charset="2"/>
              </a:rPr>
              <a:t>during next presentation and round of questions</a:t>
            </a:r>
            <a:endParaRPr lang="en-US" dirty="0"/>
          </a:p>
        </p:txBody>
      </p:sp>
    </p:spTree>
    <p:extLst>
      <p:ext uri="{BB962C8B-B14F-4D97-AF65-F5344CB8AC3E}">
        <p14:creationId xmlns:p14="http://schemas.microsoft.com/office/powerpoint/2010/main" val="3314308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EA2E-D0DD-EDF1-D445-17BEAB0C7E22}"/>
              </a:ext>
            </a:extLst>
          </p:cNvPr>
          <p:cNvSpPr>
            <a:spLocks noGrp="1"/>
          </p:cNvSpPr>
          <p:nvPr>
            <p:ph type="title"/>
          </p:nvPr>
        </p:nvSpPr>
        <p:spPr/>
        <p:txBody>
          <a:bodyPr>
            <a:normAutofit fontScale="90000"/>
          </a:bodyPr>
          <a:lstStyle/>
          <a:p>
            <a:r>
              <a:rPr lang="en-US" dirty="0"/>
              <a:t>Risk management (Art. 16)</a:t>
            </a:r>
            <a:endParaRPr lang="nl-BE" dirty="0"/>
          </a:p>
        </p:txBody>
      </p:sp>
      <p:sp>
        <p:nvSpPr>
          <p:cNvPr id="3" name="Content Placeholder 2">
            <a:extLst>
              <a:ext uri="{FF2B5EF4-FFF2-40B4-BE49-F238E27FC236}">
                <a16:creationId xmlns:a16="http://schemas.microsoft.com/office/drawing/2014/main" id="{354B5090-ADBA-4DD4-218A-1ABE379F9DF5}"/>
              </a:ext>
            </a:extLst>
          </p:cNvPr>
          <p:cNvSpPr>
            <a:spLocks noGrp="1"/>
          </p:cNvSpPr>
          <p:nvPr>
            <p:ph idx="1"/>
          </p:nvPr>
        </p:nvSpPr>
        <p:spPr/>
        <p:txBody>
          <a:bodyPr/>
          <a:lstStyle/>
          <a:p>
            <a:r>
              <a:rPr lang="en-US" dirty="0"/>
              <a:t>1. The Parties shall (…) establish and maintain appropriate mechanisms, measures and strategies to regulate, manage and control risks identified in the risk assessment provisions of this Protocol associated with the use, handling and transboundary movement of living modified organisms.</a:t>
            </a:r>
          </a:p>
          <a:p>
            <a:r>
              <a:rPr lang="en-US" dirty="0"/>
              <a:t>Measures take into account</a:t>
            </a:r>
          </a:p>
          <a:p>
            <a:pPr lvl="1"/>
            <a:r>
              <a:rPr lang="en-US" dirty="0"/>
              <a:t>Necessary extent to prevent adverse effects</a:t>
            </a:r>
          </a:p>
          <a:p>
            <a:pPr lvl="1"/>
            <a:r>
              <a:rPr lang="en-US" dirty="0"/>
              <a:t>Possibility of transboundary movements</a:t>
            </a:r>
          </a:p>
          <a:p>
            <a:pPr lvl="1"/>
            <a:r>
              <a:rPr lang="en-US" dirty="0"/>
              <a:t>An appropriate period of observation</a:t>
            </a:r>
          </a:p>
          <a:p>
            <a:pPr lvl="1"/>
            <a:r>
              <a:rPr lang="en-US" dirty="0"/>
              <a:t>Inter-Party cooperation on identifying adverse effects and treatment</a:t>
            </a:r>
            <a:endParaRPr lang="nl-BE" dirty="0"/>
          </a:p>
        </p:txBody>
      </p:sp>
      <p:sp>
        <p:nvSpPr>
          <p:cNvPr id="4" name="Slide Number Placeholder 3">
            <a:extLst>
              <a:ext uri="{FF2B5EF4-FFF2-40B4-BE49-F238E27FC236}">
                <a16:creationId xmlns:a16="http://schemas.microsoft.com/office/drawing/2014/main" id="{ADC2A469-4D99-D5D3-BE31-EE5874EAE71E}"/>
              </a:ext>
            </a:extLst>
          </p:cNvPr>
          <p:cNvSpPr>
            <a:spLocks noGrp="1"/>
          </p:cNvSpPr>
          <p:nvPr>
            <p:ph type="sldNum" sz="quarter" idx="10"/>
          </p:nvPr>
        </p:nvSpPr>
        <p:spPr/>
        <p:txBody>
          <a:bodyPr/>
          <a:lstStyle/>
          <a:p>
            <a:pPr>
              <a:defRPr/>
            </a:pPr>
            <a:fld id="{58970697-AD87-4807-B496-E55323FB97B2}" type="slidenum">
              <a:rPr lang="nl-BE" smtClean="0"/>
              <a:pPr>
                <a:defRPr/>
              </a:pPr>
              <a:t>20</a:t>
            </a:fld>
            <a:endParaRPr lang="nl-BE" dirty="0"/>
          </a:p>
        </p:txBody>
      </p:sp>
    </p:spTree>
    <p:extLst>
      <p:ext uri="{BB962C8B-B14F-4D97-AF65-F5344CB8AC3E}">
        <p14:creationId xmlns:p14="http://schemas.microsoft.com/office/powerpoint/2010/main" val="284209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0770-6B91-1EE3-BB4F-91AD47A2E936}"/>
              </a:ext>
            </a:extLst>
          </p:cNvPr>
          <p:cNvSpPr>
            <a:spLocks noGrp="1"/>
          </p:cNvSpPr>
          <p:nvPr>
            <p:ph type="title"/>
          </p:nvPr>
        </p:nvSpPr>
        <p:spPr/>
        <p:txBody>
          <a:bodyPr>
            <a:normAutofit fontScale="90000"/>
          </a:bodyPr>
          <a:lstStyle/>
          <a:p>
            <a:r>
              <a:rPr lang="en-US" dirty="0"/>
              <a:t>RARM - Context</a:t>
            </a:r>
            <a:endParaRPr lang="nl-BE" dirty="0"/>
          </a:p>
        </p:txBody>
      </p:sp>
      <p:sp>
        <p:nvSpPr>
          <p:cNvPr id="3" name="Content Placeholder 2">
            <a:extLst>
              <a:ext uri="{FF2B5EF4-FFF2-40B4-BE49-F238E27FC236}">
                <a16:creationId xmlns:a16="http://schemas.microsoft.com/office/drawing/2014/main" id="{89CE2AF1-F0EC-95ED-E957-4D23B8B7B044}"/>
              </a:ext>
            </a:extLst>
          </p:cNvPr>
          <p:cNvSpPr>
            <a:spLocks noGrp="1"/>
          </p:cNvSpPr>
          <p:nvPr>
            <p:ph idx="1"/>
          </p:nvPr>
        </p:nvSpPr>
        <p:spPr/>
        <p:txBody>
          <a:bodyPr/>
          <a:lstStyle/>
          <a:p>
            <a:r>
              <a:rPr lang="en-US" dirty="0"/>
              <a:t>Two important topics</a:t>
            </a:r>
          </a:p>
          <a:p>
            <a:pPr lvl="1"/>
            <a:r>
              <a:rPr lang="en-US" dirty="0"/>
              <a:t>Development of guidance on risk assessment</a:t>
            </a:r>
          </a:p>
          <a:p>
            <a:pPr lvl="1"/>
            <a:r>
              <a:rPr lang="en-US" dirty="0"/>
              <a:t>Taking stock of new topics to develop guidance for</a:t>
            </a:r>
          </a:p>
          <a:p>
            <a:r>
              <a:rPr lang="en-US" dirty="0"/>
              <a:t>Current focus is LMOs with modified gene drives, with special focus on mosquitos</a:t>
            </a:r>
          </a:p>
          <a:p>
            <a:r>
              <a:rPr lang="nl-BE" b="1" dirty="0"/>
              <a:t>Important</a:t>
            </a:r>
            <a:r>
              <a:rPr lang="nl-BE" dirty="0"/>
              <a:t> – </a:t>
            </a:r>
            <a:r>
              <a:rPr lang="nl-BE" dirty="0" err="1"/>
              <a:t>Guidance</a:t>
            </a:r>
            <a:r>
              <a:rPr lang="nl-BE" dirty="0"/>
              <a:t> </a:t>
            </a:r>
            <a:r>
              <a:rPr lang="nl-BE" dirty="0" err="1"/>
              <a:t>itself</a:t>
            </a:r>
            <a:r>
              <a:rPr lang="nl-BE" dirty="0"/>
              <a:t> </a:t>
            </a:r>
            <a:r>
              <a:rPr lang="nl-BE" dirty="0" err="1"/>
              <a:t>not</a:t>
            </a:r>
            <a:r>
              <a:rPr lang="nl-BE" dirty="0"/>
              <a:t> open </a:t>
            </a:r>
            <a:r>
              <a:rPr lang="nl-BE" dirty="0" err="1"/>
              <a:t>for</a:t>
            </a:r>
            <a:r>
              <a:rPr lang="nl-BE" dirty="0"/>
              <a:t> </a:t>
            </a:r>
            <a:r>
              <a:rPr lang="nl-BE" dirty="0" err="1"/>
              <a:t>negotiation</a:t>
            </a:r>
            <a:endParaRPr lang="nl-BE" dirty="0"/>
          </a:p>
          <a:p>
            <a:pPr lvl="1"/>
            <a:r>
              <a:rPr lang="nl-BE" dirty="0"/>
              <a:t>Peer-review?</a:t>
            </a:r>
          </a:p>
        </p:txBody>
      </p:sp>
      <p:sp>
        <p:nvSpPr>
          <p:cNvPr id="4" name="Slide Number Placeholder 3">
            <a:extLst>
              <a:ext uri="{FF2B5EF4-FFF2-40B4-BE49-F238E27FC236}">
                <a16:creationId xmlns:a16="http://schemas.microsoft.com/office/drawing/2014/main" id="{FB8B7AFE-F1E9-DC45-EE82-FABBF9EDC77E}"/>
              </a:ext>
            </a:extLst>
          </p:cNvPr>
          <p:cNvSpPr>
            <a:spLocks noGrp="1"/>
          </p:cNvSpPr>
          <p:nvPr>
            <p:ph type="sldNum" sz="quarter" idx="10"/>
          </p:nvPr>
        </p:nvSpPr>
        <p:spPr/>
        <p:txBody>
          <a:bodyPr/>
          <a:lstStyle/>
          <a:p>
            <a:pPr>
              <a:defRPr/>
            </a:pPr>
            <a:fld id="{58970697-AD87-4807-B496-E55323FB97B2}" type="slidenum">
              <a:rPr lang="nl-BE" smtClean="0"/>
              <a:pPr>
                <a:defRPr/>
              </a:pPr>
              <a:t>21</a:t>
            </a:fld>
            <a:endParaRPr lang="nl-BE" dirty="0"/>
          </a:p>
        </p:txBody>
      </p:sp>
    </p:spTree>
    <p:extLst>
      <p:ext uri="{BB962C8B-B14F-4D97-AF65-F5344CB8AC3E}">
        <p14:creationId xmlns:p14="http://schemas.microsoft.com/office/powerpoint/2010/main" val="14107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DFA3-8432-E5FC-C8C5-DB89D796E199}"/>
              </a:ext>
            </a:extLst>
          </p:cNvPr>
          <p:cNvSpPr>
            <a:spLocks noGrp="1"/>
          </p:cNvSpPr>
          <p:nvPr>
            <p:ph type="title"/>
          </p:nvPr>
        </p:nvSpPr>
        <p:spPr/>
        <p:txBody>
          <a:bodyPr>
            <a:normAutofit fontScale="90000"/>
          </a:bodyPr>
          <a:lstStyle/>
          <a:p>
            <a:r>
              <a:rPr lang="en-US" dirty="0"/>
              <a:t>In general</a:t>
            </a:r>
            <a:endParaRPr lang="nl-BE" dirty="0"/>
          </a:p>
        </p:txBody>
      </p:sp>
      <p:sp>
        <p:nvSpPr>
          <p:cNvPr id="3" name="Content Placeholder 2">
            <a:extLst>
              <a:ext uri="{FF2B5EF4-FFF2-40B4-BE49-F238E27FC236}">
                <a16:creationId xmlns:a16="http://schemas.microsoft.com/office/drawing/2014/main" id="{FC85EFEA-53C4-C345-2D67-8373DC1C9CFE}"/>
              </a:ext>
            </a:extLst>
          </p:cNvPr>
          <p:cNvSpPr>
            <a:spLocks noGrp="1"/>
          </p:cNvSpPr>
          <p:nvPr>
            <p:ph idx="1"/>
          </p:nvPr>
        </p:nvSpPr>
        <p:spPr/>
        <p:txBody>
          <a:bodyPr/>
          <a:lstStyle/>
          <a:p>
            <a:r>
              <a:rPr lang="en-US" dirty="0"/>
              <a:t>Read the documents</a:t>
            </a:r>
          </a:p>
          <a:p>
            <a:r>
              <a:rPr lang="en-US" dirty="0"/>
              <a:t>Value in each negotiators profile</a:t>
            </a:r>
          </a:p>
          <a:p>
            <a:r>
              <a:rPr lang="en-US" dirty="0"/>
              <a:t>SBSTTA is not the final station of text</a:t>
            </a:r>
          </a:p>
          <a:p>
            <a:endParaRPr lang="en-US" dirty="0"/>
          </a:p>
          <a:p>
            <a:r>
              <a:rPr lang="en-US" dirty="0"/>
              <a:t>‘History is written by those that show up’</a:t>
            </a:r>
          </a:p>
          <a:p>
            <a:endParaRPr lang="nl-BE" dirty="0"/>
          </a:p>
        </p:txBody>
      </p:sp>
      <p:sp>
        <p:nvSpPr>
          <p:cNvPr id="4" name="Slide Number Placeholder 3">
            <a:extLst>
              <a:ext uri="{FF2B5EF4-FFF2-40B4-BE49-F238E27FC236}">
                <a16:creationId xmlns:a16="http://schemas.microsoft.com/office/drawing/2014/main" id="{53794EE3-222C-E645-114E-EC4A125E7692}"/>
              </a:ext>
            </a:extLst>
          </p:cNvPr>
          <p:cNvSpPr>
            <a:spLocks noGrp="1"/>
          </p:cNvSpPr>
          <p:nvPr>
            <p:ph type="sldNum" sz="quarter" idx="10"/>
          </p:nvPr>
        </p:nvSpPr>
        <p:spPr/>
        <p:txBody>
          <a:bodyPr/>
          <a:lstStyle/>
          <a:p>
            <a:pPr>
              <a:defRPr/>
            </a:pPr>
            <a:fld id="{58970697-AD87-4807-B496-E55323FB97B2}" type="slidenum">
              <a:rPr lang="nl-BE" smtClean="0"/>
              <a:pPr>
                <a:defRPr/>
              </a:pPr>
              <a:t>22</a:t>
            </a:fld>
            <a:endParaRPr lang="nl-BE" dirty="0"/>
          </a:p>
        </p:txBody>
      </p:sp>
    </p:spTree>
    <p:extLst>
      <p:ext uri="{BB962C8B-B14F-4D97-AF65-F5344CB8AC3E}">
        <p14:creationId xmlns:p14="http://schemas.microsoft.com/office/powerpoint/2010/main" val="71594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63830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Jens Warrie</a:t>
            </a:r>
            <a:endParaRPr sz="1800" dirty="0"/>
          </a:p>
        </p:txBody>
      </p:sp>
      <p:sp>
        <p:nvSpPr>
          <p:cNvPr id="87" name="Google Shape;87;p15"/>
          <p:cNvSpPr txBox="1">
            <a:spLocks noGrp="1"/>
          </p:cNvSpPr>
          <p:nvPr>
            <p:ph type="title"/>
          </p:nvPr>
        </p:nvSpPr>
        <p:spPr>
          <a:xfrm>
            <a:off x="5892075"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800" dirty="0"/>
              <a:t>Jens.warrie@health.fgov.be </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Coming soon </a:t>
            </a:r>
            <a:r>
              <a:rPr lang="en" sz="105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3</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 Synthetic Biology</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Risk Assessment &amp; Risk Management</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Detection &amp; Identification</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Monitoring Framework – Target 17</a:t>
            </a:r>
            <a:endParaRPr lang="nl-BE"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4</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 </a:t>
            </a:r>
            <a:r>
              <a:rPr lang="en-US" sz="1050" dirty="0" err="1"/>
              <a:t>SynBio</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RARM</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D&amp;I</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MF – T17</a:t>
            </a:r>
            <a:endParaRPr lang="nl-BE" sz="1050" dirty="0"/>
          </a:p>
        </p:txBody>
      </p:sp>
    </p:spTree>
    <p:extLst>
      <p:ext uri="{BB962C8B-B14F-4D97-AF65-F5344CB8AC3E}">
        <p14:creationId xmlns:p14="http://schemas.microsoft.com/office/powerpoint/2010/main" val="193890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5</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 </a:t>
            </a:r>
            <a:r>
              <a:rPr lang="en-US" sz="1050" dirty="0" err="1"/>
              <a:t>SynBio</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RARM</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D&amp;I</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MF – T17</a:t>
            </a:r>
            <a:endParaRPr lang="nl-BE" sz="1050" dirty="0"/>
          </a:p>
        </p:txBody>
      </p:sp>
      <p:cxnSp>
        <p:nvCxnSpPr>
          <p:cNvPr id="7" name="Straight Connector 6">
            <a:extLst>
              <a:ext uri="{FF2B5EF4-FFF2-40B4-BE49-F238E27FC236}">
                <a16:creationId xmlns:a16="http://schemas.microsoft.com/office/drawing/2014/main" id="{D0135F76-3566-3930-5901-1628E4A66132}"/>
              </a:ext>
            </a:extLst>
          </p:cNvPr>
          <p:cNvCxnSpPr/>
          <p:nvPr/>
        </p:nvCxnSpPr>
        <p:spPr>
          <a:xfrm>
            <a:off x="1328738" y="2671763"/>
            <a:ext cx="613648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618AB3-2159-BBDE-903C-EED0827E36EF}"/>
              </a:ext>
            </a:extLst>
          </p:cNvPr>
          <p:cNvSpPr txBox="1"/>
          <p:nvPr/>
        </p:nvSpPr>
        <p:spPr>
          <a:xfrm>
            <a:off x="7529511" y="1812338"/>
            <a:ext cx="1271502" cy="253916"/>
          </a:xfrm>
          <a:prstGeom prst="rect">
            <a:avLst/>
          </a:prstGeom>
          <a:noFill/>
        </p:spPr>
        <p:txBody>
          <a:bodyPr wrap="none" rtlCol="0">
            <a:spAutoFit/>
          </a:bodyPr>
          <a:lstStyle/>
          <a:p>
            <a:r>
              <a:rPr lang="en-US" sz="1050" dirty="0"/>
              <a:t>CBD Agenda Item</a:t>
            </a:r>
            <a:endParaRPr lang="nl-BE" sz="1050" dirty="0"/>
          </a:p>
        </p:txBody>
      </p:sp>
      <p:sp>
        <p:nvSpPr>
          <p:cNvPr id="9" name="TextBox 8">
            <a:extLst>
              <a:ext uri="{FF2B5EF4-FFF2-40B4-BE49-F238E27FC236}">
                <a16:creationId xmlns:a16="http://schemas.microsoft.com/office/drawing/2014/main" id="{69D0109E-8084-A183-48FA-0DC4CC7B4734}"/>
              </a:ext>
            </a:extLst>
          </p:cNvPr>
          <p:cNvSpPr txBox="1"/>
          <p:nvPr/>
        </p:nvSpPr>
        <p:spPr>
          <a:xfrm>
            <a:off x="7529511" y="3238112"/>
            <a:ext cx="1438214" cy="415498"/>
          </a:xfrm>
          <a:prstGeom prst="rect">
            <a:avLst/>
          </a:prstGeom>
          <a:noFill/>
        </p:spPr>
        <p:txBody>
          <a:bodyPr wrap="none" rtlCol="0">
            <a:spAutoFit/>
          </a:bodyPr>
          <a:lstStyle/>
          <a:p>
            <a:r>
              <a:rPr lang="en-US" sz="1050" dirty="0"/>
              <a:t>CP Agenda Item</a:t>
            </a:r>
          </a:p>
          <a:p>
            <a:r>
              <a:rPr lang="en-US" sz="1050" i="1" dirty="0"/>
              <a:t>(Cartagena Protocol)</a:t>
            </a:r>
            <a:endParaRPr lang="nl-BE" sz="1050" i="1" dirty="0"/>
          </a:p>
        </p:txBody>
      </p:sp>
    </p:spTree>
    <p:extLst>
      <p:ext uri="{BB962C8B-B14F-4D97-AF65-F5344CB8AC3E}">
        <p14:creationId xmlns:p14="http://schemas.microsoft.com/office/powerpoint/2010/main" val="164430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6</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 </a:t>
            </a:r>
            <a:r>
              <a:rPr lang="en-US" sz="1050" dirty="0" err="1"/>
              <a:t>SynBio</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RARM</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D&amp;I</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MF – T17</a:t>
            </a:r>
            <a:endParaRPr lang="nl-BE" sz="1050" dirty="0"/>
          </a:p>
        </p:txBody>
      </p:sp>
    </p:spTree>
    <p:extLst>
      <p:ext uri="{BB962C8B-B14F-4D97-AF65-F5344CB8AC3E}">
        <p14:creationId xmlns:p14="http://schemas.microsoft.com/office/powerpoint/2010/main" val="123960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p:txBody>
          <a:bodyPr>
            <a:normAutofit fontScale="90000"/>
          </a:bodyPr>
          <a:lstStyle/>
          <a:p>
            <a:r>
              <a:rPr lang="en-US" altLang="nl-BE" dirty="0"/>
              <a:t>SBSTTA Biosafety Agenda Items</a:t>
            </a:r>
            <a:endParaRPr lang="nl-BE" altLang="nl-BE" dirty="0"/>
          </a:p>
        </p:txBody>
      </p:sp>
      <p:sp>
        <p:nvSpPr>
          <p:cNvPr id="8195" name="Content Placeholder 2">
            <a:extLst>
              <a:ext uri="{FF2B5EF4-FFF2-40B4-BE49-F238E27FC236}">
                <a16:creationId xmlns:a16="http://schemas.microsoft.com/office/drawing/2014/main" id="{C5E51FDF-D8DE-88B0-E525-F2850F218ED0}"/>
              </a:ext>
            </a:extLst>
          </p:cNvPr>
          <p:cNvSpPr>
            <a:spLocks noGrp="1" noChangeArrowheads="1"/>
          </p:cNvSpPr>
          <p:nvPr>
            <p:ph idx="1"/>
          </p:nvPr>
        </p:nvSpPr>
        <p:spPr>
          <a:xfrm>
            <a:off x="628650" y="1268016"/>
            <a:ext cx="7886700" cy="3263503"/>
          </a:xfrm>
        </p:spPr>
        <p:txBody>
          <a:bodyPr/>
          <a:lstStyle/>
          <a:p>
            <a:pPr marL="0" indent="0">
              <a:buNone/>
            </a:pPr>
            <a:endParaRPr lang="en-US" altLang="nl-BE" dirty="0"/>
          </a:p>
          <a:p>
            <a:endParaRPr lang="en-US" altLang="nl-BE" dirty="0"/>
          </a:p>
          <a:p>
            <a:endParaRPr lang="nl-BE" altLang="nl-BE" dirty="0"/>
          </a:p>
        </p:txBody>
      </p:sp>
      <p:sp>
        <p:nvSpPr>
          <p:cNvPr id="8196" name="Slide Number Placeholder 3">
            <a:extLst>
              <a:ext uri="{FF2B5EF4-FFF2-40B4-BE49-F238E27FC236}">
                <a16:creationId xmlns:a16="http://schemas.microsoft.com/office/drawing/2014/main" id="{5735C050-5E4F-A3E0-C428-FD61F0A58CF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1D80B2-07D2-42CB-90E7-38D23678D7A9}" type="slidenum">
              <a:rPr lang="nl-BE" altLang="nl-BE">
                <a:solidFill>
                  <a:schemeClr val="bg1"/>
                </a:solidFill>
                <a:latin typeface="Open Sans" pitchFamily="2" charset="0"/>
              </a:rPr>
              <a:pPr fontAlgn="base">
                <a:spcBef>
                  <a:spcPct val="0"/>
                </a:spcBef>
                <a:spcAft>
                  <a:spcPct val="0"/>
                </a:spcAft>
              </a:pPr>
              <a:t>7</a:t>
            </a:fld>
            <a:endParaRPr lang="nl-BE" altLang="nl-BE">
              <a:solidFill>
                <a:schemeClr val="bg1"/>
              </a:solidFill>
              <a:latin typeface="Open Sans" pitchFamily="2" charset="0"/>
            </a:endParaRPr>
          </a:p>
        </p:txBody>
      </p:sp>
      <p:sp>
        <p:nvSpPr>
          <p:cNvPr id="2" name="Rectangle 1">
            <a:extLst>
              <a:ext uri="{FF2B5EF4-FFF2-40B4-BE49-F238E27FC236}">
                <a16:creationId xmlns:a16="http://schemas.microsoft.com/office/drawing/2014/main" id="{1D2934BD-3087-1DB2-EC50-B4A04704ADCB}"/>
              </a:ext>
            </a:extLst>
          </p:cNvPr>
          <p:cNvSpPr/>
          <p:nvPr/>
        </p:nvSpPr>
        <p:spPr>
          <a:xfrm>
            <a:off x="4707731" y="1641275"/>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5: </a:t>
            </a:r>
            <a:r>
              <a:rPr lang="en-US" sz="1050" dirty="0" err="1"/>
              <a:t>SynBio</a:t>
            </a:r>
            <a:endParaRPr lang="nl-BE" sz="1050" dirty="0"/>
          </a:p>
        </p:txBody>
      </p:sp>
      <p:sp>
        <p:nvSpPr>
          <p:cNvPr id="3" name="Rectangle 2">
            <a:extLst>
              <a:ext uri="{FF2B5EF4-FFF2-40B4-BE49-F238E27FC236}">
                <a16:creationId xmlns:a16="http://schemas.microsoft.com/office/drawing/2014/main" id="{D9D36621-A577-B0EB-94D2-2B859E65F2E6}"/>
              </a:ext>
            </a:extLst>
          </p:cNvPr>
          <p:cNvSpPr/>
          <p:nvPr/>
        </p:nvSpPr>
        <p:spPr>
          <a:xfrm>
            <a:off x="4707732"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6: RARM</a:t>
            </a:r>
            <a:endParaRPr lang="nl-BE" sz="1050" dirty="0"/>
          </a:p>
        </p:txBody>
      </p:sp>
      <p:sp>
        <p:nvSpPr>
          <p:cNvPr id="4" name="Rectangle 3">
            <a:extLst>
              <a:ext uri="{FF2B5EF4-FFF2-40B4-BE49-F238E27FC236}">
                <a16:creationId xmlns:a16="http://schemas.microsoft.com/office/drawing/2014/main" id="{AD2D42A2-7387-6180-6D0B-2FFE88C863CF}"/>
              </a:ext>
            </a:extLst>
          </p:cNvPr>
          <p:cNvSpPr/>
          <p:nvPr/>
        </p:nvSpPr>
        <p:spPr>
          <a:xfrm>
            <a:off x="1885950" y="3067050"/>
            <a:ext cx="1807369" cy="619126"/>
          </a:xfrm>
          <a:prstGeom prst="rect">
            <a:avLst/>
          </a:prstGeom>
          <a:solidFill>
            <a:srgbClr val="D7ED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7: D&amp;I</a:t>
            </a:r>
            <a:endParaRPr lang="nl-BE" sz="1050" dirty="0"/>
          </a:p>
        </p:txBody>
      </p:sp>
      <p:sp>
        <p:nvSpPr>
          <p:cNvPr id="5" name="Rectangle 4">
            <a:extLst>
              <a:ext uri="{FF2B5EF4-FFF2-40B4-BE49-F238E27FC236}">
                <a16:creationId xmlns:a16="http://schemas.microsoft.com/office/drawing/2014/main" id="{198605A3-EDA3-30A0-D74D-EC1A175671F4}"/>
              </a:ext>
            </a:extLst>
          </p:cNvPr>
          <p:cNvSpPr/>
          <p:nvPr/>
        </p:nvSpPr>
        <p:spPr>
          <a:xfrm>
            <a:off x="1885950" y="1641275"/>
            <a:ext cx="1807369" cy="619126"/>
          </a:xfrm>
          <a:prstGeom prst="rect">
            <a:avLst/>
          </a:prstGeom>
          <a:solidFill>
            <a:srgbClr val="6BBE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AI 3: MF – T17</a:t>
            </a:r>
            <a:endParaRPr lang="nl-BE" sz="1050" dirty="0"/>
          </a:p>
        </p:txBody>
      </p:sp>
      <p:sp>
        <p:nvSpPr>
          <p:cNvPr id="10" name="TextBox 9">
            <a:extLst>
              <a:ext uri="{FF2B5EF4-FFF2-40B4-BE49-F238E27FC236}">
                <a16:creationId xmlns:a16="http://schemas.microsoft.com/office/drawing/2014/main" id="{29AAC29D-89C6-7575-399D-E75D53B6ECCB}"/>
              </a:ext>
            </a:extLst>
          </p:cNvPr>
          <p:cNvSpPr txBox="1"/>
          <p:nvPr/>
        </p:nvSpPr>
        <p:spPr>
          <a:xfrm>
            <a:off x="1585912" y="2166803"/>
            <a:ext cx="5472113" cy="577081"/>
          </a:xfrm>
          <a:prstGeom prst="rect">
            <a:avLst/>
          </a:prstGeom>
          <a:solidFill>
            <a:schemeClr val="bg1"/>
          </a:solidFill>
        </p:spPr>
        <p:txBody>
          <a:bodyPr wrap="square">
            <a:spAutoFit/>
          </a:bodyPr>
          <a:lstStyle/>
          <a:p>
            <a:r>
              <a:rPr lang="en-US" sz="1050" b="1" i="1" dirty="0">
                <a:solidFill>
                  <a:srgbClr val="00483A"/>
                </a:solidFill>
                <a:latin typeface="-apple-system"/>
              </a:rPr>
              <a:t>Establish</a:t>
            </a:r>
            <a:r>
              <a:rPr lang="en-US" sz="1050" i="1" dirty="0">
                <a:solidFill>
                  <a:srgbClr val="00483A"/>
                </a:solidFill>
                <a:latin typeface="-apple-system"/>
              </a:rPr>
              <a:t>, </a:t>
            </a:r>
            <a:r>
              <a:rPr lang="en-US" sz="1050" b="1" i="1" dirty="0">
                <a:solidFill>
                  <a:srgbClr val="00483A"/>
                </a:solidFill>
                <a:latin typeface="-apple-system"/>
              </a:rPr>
              <a:t>strengthen</a:t>
            </a:r>
            <a:r>
              <a:rPr lang="en-US" sz="1050" i="1" dirty="0">
                <a:solidFill>
                  <a:srgbClr val="00483A"/>
                </a:solidFill>
                <a:latin typeface="-apple-system"/>
              </a:rPr>
              <a:t> </a:t>
            </a:r>
            <a:r>
              <a:rPr lang="en-US" sz="1050" b="1" i="1" dirty="0">
                <a:solidFill>
                  <a:srgbClr val="00483A"/>
                </a:solidFill>
                <a:latin typeface="-apple-system"/>
              </a:rPr>
              <a:t>capacity</a:t>
            </a:r>
            <a:r>
              <a:rPr lang="en-US" sz="1050" i="1" dirty="0">
                <a:solidFill>
                  <a:srgbClr val="00483A"/>
                </a:solidFill>
                <a:latin typeface="-apple-system"/>
              </a:rPr>
              <a:t> for, and </a:t>
            </a:r>
            <a:r>
              <a:rPr lang="en-US" sz="1050" b="1" i="1" dirty="0">
                <a:solidFill>
                  <a:srgbClr val="00483A"/>
                </a:solidFill>
                <a:latin typeface="-apple-system"/>
              </a:rPr>
              <a:t>implement</a:t>
            </a:r>
            <a:r>
              <a:rPr lang="en-US" sz="1050" i="1" dirty="0">
                <a:solidFill>
                  <a:srgbClr val="00483A"/>
                </a:solidFill>
                <a:latin typeface="-apple-system"/>
              </a:rPr>
              <a:t> in all countries </a:t>
            </a:r>
            <a:r>
              <a:rPr lang="en-US" sz="1050" b="1" i="1" dirty="0">
                <a:solidFill>
                  <a:srgbClr val="00483A"/>
                </a:solidFill>
                <a:latin typeface="-apple-system"/>
              </a:rPr>
              <a:t>biosafety measures </a:t>
            </a:r>
            <a:r>
              <a:rPr lang="en-US" sz="1050" i="1" dirty="0">
                <a:solidFill>
                  <a:srgbClr val="00483A"/>
                </a:solidFill>
                <a:latin typeface="-apple-system"/>
              </a:rPr>
              <a:t>as set out in </a:t>
            </a:r>
            <a:r>
              <a:rPr lang="en-US" sz="1050" b="1" i="1" dirty="0">
                <a:solidFill>
                  <a:srgbClr val="00483A"/>
                </a:solidFill>
                <a:latin typeface="-apple-system"/>
              </a:rPr>
              <a:t>Article 8(g) </a:t>
            </a:r>
            <a:r>
              <a:rPr lang="en-US" sz="1050" i="1" dirty="0">
                <a:solidFill>
                  <a:srgbClr val="00483A"/>
                </a:solidFill>
                <a:latin typeface="-apple-system"/>
              </a:rPr>
              <a:t>of the Convention on Biological Diversity and </a:t>
            </a:r>
            <a:r>
              <a:rPr lang="en-US" sz="1050" b="1" i="1" dirty="0">
                <a:solidFill>
                  <a:srgbClr val="00483A"/>
                </a:solidFill>
                <a:latin typeface="-apple-system"/>
              </a:rPr>
              <a:t>measures</a:t>
            </a:r>
            <a:r>
              <a:rPr lang="en-US" sz="1050" i="1" dirty="0">
                <a:solidFill>
                  <a:srgbClr val="00483A"/>
                </a:solidFill>
                <a:latin typeface="-apple-system"/>
              </a:rPr>
              <a:t> for the </a:t>
            </a:r>
            <a:r>
              <a:rPr lang="en-US" sz="1050" b="1" i="1" dirty="0">
                <a:solidFill>
                  <a:srgbClr val="00483A"/>
                </a:solidFill>
                <a:latin typeface="-apple-system"/>
              </a:rPr>
              <a:t>handling of biotechnology and distribution of its benefits </a:t>
            </a:r>
            <a:r>
              <a:rPr lang="en-US" sz="1050" i="1" dirty="0">
                <a:solidFill>
                  <a:srgbClr val="00483A"/>
                </a:solidFill>
                <a:latin typeface="-apple-system"/>
              </a:rPr>
              <a:t>as set out in </a:t>
            </a:r>
            <a:r>
              <a:rPr lang="en-US" sz="1050" b="1" i="1" dirty="0">
                <a:solidFill>
                  <a:srgbClr val="00483A"/>
                </a:solidFill>
                <a:latin typeface="-apple-system"/>
              </a:rPr>
              <a:t>Article 19 </a:t>
            </a:r>
            <a:r>
              <a:rPr lang="en-US" sz="1050" i="1" dirty="0">
                <a:solidFill>
                  <a:srgbClr val="00483A"/>
                </a:solidFill>
                <a:latin typeface="-apple-system"/>
              </a:rPr>
              <a:t>of the Convention.</a:t>
            </a:r>
            <a:endParaRPr lang="nl-BE" sz="1050" dirty="0"/>
          </a:p>
        </p:txBody>
      </p:sp>
    </p:spTree>
    <p:extLst>
      <p:ext uri="{BB962C8B-B14F-4D97-AF65-F5344CB8AC3E}">
        <p14:creationId xmlns:p14="http://schemas.microsoft.com/office/powerpoint/2010/main" val="36735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312A-004C-5E2A-86FB-1A26C6E9CCA3}"/>
              </a:ext>
            </a:extLst>
          </p:cNvPr>
          <p:cNvSpPr>
            <a:spLocks noGrp="1"/>
          </p:cNvSpPr>
          <p:nvPr>
            <p:ph type="title"/>
          </p:nvPr>
        </p:nvSpPr>
        <p:spPr/>
        <p:txBody>
          <a:bodyPr>
            <a:normAutofit fontScale="90000"/>
          </a:bodyPr>
          <a:lstStyle/>
          <a:p>
            <a:r>
              <a:rPr lang="en-US" dirty="0"/>
              <a:t>Convention Text</a:t>
            </a:r>
            <a:endParaRPr lang="nl-BE" dirty="0"/>
          </a:p>
        </p:txBody>
      </p:sp>
      <p:sp>
        <p:nvSpPr>
          <p:cNvPr id="3" name="Content Placeholder 2">
            <a:extLst>
              <a:ext uri="{FF2B5EF4-FFF2-40B4-BE49-F238E27FC236}">
                <a16:creationId xmlns:a16="http://schemas.microsoft.com/office/drawing/2014/main" id="{DFF92AF0-6EBF-8FEE-012D-EBF47F893A50}"/>
              </a:ext>
            </a:extLst>
          </p:cNvPr>
          <p:cNvSpPr>
            <a:spLocks noGrp="1"/>
          </p:cNvSpPr>
          <p:nvPr>
            <p:ph idx="1"/>
          </p:nvPr>
        </p:nvSpPr>
        <p:spPr>
          <a:xfrm>
            <a:off x="628651" y="1268016"/>
            <a:ext cx="7736681" cy="3263504"/>
          </a:xfrm>
        </p:spPr>
        <p:txBody>
          <a:bodyPr/>
          <a:lstStyle/>
          <a:p>
            <a:pPr marL="0" indent="0">
              <a:buNone/>
            </a:pPr>
            <a:r>
              <a:rPr lang="en-US" sz="1350" b="1" dirty="0">
                <a:solidFill>
                  <a:srgbClr val="1D1D1D"/>
                </a:solidFill>
                <a:latin typeface="-apple-system"/>
              </a:rPr>
              <a:t>Art. 8g.</a:t>
            </a:r>
            <a:r>
              <a:rPr lang="en-US" sz="1350" dirty="0">
                <a:solidFill>
                  <a:srgbClr val="1D1D1D"/>
                </a:solidFill>
                <a:latin typeface="-apple-system"/>
              </a:rPr>
              <a:t> Establish or maintain means to regulate, manage or control the risks associated with the use and release of living modified organisms resulting from biotechnology which are likely to have adverse environmental impacts that could affect the conservation and sustainable use of biological diversity, taking also into account the risks to human health;</a:t>
            </a:r>
          </a:p>
          <a:p>
            <a:pPr marL="0" indent="0">
              <a:buNone/>
            </a:pPr>
            <a:endParaRPr lang="en-US" sz="1350" dirty="0">
              <a:solidFill>
                <a:srgbClr val="1D1D1D"/>
              </a:solidFill>
              <a:latin typeface="-apple-system"/>
            </a:endParaRPr>
          </a:p>
          <a:p>
            <a:pPr marL="0" indent="0">
              <a:buNone/>
            </a:pPr>
            <a:r>
              <a:rPr lang="en-US" sz="1350" b="1" dirty="0">
                <a:solidFill>
                  <a:srgbClr val="1D1D1D"/>
                </a:solidFill>
                <a:latin typeface="-apple-system"/>
              </a:rPr>
              <a:t>Art. 19. </a:t>
            </a:r>
            <a:r>
              <a:rPr lang="en-US" sz="1350" i="1" dirty="0">
                <a:solidFill>
                  <a:srgbClr val="1D1D1D"/>
                </a:solidFill>
                <a:latin typeface="-apple-system"/>
              </a:rPr>
              <a:t>(paraphrased)</a:t>
            </a:r>
          </a:p>
          <a:p>
            <a:pPr marL="0" indent="0">
              <a:buNone/>
            </a:pPr>
            <a:r>
              <a:rPr lang="en-US" sz="1350" dirty="0">
                <a:solidFill>
                  <a:srgbClr val="1D1D1D"/>
                </a:solidFill>
                <a:latin typeface="-apple-system"/>
              </a:rPr>
              <a:t>1. provide for the effective participation in biotechnological research activities</a:t>
            </a:r>
          </a:p>
          <a:p>
            <a:pPr marL="0" indent="0">
              <a:buNone/>
            </a:pPr>
            <a:r>
              <a:rPr lang="en-US" sz="1350" dirty="0">
                <a:solidFill>
                  <a:srgbClr val="1D1D1D"/>
                </a:solidFill>
                <a:latin typeface="-apple-system"/>
              </a:rPr>
              <a:t>2. take all practicable measures to promote and advance priority access </a:t>
            </a:r>
          </a:p>
          <a:p>
            <a:pPr marL="0" indent="0">
              <a:buNone/>
            </a:pPr>
            <a:r>
              <a:rPr lang="en-US" sz="1350" dirty="0">
                <a:solidFill>
                  <a:srgbClr val="1D1D1D"/>
                </a:solidFill>
                <a:latin typeface="-apple-system"/>
              </a:rPr>
              <a:t>3. basis of the Cartagena Protocol</a:t>
            </a:r>
          </a:p>
          <a:p>
            <a:pPr marL="0" indent="0">
              <a:buNone/>
            </a:pPr>
            <a:r>
              <a:rPr lang="en-US" sz="1350" dirty="0">
                <a:solidFill>
                  <a:srgbClr val="1D1D1D"/>
                </a:solidFill>
                <a:latin typeface="-apple-system"/>
              </a:rPr>
              <a:t>4. obligation to submit information on use and safety regulations of LMOs</a:t>
            </a:r>
          </a:p>
          <a:p>
            <a:pPr marL="0" indent="0">
              <a:buNone/>
            </a:pPr>
            <a:endParaRPr lang="en-US" sz="1350" b="1" dirty="0">
              <a:solidFill>
                <a:srgbClr val="1D1D1D"/>
              </a:solidFill>
              <a:latin typeface="-apple-system"/>
            </a:endParaRPr>
          </a:p>
          <a:p>
            <a:pPr marL="0" indent="0">
              <a:buNone/>
            </a:pPr>
            <a:endParaRPr lang="nl-BE" dirty="0"/>
          </a:p>
        </p:txBody>
      </p:sp>
      <p:sp>
        <p:nvSpPr>
          <p:cNvPr id="4" name="Slide Number Placeholder 3">
            <a:extLst>
              <a:ext uri="{FF2B5EF4-FFF2-40B4-BE49-F238E27FC236}">
                <a16:creationId xmlns:a16="http://schemas.microsoft.com/office/drawing/2014/main" id="{D3844AA8-9CA1-3EF5-4F80-0A0B855899F0}"/>
              </a:ext>
            </a:extLst>
          </p:cNvPr>
          <p:cNvSpPr>
            <a:spLocks noGrp="1"/>
          </p:cNvSpPr>
          <p:nvPr>
            <p:ph type="sldNum" sz="quarter" idx="10"/>
          </p:nvPr>
        </p:nvSpPr>
        <p:spPr/>
        <p:txBody>
          <a:bodyPr/>
          <a:lstStyle/>
          <a:p>
            <a:pPr>
              <a:defRPr/>
            </a:pPr>
            <a:fld id="{58970697-AD87-4807-B496-E55323FB97B2}" type="slidenum">
              <a:rPr lang="nl-BE" smtClean="0"/>
              <a:pPr>
                <a:defRPr/>
              </a:pPr>
              <a:t>8</a:t>
            </a:fld>
            <a:endParaRPr lang="nl-BE" dirty="0"/>
          </a:p>
        </p:txBody>
      </p:sp>
      <p:sp>
        <p:nvSpPr>
          <p:cNvPr id="5" name="Content Placeholder 2">
            <a:extLst>
              <a:ext uri="{FF2B5EF4-FFF2-40B4-BE49-F238E27FC236}">
                <a16:creationId xmlns:a16="http://schemas.microsoft.com/office/drawing/2014/main" id="{A1B02BA0-F9C5-8980-B40A-23C51DEFCFC0}"/>
              </a:ext>
            </a:extLst>
          </p:cNvPr>
          <p:cNvSpPr txBox="1">
            <a:spLocks/>
          </p:cNvSpPr>
          <p:nvPr/>
        </p:nvSpPr>
        <p:spPr bwMode="auto">
          <a:xfrm>
            <a:off x="4859129" y="1268016"/>
            <a:ext cx="4039603"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3A81D7"/>
                </a:solidFill>
                <a:latin typeface="Open Sans" pitchFamily="2" charset="0"/>
                <a:ea typeface="Open Sans" pitchFamily="2" charset="0"/>
                <a:cs typeface="Open Sans"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Open Sans" pitchFamily="2" charset="0"/>
                <a:ea typeface="Open Sans" pitchFamily="2" charset="0"/>
                <a:cs typeface="Open Sans"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1350" dirty="0"/>
          </a:p>
        </p:txBody>
      </p:sp>
    </p:spTree>
    <p:extLst>
      <p:ext uri="{BB962C8B-B14F-4D97-AF65-F5344CB8AC3E}">
        <p14:creationId xmlns:p14="http://schemas.microsoft.com/office/powerpoint/2010/main" val="346928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0563-9328-CCCC-B5A0-909EC2C1077C}"/>
              </a:ext>
            </a:extLst>
          </p:cNvPr>
          <p:cNvSpPr>
            <a:spLocks noGrp="1"/>
          </p:cNvSpPr>
          <p:nvPr>
            <p:ph type="title"/>
          </p:nvPr>
        </p:nvSpPr>
        <p:spPr/>
        <p:txBody>
          <a:bodyPr>
            <a:normAutofit fontScale="90000"/>
          </a:bodyPr>
          <a:lstStyle/>
          <a:p>
            <a:r>
              <a:rPr lang="en-US" dirty="0"/>
              <a:t>Target 17 - Context</a:t>
            </a:r>
            <a:endParaRPr lang="nl-BE" dirty="0"/>
          </a:p>
        </p:txBody>
      </p:sp>
      <p:sp>
        <p:nvSpPr>
          <p:cNvPr id="3" name="Content Placeholder 2">
            <a:extLst>
              <a:ext uri="{FF2B5EF4-FFF2-40B4-BE49-F238E27FC236}">
                <a16:creationId xmlns:a16="http://schemas.microsoft.com/office/drawing/2014/main" id="{A1A2363B-8D2F-4B09-E4E8-F4EAB46C2365}"/>
              </a:ext>
            </a:extLst>
          </p:cNvPr>
          <p:cNvSpPr>
            <a:spLocks noGrp="1"/>
          </p:cNvSpPr>
          <p:nvPr>
            <p:ph idx="1"/>
          </p:nvPr>
        </p:nvSpPr>
        <p:spPr/>
        <p:txBody>
          <a:bodyPr/>
          <a:lstStyle/>
          <a:p>
            <a:r>
              <a:rPr lang="en-US" dirty="0"/>
              <a:t>Difficult negotiation context</a:t>
            </a:r>
          </a:p>
          <a:p>
            <a:pPr lvl="1"/>
            <a:r>
              <a:rPr lang="en-US" dirty="0"/>
              <a:t>History</a:t>
            </a:r>
          </a:p>
          <a:p>
            <a:pPr lvl="1"/>
            <a:r>
              <a:rPr lang="en-US" dirty="0"/>
              <a:t>Lots of brackets</a:t>
            </a:r>
          </a:p>
          <a:p>
            <a:pPr lvl="1"/>
            <a:r>
              <a:rPr lang="en-US" dirty="0"/>
              <a:t>Duality of the target + overlap</a:t>
            </a:r>
          </a:p>
          <a:p>
            <a:r>
              <a:rPr lang="en-US" dirty="0"/>
              <a:t>Unclear how MF will be dealt with at SBSTTA 26</a:t>
            </a:r>
            <a:endParaRPr lang="nl-BE" dirty="0"/>
          </a:p>
        </p:txBody>
      </p:sp>
      <p:sp>
        <p:nvSpPr>
          <p:cNvPr id="4" name="Slide Number Placeholder 3">
            <a:extLst>
              <a:ext uri="{FF2B5EF4-FFF2-40B4-BE49-F238E27FC236}">
                <a16:creationId xmlns:a16="http://schemas.microsoft.com/office/drawing/2014/main" id="{F2D7E269-AE16-2AD1-47B2-FBBEB4B42263}"/>
              </a:ext>
            </a:extLst>
          </p:cNvPr>
          <p:cNvSpPr>
            <a:spLocks noGrp="1"/>
          </p:cNvSpPr>
          <p:nvPr>
            <p:ph type="sldNum" sz="quarter" idx="10"/>
          </p:nvPr>
        </p:nvSpPr>
        <p:spPr/>
        <p:txBody>
          <a:bodyPr/>
          <a:lstStyle/>
          <a:p>
            <a:pPr>
              <a:defRPr/>
            </a:pPr>
            <a:fld id="{58970697-AD87-4807-B496-E55323FB97B2}" type="slidenum">
              <a:rPr lang="nl-BE" smtClean="0"/>
              <a:pPr>
                <a:defRPr/>
              </a:pPr>
              <a:t>9</a:t>
            </a:fld>
            <a:endParaRPr lang="nl-BE" dirty="0"/>
          </a:p>
        </p:txBody>
      </p:sp>
    </p:spTree>
    <p:extLst>
      <p:ext uri="{BB962C8B-B14F-4D97-AF65-F5344CB8AC3E}">
        <p14:creationId xmlns:p14="http://schemas.microsoft.com/office/powerpoint/2010/main" val="36818593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5" ma:contentTypeDescription="Create a new document." ma:contentTypeScope="" ma:versionID="259e66f538bf2b54e4955f6d256c622e">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93727f87c9cc21dc7b6eda4b8e6c1fd1"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E9B05C-0119-4CF5-ACB1-4B76005ACBF0}"/>
</file>

<file path=customXml/itemProps2.xml><?xml version="1.0" encoding="utf-8"?>
<ds:datastoreItem xmlns:ds="http://schemas.openxmlformats.org/officeDocument/2006/customXml" ds:itemID="{9B011528-DEDC-4A3F-ADDC-28F586901849}">
  <ds:schemaRefs>
    <ds:schemaRef ds:uri="http://schemas.microsoft.com/office/2006/metadata/properties"/>
    <ds:schemaRef ds:uri="http://schemas.microsoft.com/office/infopath/2007/PartnerControls"/>
    <ds:schemaRef ds:uri="5fe63f5c-9afc-489e-80cb-6bc0d225116d"/>
    <ds:schemaRef ds:uri="2c866eba-0e85-40b8-9134-af41379355db"/>
  </ds:schemaRefs>
</ds:datastoreItem>
</file>

<file path=customXml/itemProps3.xml><?xml version="1.0" encoding="utf-8"?>
<ds:datastoreItem xmlns:ds="http://schemas.openxmlformats.org/officeDocument/2006/customXml" ds:itemID="{7EEDA338-6B29-4059-8ABB-D671CCDAF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1305</TotalTime>
  <Words>1044</Words>
  <Application>Microsoft Office PowerPoint</Application>
  <PresentationFormat>On-screen Show (16:9)</PresentationFormat>
  <Paragraphs>168</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Open Sans</vt:lpstr>
      <vt:lpstr>Roboto</vt:lpstr>
      <vt:lpstr>-apple-system</vt:lpstr>
      <vt:lpstr>Simple Light</vt:lpstr>
      <vt:lpstr>SBSTTA 26 Biosafety AI’s A policy perspective</vt:lpstr>
      <vt:lpstr>Scope of the presentation</vt:lpstr>
      <vt:lpstr>SBSTTA Biosafety Agenda Items</vt:lpstr>
      <vt:lpstr>SBSTTA Biosafety Agenda Items</vt:lpstr>
      <vt:lpstr>SBSTTA Biosafety Agenda Items</vt:lpstr>
      <vt:lpstr>SBSTTA Biosafety Agenda Items</vt:lpstr>
      <vt:lpstr>SBSTTA Biosafety Agenda Items</vt:lpstr>
      <vt:lpstr>Convention Text</vt:lpstr>
      <vt:lpstr>Target 17 - Context</vt:lpstr>
      <vt:lpstr>SBSTTA Biosafety Agenda Items</vt:lpstr>
      <vt:lpstr>SynBio – Context</vt:lpstr>
      <vt:lpstr>SynBio – Advice</vt:lpstr>
      <vt:lpstr>SBSTTA Biosafety Agenda Items</vt:lpstr>
      <vt:lpstr>D&amp;I - Context</vt:lpstr>
      <vt:lpstr>Handling, Transport, Packaging &amp; Identification (Art. 18)</vt:lpstr>
      <vt:lpstr>Illegal Transboundary Movements (Art. 25)</vt:lpstr>
      <vt:lpstr>SBSTTA Biosafety Agenda Items</vt:lpstr>
      <vt:lpstr>Risk assessment (Art. 15 &amp; Annex III)</vt:lpstr>
      <vt:lpstr>Risk assessment (Art. 15 &amp; Annex III)</vt:lpstr>
      <vt:lpstr>Risk management (Art. 16)</vt:lpstr>
      <vt:lpstr>RARM - Context</vt:lpstr>
      <vt:lpstr>In general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cp:lastModifiedBy>Jens Warrie (SPF Santé Publique - FOD Volksgezondheid)</cp:lastModifiedBy>
  <cp:revision>4</cp:revision>
  <dcterms:modified xsi:type="dcterms:W3CDTF">2024-04-03T09:55:22Z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ies>
</file>