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4"/>
  </p:sldMasterIdLst>
  <p:notesMasterIdLst>
    <p:notesMasterId r:id="rId19"/>
  </p:notesMasterIdLst>
  <p:sldIdLst>
    <p:sldId id="256" r:id="rId5"/>
    <p:sldId id="257" r:id="rId6"/>
    <p:sldId id="270" r:id="rId7"/>
    <p:sldId id="258" r:id="rId8"/>
    <p:sldId id="259" r:id="rId9"/>
    <p:sldId id="261" r:id="rId10"/>
    <p:sldId id="262" r:id="rId11"/>
    <p:sldId id="263" r:id="rId12"/>
    <p:sldId id="264" r:id="rId13"/>
    <p:sldId id="266" r:id="rId14"/>
    <p:sldId id="265" r:id="rId15"/>
    <p:sldId id="268" r:id="rId16"/>
    <p:sldId id="269" r:id="rId17"/>
    <p:sldId id="260" r:id="rId18"/>
  </p:sldIdLst>
  <p:sldSz cx="9144000" cy="5143500" type="screen16x9"/>
  <p:notesSz cx="6858000" cy="9144000"/>
  <p:embeddedFontLst>
    <p:embeddedFont>
      <p:font typeface="Roboto" panose="020000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BFB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9" autoAdjust="0"/>
    <p:restoredTop sz="94719"/>
  </p:normalViewPr>
  <p:slideViewPr>
    <p:cSldViewPr snapToGrid="0">
      <p:cViewPr varScale="1">
        <p:scale>
          <a:sx n="102" d="100"/>
          <a:sy n="102" d="100"/>
        </p:scale>
        <p:origin x="120" y="282"/>
      </p:cViewPr>
      <p:guideLst>
        <p:guide orient="horz" pos="1620"/>
        <p:guide pos="2880"/>
      </p:guideLst>
    </p:cSldViewPr>
  </p:slideViewPr>
  <p:notesTextViewPr>
    <p:cViewPr>
      <p:scale>
        <a:sx n="1" d="1"/>
        <a:sy n="1" d="1"/>
      </p:scale>
      <p:origin x="0" y="0"/>
    </p:cViewPr>
  </p:notesTextViewPr>
  <p:notesViewPr>
    <p:cSldViewPr snapToGrid="0">
      <p:cViewPr varScale="1">
        <p:scale>
          <a:sx n="90" d="100"/>
          <a:sy n="90" d="100"/>
        </p:scale>
        <p:origin x="189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dc0d94615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dc0d94615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0832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dc0d94615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dc0d94615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3339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dc0d94615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dc0d94615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1004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dc0d94615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dc0d94615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4690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dc0d946156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dc0d946156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dc0d946156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dc0d946156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dc0d946156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dc0d946156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2309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dc0d946156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dc0d946156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dc0d94615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dc0d94615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dc0d94615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dc0d94615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6179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dc0d94615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dc0d94615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9735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dc0d94615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dc0d94615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5454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dc0d94615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dc0d94615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67078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97825" y="1405350"/>
            <a:ext cx="6594600" cy="20526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3" name="Google Shape;13;p2"/>
          <p:cNvSpPr txBox="1">
            <a:spLocks noGrp="1"/>
          </p:cNvSpPr>
          <p:nvPr>
            <p:ph type="subTitle" idx="1"/>
          </p:nvPr>
        </p:nvSpPr>
        <p:spPr>
          <a:xfrm>
            <a:off x="197825" y="2271038"/>
            <a:ext cx="8520600" cy="792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000"/>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5" name="Google Shape;15;p2"/>
          <p:cNvPicPr preferRelativeResize="0"/>
          <p:nvPr/>
        </p:nvPicPr>
        <p:blipFill>
          <a:blip r:embed="rId2">
            <a:alphaModFix/>
          </a:blip>
          <a:stretch>
            <a:fillRect/>
          </a:stretch>
        </p:blipFill>
        <p:spPr>
          <a:xfrm>
            <a:off x="197825" y="160400"/>
            <a:ext cx="3183800" cy="1040026"/>
          </a:xfrm>
          <a:prstGeom prst="rect">
            <a:avLst/>
          </a:prstGeom>
          <a:noFill/>
          <a:ln>
            <a:noFill/>
          </a:ln>
        </p:spPr>
      </p:pic>
      <p:sp>
        <p:nvSpPr>
          <p:cNvPr id="16" name="Google Shape;16;p2"/>
          <p:cNvSpPr/>
          <p:nvPr/>
        </p:nvSpPr>
        <p:spPr>
          <a:xfrm>
            <a:off x="0" y="4576850"/>
            <a:ext cx="1399200" cy="56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17;p2"/>
          <p:cNvPicPr preferRelativeResize="0"/>
          <p:nvPr/>
        </p:nvPicPr>
        <p:blipFill>
          <a:blip r:embed="rId3">
            <a:alphaModFix/>
          </a:blip>
          <a:stretch>
            <a:fillRect/>
          </a:stretch>
        </p:blipFill>
        <p:spPr>
          <a:xfrm>
            <a:off x="256149" y="4479675"/>
            <a:ext cx="1781125" cy="373975"/>
          </a:xfrm>
          <a:prstGeom prst="rect">
            <a:avLst/>
          </a:prstGeom>
          <a:noFill/>
          <a:ln>
            <a:noFill/>
          </a:ln>
        </p:spPr>
      </p:pic>
      <p:sp>
        <p:nvSpPr>
          <p:cNvPr id="18" name="Google Shape;18;p2"/>
          <p:cNvSpPr/>
          <p:nvPr/>
        </p:nvSpPr>
        <p:spPr>
          <a:xfrm>
            <a:off x="8595425" y="0"/>
            <a:ext cx="548700" cy="680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Google Shape;19;p2"/>
          <p:cNvPicPr preferRelativeResize="0"/>
          <p:nvPr/>
        </p:nvPicPr>
        <p:blipFill rotWithShape="1">
          <a:blip r:embed="rId4">
            <a:alphaModFix/>
          </a:blip>
          <a:srcRect r="10778"/>
          <a:stretch/>
        </p:blipFill>
        <p:spPr>
          <a:xfrm>
            <a:off x="6622100" y="0"/>
            <a:ext cx="2521900" cy="4722550"/>
          </a:xfrm>
          <a:prstGeom prst="rect">
            <a:avLst/>
          </a:prstGeom>
          <a:noFill/>
          <a:ln>
            <a:noFill/>
          </a:ln>
        </p:spPr>
      </p:pic>
      <p:sp>
        <p:nvSpPr>
          <p:cNvPr id="20" name="Google Shape;20;p2"/>
          <p:cNvSpPr txBox="1"/>
          <p:nvPr/>
        </p:nvSpPr>
        <p:spPr>
          <a:xfrm>
            <a:off x="2085875" y="4413200"/>
            <a:ext cx="5435400" cy="61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850">
                <a:solidFill>
                  <a:srgbClr val="666666"/>
                </a:solidFill>
              </a:rPr>
              <a:t>Views and opinions expressed are those of the author(s) only and do not necessarily reflect those of the European Union or the European Commission. Neither the EU nor the EC can be held responsible for them.</a:t>
            </a:r>
            <a:endParaRPr sz="850">
              <a:solidFill>
                <a:srgbClr val="666666"/>
              </a:solidFill>
            </a:endParaRPr>
          </a:p>
          <a:p>
            <a:pPr marL="0" lvl="0" indent="0" algn="l" rtl="0">
              <a:lnSpc>
                <a:spcPct val="115000"/>
              </a:lnSpc>
              <a:spcBef>
                <a:spcPts val="0"/>
              </a:spcBef>
              <a:spcAft>
                <a:spcPts val="0"/>
              </a:spcAft>
              <a:buNone/>
            </a:pPr>
            <a:endParaRPr sz="850">
              <a:solidFill>
                <a:srgbClr val="666666"/>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0" y="-75"/>
            <a:ext cx="9163500" cy="5143500"/>
          </a:xfrm>
          <a:prstGeom prst="rect">
            <a:avLst/>
          </a:prstGeom>
          <a:gradFill>
            <a:gsLst>
              <a:gs pos="0">
                <a:srgbClr val="0042B7"/>
              </a:gs>
              <a:gs pos="100000">
                <a:srgbClr val="4BDBA3"/>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0" y="2092813"/>
            <a:ext cx="91440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4" name="Google Shape;24;p3"/>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3"/>
          <p:cNvPicPr preferRelativeResize="0"/>
          <p:nvPr/>
        </p:nvPicPr>
        <p:blipFill>
          <a:blip r:embed="rId2">
            <a:alphaModFix/>
          </a:blip>
          <a:stretch>
            <a:fillRect/>
          </a:stretch>
        </p:blipFill>
        <p:spPr>
          <a:xfrm>
            <a:off x="103825" y="4695950"/>
            <a:ext cx="1091400" cy="3570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4"/>
          <p:cNvSpPr txBox="1">
            <a:spLocks noGrp="1"/>
          </p:cNvSpPr>
          <p:nvPr>
            <p:ph type="body" idx="1"/>
          </p:nvPr>
        </p:nvSpPr>
        <p:spPr>
          <a:xfrm>
            <a:off x="215250" y="712663"/>
            <a:ext cx="8520600" cy="3416400"/>
          </a:xfrm>
          <a:prstGeom prst="rect">
            <a:avLst/>
          </a:prstGeom>
        </p:spPr>
        <p:txBody>
          <a:bodyPr spcFirstLastPara="1" wrap="square" lIns="91425" tIns="91425" rIns="91425" bIns="91425" anchor="t" anchorCtr="0">
            <a:normAutofit/>
          </a:bodyPr>
          <a:lstStyle>
            <a:lvl1pPr marL="457200" lvl="0" indent="-330200">
              <a:spcBef>
                <a:spcPts val="0"/>
              </a:spcBef>
              <a:spcAft>
                <a:spcPts val="0"/>
              </a:spcAft>
              <a:buSzPts val="16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 name="Google Shape;3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p6"/>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459175"/>
            <a:ext cx="3803100" cy="1073100"/>
          </a:xfrm>
          <a:prstGeom prst="rect">
            <a:avLst/>
          </a:prstGeom>
        </p:spPr>
        <p:txBody>
          <a:bodyPr spcFirstLastPara="1" wrap="square" lIns="91425" tIns="91425" rIns="91425" bIns="91425" anchor="t" anchorCtr="0">
            <a:normAutofit/>
          </a:bodyPr>
          <a:lstStyle>
            <a:lvl1pPr lvl="0" algn="ctr">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40" name="Google Shape;40;p7"/>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41" name="Google Shape;41;p7"/>
          <p:cNvSpPr/>
          <p:nvPr/>
        </p:nvSpPr>
        <p:spPr>
          <a:xfrm>
            <a:off x="4431100" y="-75"/>
            <a:ext cx="4732200" cy="5143500"/>
          </a:xfrm>
          <a:prstGeom prst="rect">
            <a:avLst/>
          </a:prstGeom>
          <a:gradFill>
            <a:gsLst>
              <a:gs pos="0">
                <a:srgbClr val="0042B7"/>
              </a:gs>
              <a:gs pos="100000">
                <a:srgbClr val="4BDBA3"/>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7"/>
          <p:cNvSpPr txBox="1">
            <a:spLocks noGrp="1"/>
          </p:cNvSpPr>
          <p:nvPr>
            <p:ph type="body" idx="1"/>
          </p:nvPr>
        </p:nvSpPr>
        <p:spPr>
          <a:xfrm>
            <a:off x="5072800" y="555600"/>
            <a:ext cx="3448800" cy="3179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Clr>
                <a:schemeClr val="lt1"/>
              </a:buClr>
              <a:buSzPts val="1400"/>
              <a:buChar char="●"/>
              <a:defRPr sz="1400">
                <a:solidFill>
                  <a:schemeClr val="lt1"/>
                </a:solidFill>
              </a:defRPr>
            </a:lvl1pPr>
            <a:lvl2pPr marL="914400" lvl="1" indent="-304800">
              <a:spcBef>
                <a:spcPts val="0"/>
              </a:spcBef>
              <a:spcAft>
                <a:spcPts val="0"/>
              </a:spcAft>
              <a:buClr>
                <a:schemeClr val="lt1"/>
              </a:buClr>
              <a:buSzPts val="1200"/>
              <a:buChar char="○"/>
              <a:defRPr sz="1200">
                <a:solidFill>
                  <a:schemeClr val="lt1"/>
                </a:solidFill>
              </a:defRPr>
            </a:lvl2pPr>
            <a:lvl3pPr marL="1371600" lvl="2" indent="-304800">
              <a:spcBef>
                <a:spcPts val="0"/>
              </a:spcBef>
              <a:spcAft>
                <a:spcPts val="0"/>
              </a:spcAft>
              <a:buClr>
                <a:schemeClr val="lt1"/>
              </a:buClr>
              <a:buSzPts val="1200"/>
              <a:buChar char="■"/>
              <a:defRPr sz="1200">
                <a:solidFill>
                  <a:schemeClr val="lt1"/>
                </a:solidFill>
              </a:defRPr>
            </a:lvl3pPr>
            <a:lvl4pPr marL="1828800" lvl="3" indent="-304800">
              <a:spcBef>
                <a:spcPts val="0"/>
              </a:spcBef>
              <a:spcAft>
                <a:spcPts val="0"/>
              </a:spcAft>
              <a:buClr>
                <a:schemeClr val="lt1"/>
              </a:buClr>
              <a:buSzPts val="1200"/>
              <a:buChar char="●"/>
              <a:defRPr sz="1200">
                <a:solidFill>
                  <a:schemeClr val="lt1"/>
                </a:solidFill>
              </a:defRPr>
            </a:lvl4pPr>
            <a:lvl5pPr marL="2286000" lvl="4" indent="-304800">
              <a:spcBef>
                <a:spcPts val="0"/>
              </a:spcBef>
              <a:spcAft>
                <a:spcPts val="0"/>
              </a:spcAft>
              <a:buClr>
                <a:schemeClr val="lt1"/>
              </a:buClr>
              <a:buSzPts val="1200"/>
              <a:buChar char="○"/>
              <a:defRPr sz="1200">
                <a:solidFill>
                  <a:schemeClr val="lt1"/>
                </a:solidFill>
              </a:defRPr>
            </a:lvl5pPr>
            <a:lvl6pPr marL="2743200" lvl="5" indent="-304800">
              <a:spcBef>
                <a:spcPts val="0"/>
              </a:spcBef>
              <a:spcAft>
                <a:spcPts val="0"/>
              </a:spcAft>
              <a:buClr>
                <a:schemeClr val="lt1"/>
              </a:buClr>
              <a:buSzPts val="1200"/>
              <a:buChar char="■"/>
              <a:defRPr sz="1200">
                <a:solidFill>
                  <a:schemeClr val="lt1"/>
                </a:solidFill>
              </a:defRPr>
            </a:lvl6pPr>
            <a:lvl7pPr marL="3200400" lvl="6" indent="-304800">
              <a:spcBef>
                <a:spcPts val="0"/>
              </a:spcBef>
              <a:spcAft>
                <a:spcPts val="0"/>
              </a:spcAft>
              <a:buClr>
                <a:schemeClr val="lt1"/>
              </a:buClr>
              <a:buSzPts val="1200"/>
              <a:buChar char="●"/>
              <a:defRPr sz="1200">
                <a:solidFill>
                  <a:schemeClr val="lt1"/>
                </a:solidFill>
              </a:defRPr>
            </a:lvl7pPr>
            <a:lvl8pPr marL="3657600" lvl="7" indent="-304800">
              <a:spcBef>
                <a:spcPts val="0"/>
              </a:spcBef>
              <a:spcAft>
                <a:spcPts val="0"/>
              </a:spcAft>
              <a:buClr>
                <a:schemeClr val="lt1"/>
              </a:buClr>
              <a:buSzPts val="1200"/>
              <a:buChar char="○"/>
              <a:defRPr sz="1200">
                <a:solidFill>
                  <a:schemeClr val="lt1"/>
                </a:solidFill>
              </a:defRPr>
            </a:lvl8pPr>
            <a:lvl9pPr marL="4114800" lvl="8" indent="-304800">
              <a:spcBef>
                <a:spcPts val="0"/>
              </a:spcBef>
              <a:spcAft>
                <a:spcPts val="0"/>
              </a:spcAft>
              <a:buClr>
                <a:schemeClr val="lt1"/>
              </a:buClr>
              <a:buSzPts val="1200"/>
              <a:buChar char="■"/>
              <a:defRPr sz="1200">
                <a:solidFill>
                  <a:schemeClr val="lt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1296800" y="450150"/>
            <a:ext cx="6367800" cy="4090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5" name="Google Shape;45;p8"/>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t"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30200">
              <a:spcBef>
                <a:spcPts val="0"/>
              </a:spcBef>
              <a:spcAft>
                <a:spcPts val="0"/>
              </a:spcAft>
              <a:buSzPts val="16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51" name="Google Shape;51;p9"/>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0"/>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0675" y="52950"/>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01E4D"/>
              </a:buClr>
              <a:buSzPts val="2800"/>
              <a:buNone/>
              <a:defRPr sz="2800">
                <a:solidFill>
                  <a:srgbClr val="001E4D"/>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15250" y="712663"/>
            <a:ext cx="8520600" cy="3416400"/>
          </a:xfrm>
          <a:prstGeom prst="rect">
            <a:avLst/>
          </a:prstGeom>
          <a:noFill/>
          <a:ln>
            <a:noFill/>
          </a:ln>
        </p:spPr>
        <p:txBody>
          <a:bodyPr spcFirstLastPara="1" wrap="square" lIns="91425" tIns="91425" rIns="91425" bIns="91425" anchor="t" anchorCtr="0">
            <a:normAutofit/>
          </a:bodyPr>
          <a:lstStyle>
            <a:lvl1pPr marL="457200" lvl="0" indent="-330200">
              <a:lnSpc>
                <a:spcPct val="115000"/>
              </a:lnSpc>
              <a:spcBef>
                <a:spcPts val="0"/>
              </a:spcBef>
              <a:spcAft>
                <a:spcPts val="0"/>
              </a:spcAft>
              <a:buClr>
                <a:srgbClr val="434343"/>
              </a:buClr>
              <a:buSzPts val="1600"/>
              <a:buChar char="●"/>
              <a:defRPr sz="1600">
                <a:solidFill>
                  <a:srgbClr val="434343"/>
                </a:solidFill>
              </a:defRPr>
            </a:lvl1pPr>
            <a:lvl2pPr marL="914400" lvl="1" indent="-317500">
              <a:lnSpc>
                <a:spcPct val="115000"/>
              </a:lnSpc>
              <a:spcBef>
                <a:spcPts val="0"/>
              </a:spcBef>
              <a:spcAft>
                <a:spcPts val="0"/>
              </a:spcAft>
              <a:buClr>
                <a:srgbClr val="434343"/>
              </a:buClr>
              <a:buSzPts val="1400"/>
              <a:buChar char="○"/>
              <a:defRPr>
                <a:solidFill>
                  <a:srgbClr val="434343"/>
                </a:solidFill>
              </a:defRPr>
            </a:lvl2pPr>
            <a:lvl3pPr marL="1371600" lvl="2" indent="-317500">
              <a:lnSpc>
                <a:spcPct val="115000"/>
              </a:lnSpc>
              <a:spcBef>
                <a:spcPts val="0"/>
              </a:spcBef>
              <a:spcAft>
                <a:spcPts val="0"/>
              </a:spcAft>
              <a:buClr>
                <a:srgbClr val="434343"/>
              </a:buClr>
              <a:buSzPts val="1400"/>
              <a:buChar char="■"/>
              <a:defRPr>
                <a:solidFill>
                  <a:srgbClr val="434343"/>
                </a:solidFill>
              </a:defRPr>
            </a:lvl3pPr>
            <a:lvl4pPr marL="1828800" lvl="3" indent="-317500">
              <a:lnSpc>
                <a:spcPct val="115000"/>
              </a:lnSpc>
              <a:spcBef>
                <a:spcPts val="0"/>
              </a:spcBef>
              <a:spcAft>
                <a:spcPts val="0"/>
              </a:spcAft>
              <a:buClr>
                <a:srgbClr val="434343"/>
              </a:buClr>
              <a:buSzPts val="1400"/>
              <a:buChar char="●"/>
              <a:defRPr>
                <a:solidFill>
                  <a:srgbClr val="434343"/>
                </a:solidFill>
              </a:defRPr>
            </a:lvl4pPr>
            <a:lvl5pPr marL="2286000" lvl="4" indent="-317500">
              <a:lnSpc>
                <a:spcPct val="115000"/>
              </a:lnSpc>
              <a:spcBef>
                <a:spcPts val="0"/>
              </a:spcBef>
              <a:spcAft>
                <a:spcPts val="0"/>
              </a:spcAft>
              <a:buClr>
                <a:srgbClr val="434343"/>
              </a:buClr>
              <a:buSzPts val="1400"/>
              <a:buChar char="○"/>
              <a:defRPr>
                <a:solidFill>
                  <a:srgbClr val="434343"/>
                </a:solidFill>
              </a:defRPr>
            </a:lvl5pPr>
            <a:lvl6pPr marL="2743200" lvl="5" indent="-317500">
              <a:lnSpc>
                <a:spcPct val="115000"/>
              </a:lnSpc>
              <a:spcBef>
                <a:spcPts val="0"/>
              </a:spcBef>
              <a:spcAft>
                <a:spcPts val="0"/>
              </a:spcAft>
              <a:buClr>
                <a:srgbClr val="434343"/>
              </a:buClr>
              <a:buSzPts val="1400"/>
              <a:buChar char="■"/>
              <a:defRPr>
                <a:solidFill>
                  <a:srgbClr val="434343"/>
                </a:solidFill>
              </a:defRPr>
            </a:lvl6pPr>
            <a:lvl7pPr marL="3200400" lvl="6" indent="-317500">
              <a:lnSpc>
                <a:spcPct val="115000"/>
              </a:lnSpc>
              <a:spcBef>
                <a:spcPts val="0"/>
              </a:spcBef>
              <a:spcAft>
                <a:spcPts val="0"/>
              </a:spcAft>
              <a:buClr>
                <a:srgbClr val="434343"/>
              </a:buClr>
              <a:buSzPts val="1400"/>
              <a:buChar char="●"/>
              <a:defRPr>
                <a:solidFill>
                  <a:srgbClr val="434343"/>
                </a:solidFill>
              </a:defRPr>
            </a:lvl7pPr>
            <a:lvl8pPr marL="3657600" lvl="7" indent="-317500">
              <a:lnSpc>
                <a:spcPct val="115000"/>
              </a:lnSpc>
              <a:spcBef>
                <a:spcPts val="0"/>
              </a:spcBef>
              <a:spcAft>
                <a:spcPts val="0"/>
              </a:spcAft>
              <a:buClr>
                <a:srgbClr val="434343"/>
              </a:buClr>
              <a:buSzPts val="1400"/>
              <a:buChar char="○"/>
              <a:defRPr>
                <a:solidFill>
                  <a:srgbClr val="434343"/>
                </a:solidFill>
              </a:defRPr>
            </a:lvl8pPr>
            <a:lvl9pPr marL="4114800" lvl="8" indent="-31750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8" name="Google Shape;8;p1"/>
          <p:cNvSpPr txBox="1">
            <a:spLocks noGrp="1"/>
          </p:cNvSpPr>
          <p:nvPr>
            <p:ph type="sldNum" idx="12"/>
          </p:nvPr>
        </p:nvSpPr>
        <p:spPr>
          <a:xfrm>
            <a:off x="8585590" y="-62114"/>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1">
            <a:alphaModFix/>
          </a:blip>
          <a:stretch>
            <a:fillRect/>
          </a:stretch>
        </p:blipFill>
        <p:spPr>
          <a:xfrm>
            <a:off x="100675" y="4703175"/>
            <a:ext cx="1083075" cy="353801"/>
          </a:xfrm>
          <a:prstGeom prst="rect">
            <a:avLst/>
          </a:prstGeom>
          <a:noFill/>
          <a:ln>
            <a:noFill/>
          </a:ln>
        </p:spPr>
      </p:pic>
      <p:pic>
        <p:nvPicPr>
          <p:cNvPr id="10" name="Google Shape;10;p1"/>
          <p:cNvPicPr preferRelativeResize="0"/>
          <p:nvPr/>
        </p:nvPicPr>
        <p:blipFill rotWithShape="1">
          <a:blip r:embed="rId12">
            <a:alphaModFix amt="20000"/>
          </a:blip>
          <a:srcRect t="35790" r="35654"/>
          <a:stretch/>
        </p:blipFill>
        <p:spPr>
          <a:xfrm>
            <a:off x="8681325" y="0"/>
            <a:ext cx="462676" cy="4679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cbd.int/ts"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1"/>
          <p:cNvSpPr txBox="1">
            <a:spLocks noGrp="1"/>
          </p:cNvSpPr>
          <p:nvPr>
            <p:ph type="ctrTitle"/>
          </p:nvPr>
        </p:nvSpPr>
        <p:spPr>
          <a:xfrm>
            <a:off x="210528" y="1410475"/>
            <a:ext cx="5295300" cy="205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Synthetic biology</a:t>
            </a:r>
            <a:endParaRPr dirty="0"/>
          </a:p>
        </p:txBody>
      </p:sp>
      <p:sp>
        <p:nvSpPr>
          <p:cNvPr id="59" name="Google Shape;59;p11"/>
          <p:cNvSpPr txBox="1">
            <a:spLocks noGrp="1"/>
          </p:cNvSpPr>
          <p:nvPr>
            <p:ph type="subTitle" idx="1"/>
          </p:nvPr>
        </p:nvSpPr>
        <p:spPr>
          <a:xfrm>
            <a:off x="210525" y="3785875"/>
            <a:ext cx="8520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600" dirty="0">
                <a:solidFill>
                  <a:srgbClr val="4BDBA3"/>
                </a:solidFill>
              </a:rPr>
              <a:t>Training session on SBSTTA 26 substantive agenda items / 2 April 2024</a:t>
            </a:r>
            <a:endParaRPr sz="1600" dirty="0">
              <a:solidFill>
                <a:srgbClr val="4BDBA3"/>
              </a:solidFill>
            </a:endParaRPr>
          </a:p>
        </p:txBody>
      </p:sp>
      <p:sp>
        <p:nvSpPr>
          <p:cNvPr id="60" name="Google Shape;60;p11"/>
          <p:cNvSpPr txBox="1">
            <a:spLocks noGrp="1"/>
          </p:cNvSpPr>
          <p:nvPr>
            <p:ph type="subTitle" idx="1"/>
          </p:nvPr>
        </p:nvSpPr>
        <p:spPr>
          <a:xfrm>
            <a:off x="269525" y="2357074"/>
            <a:ext cx="8520600" cy="1328805"/>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dirty="0"/>
              <a:t>Fanny Coppens, PhD</a:t>
            </a:r>
            <a:endParaRPr b="1" dirty="0"/>
          </a:p>
          <a:p>
            <a:pPr marL="0" lvl="0" indent="0" algn="l" rtl="0">
              <a:spcBef>
                <a:spcPts val="0"/>
              </a:spcBef>
              <a:spcAft>
                <a:spcPts val="0"/>
              </a:spcAft>
              <a:buNone/>
            </a:pPr>
            <a:r>
              <a:rPr lang="en" sz="1600" dirty="0"/>
              <a:t>Sciensano</a:t>
            </a:r>
          </a:p>
          <a:p>
            <a:pPr marL="0" lvl="0" indent="0" algn="l" rtl="0">
              <a:spcBef>
                <a:spcPts val="0"/>
              </a:spcBef>
              <a:spcAft>
                <a:spcPts val="0"/>
              </a:spcAft>
              <a:buNone/>
            </a:pPr>
            <a:r>
              <a:rPr lang="en-US" sz="1600" dirty="0"/>
              <a:t>Belgian NFP for the Biosafety Clearing-House</a:t>
            </a:r>
            <a:endParaRPr sz="1600" dirty="0"/>
          </a:p>
        </p:txBody>
      </p:sp>
      <p:pic>
        <p:nvPicPr>
          <p:cNvPr id="4" name="Picture 3">
            <a:extLst>
              <a:ext uri="{FF2B5EF4-FFF2-40B4-BE49-F238E27FC236}">
                <a16:creationId xmlns:a16="http://schemas.microsoft.com/office/drawing/2014/main" id="{202B0620-EDF9-4357-B8C7-436AC7AE9EBA}"/>
              </a:ext>
            </a:extLst>
          </p:cNvPr>
          <p:cNvPicPr>
            <a:picLocks noChangeAspect="1"/>
          </p:cNvPicPr>
          <p:nvPr/>
        </p:nvPicPr>
        <p:blipFill>
          <a:blip r:embed="rId3"/>
          <a:stretch>
            <a:fillRect/>
          </a:stretch>
        </p:blipFill>
        <p:spPr>
          <a:xfrm>
            <a:off x="4486430" y="304475"/>
            <a:ext cx="2533236" cy="806387"/>
          </a:xfrm>
          <a:prstGeom prst="rect">
            <a:avLst/>
          </a:prstGeom>
        </p:spPr>
      </p:pic>
      <p:sp>
        <p:nvSpPr>
          <p:cNvPr id="2" name="Slide Number Placeholder 1">
            <a:extLst>
              <a:ext uri="{FF2B5EF4-FFF2-40B4-BE49-F238E27FC236}">
                <a16:creationId xmlns:a16="http://schemas.microsoft.com/office/drawing/2014/main" id="{AD2082A7-0C0C-4FD8-A371-E07F04CB834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a:off x="311700" y="459175"/>
            <a:ext cx="3803100" cy="1073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t>Applications</a:t>
            </a:r>
            <a:endParaRPr sz="3200" dirty="0"/>
          </a:p>
        </p:txBody>
      </p:sp>
      <p:sp>
        <p:nvSpPr>
          <p:cNvPr id="80" name="Google Shape;80;p14"/>
          <p:cNvSpPr txBox="1">
            <a:spLocks noGrp="1"/>
          </p:cNvSpPr>
          <p:nvPr>
            <p:ph type="body" idx="1"/>
          </p:nvPr>
        </p:nvSpPr>
        <p:spPr>
          <a:xfrm>
            <a:off x="5072799" y="555599"/>
            <a:ext cx="3946913" cy="3892113"/>
          </a:xfrm>
          <a:prstGeom prst="rect">
            <a:avLst/>
          </a:prstGeom>
        </p:spPr>
        <p:txBody>
          <a:bodyPr spcFirstLastPara="1" wrap="square" lIns="91425" tIns="91425" rIns="91425" bIns="91425" anchor="t" anchorCtr="0">
            <a:normAutofit/>
          </a:bodyPr>
          <a:lstStyle/>
          <a:p>
            <a:pPr marL="285750" indent="-285750">
              <a:spcAft>
                <a:spcPts val="1200"/>
              </a:spcAft>
            </a:pPr>
            <a:r>
              <a:rPr lang="en-US" sz="2000" dirty="0">
                <a:solidFill>
                  <a:srgbClr val="BFBFBF"/>
                </a:solidFill>
              </a:rPr>
              <a:t>Unmanaged or wild</a:t>
            </a:r>
          </a:p>
          <a:p>
            <a:pPr marL="285750" indent="-285750">
              <a:spcAft>
                <a:spcPts val="1200"/>
              </a:spcAft>
            </a:pPr>
            <a:r>
              <a:rPr lang="en-US" sz="3200" dirty="0">
                <a:solidFill>
                  <a:schemeClr val="bg1">
                    <a:lumMod val="95000"/>
                  </a:schemeClr>
                </a:solidFill>
              </a:rPr>
              <a:t>Semi-managed, managed or urban</a:t>
            </a:r>
          </a:p>
          <a:p>
            <a:pPr marL="285750" indent="-285750">
              <a:spcAft>
                <a:spcPts val="1200"/>
              </a:spcAft>
            </a:pPr>
            <a:r>
              <a:rPr lang="en-US" sz="2000" dirty="0">
                <a:solidFill>
                  <a:schemeClr val="bg1">
                    <a:lumMod val="75000"/>
                  </a:schemeClr>
                </a:solidFill>
              </a:rPr>
              <a:t>Lab, industry</a:t>
            </a:r>
            <a:endParaRPr sz="2000" dirty="0">
              <a:solidFill>
                <a:schemeClr val="bg1">
                  <a:lumMod val="75000"/>
                </a:schemeClr>
              </a:solidFill>
            </a:endParaRPr>
          </a:p>
        </p:txBody>
      </p:sp>
      <p:sp>
        <p:nvSpPr>
          <p:cNvPr id="4" name="Google Shape;80;p14">
            <a:extLst>
              <a:ext uri="{FF2B5EF4-FFF2-40B4-BE49-F238E27FC236}">
                <a16:creationId xmlns:a16="http://schemas.microsoft.com/office/drawing/2014/main" id="{44143D16-CF7D-4F04-B788-EFB78F7D59DF}"/>
              </a:ext>
            </a:extLst>
          </p:cNvPr>
          <p:cNvSpPr txBox="1">
            <a:spLocks/>
          </p:cNvSpPr>
          <p:nvPr/>
        </p:nvSpPr>
        <p:spPr>
          <a:xfrm>
            <a:off x="311700" y="1435968"/>
            <a:ext cx="3946913" cy="3892113"/>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1pPr>
            <a:lvl2pPr marL="914400" marR="0" lvl="1" indent="-304800" algn="l" rtl="0">
              <a:lnSpc>
                <a:spcPct val="115000"/>
              </a:lnSpc>
              <a:spcBef>
                <a:spcPts val="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2pPr>
            <a:lvl3pPr marL="1371600" marR="0" lvl="2" indent="-304800" algn="l" rtl="0">
              <a:lnSpc>
                <a:spcPct val="115000"/>
              </a:lnSpc>
              <a:spcBef>
                <a:spcPts val="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3pPr>
            <a:lvl4pPr marL="1828800" marR="0" lvl="3" indent="-304800" algn="l" rtl="0">
              <a:lnSpc>
                <a:spcPct val="115000"/>
              </a:lnSpc>
              <a:spcBef>
                <a:spcPts val="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2286000" marR="0" lvl="4" indent="-304800" algn="l" rtl="0">
              <a:lnSpc>
                <a:spcPct val="115000"/>
              </a:lnSpc>
              <a:spcBef>
                <a:spcPts val="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743200" marR="0" lvl="5" indent="-304800" algn="l" rtl="0">
              <a:lnSpc>
                <a:spcPct val="115000"/>
              </a:lnSpc>
              <a:spcBef>
                <a:spcPts val="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15000"/>
              </a:lnSpc>
              <a:spcBef>
                <a:spcPts val="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15000"/>
              </a:lnSpc>
              <a:spcBef>
                <a:spcPts val="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15000"/>
              </a:lnSpc>
              <a:spcBef>
                <a:spcPts val="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pPr marL="0" indent="0">
              <a:spcAft>
                <a:spcPts val="1200"/>
              </a:spcAft>
              <a:buNone/>
            </a:pPr>
            <a:r>
              <a:rPr lang="en-US" sz="2000" dirty="0">
                <a:solidFill>
                  <a:schemeClr val="bg2"/>
                </a:solidFill>
              </a:rPr>
              <a:t>Gene drive insects: reduction of the population of plant pests or vectors for diseases</a:t>
            </a:r>
          </a:p>
          <a:p>
            <a:pPr marL="0" indent="0">
              <a:spcAft>
                <a:spcPts val="1200"/>
              </a:spcAft>
              <a:buNone/>
            </a:pPr>
            <a:r>
              <a:rPr lang="en-US" sz="2000" dirty="0">
                <a:solidFill>
                  <a:schemeClr val="bg2"/>
                </a:solidFill>
              </a:rPr>
              <a:t>Bioremediation: bacteria containing sensors and proteins that bind pollutants</a:t>
            </a:r>
          </a:p>
        </p:txBody>
      </p:sp>
      <p:sp>
        <p:nvSpPr>
          <p:cNvPr id="2" name="Slide Number Placeholder 1">
            <a:extLst>
              <a:ext uri="{FF2B5EF4-FFF2-40B4-BE49-F238E27FC236}">
                <a16:creationId xmlns:a16="http://schemas.microsoft.com/office/drawing/2014/main" id="{798FC025-76EA-4A0D-824C-02F9BA90E7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2633951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a:off x="311700" y="459175"/>
            <a:ext cx="3803100" cy="1073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t>Applications</a:t>
            </a:r>
            <a:endParaRPr sz="3200" dirty="0"/>
          </a:p>
        </p:txBody>
      </p:sp>
      <p:sp>
        <p:nvSpPr>
          <p:cNvPr id="80" name="Google Shape;80;p14"/>
          <p:cNvSpPr txBox="1">
            <a:spLocks noGrp="1"/>
          </p:cNvSpPr>
          <p:nvPr>
            <p:ph type="body" idx="1"/>
          </p:nvPr>
        </p:nvSpPr>
        <p:spPr>
          <a:xfrm>
            <a:off x="5072799" y="555599"/>
            <a:ext cx="3946913" cy="3892113"/>
          </a:xfrm>
          <a:prstGeom prst="rect">
            <a:avLst/>
          </a:prstGeom>
        </p:spPr>
        <p:txBody>
          <a:bodyPr spcFirstLastPara="1" wrap="square" lIns="91425" tIns="91425" rIns="91425" bIns="91425" anchor="t" anchorCtr="0">
            <a:normAutofit/>
          </a:bodyPr>
          <a:lstStyle/>
          <a:p>
            <a:pPr marL="285750" indent="-285750">
              <a:spcAft>
                <a:spcPts val="1200"/>
              </a:spcAft>
            </a:pPr>
            <a:r>
              <a:rPr lang="en-US" sz="2000" dirty="0">
                <a:solidFill>
                  <a:srgbClr val="BFBFBF"/>
                </a:solidFill>
              </a:rPr>
              <a:t>Unmanaged or wild</a:t>
            </a:r>
          </a:p>
          <a:p>
            <a:pPr marL="285750" indent="-285750">
              <a:spcAft>
                <a:spcPts val="1200"/>
              </a:spcAft>
            </a:pPr>
            <a:r>
              <a:rPr lang="en-US" sz="2000" dirty="0">
                <a:solidFill>
                  <a:schemeClr val="bg1">
                    <a:lumMod val="75000"/>
                  </a:schemeClr>
                </a:solidFill>
              </a:rPr>
              <a:t>Semi-managed, managed or urban</a:t>
            </a:r>
          </a:p>
          <a:p>
            <a:pPr marL="285750" indent="-285750">
              <a:spcAft>
                <a:spcPts val="1200"/>
              </a:spcAft>
            </a:pPr>
            <a:r>
              <a:rPr lang="en-US" sz="3200" dirty="0">
                <a:solidFill>
                  <a:srgbClr val="FFFFFF"/>
                </a:solidFill>
              </a:rPr>
              <a:t>Lab, industry</a:t>
            </a:r>
            <a:endParaRPr sz="3200" dirty="0">
              <a:solidFill>
                <a:srgbClr val="FFFFFF"/>
              </a:solidFill>
            </a:endParaRPr>
          </a:p>
        </p:txBody>
      </p:sp>
      <p:sp>
        <p:nvSpPr>
          <p:cNvPr id="4" name="Google Shape;80;p14">
            <a:extLst>
              <a:ext uri="{FF2B5EF4-FFF2-40B4-BE49-F238E27FC236}">
                <a16:creationId xmlns:a16="http://schemas.microsoft.com/office/drawing/2014/main" id="{44143D16-CF7D-4F04-B788-EFB78F7D59DF}"/>
              </a:ext>
            </a:extLst>
          </p:cNvPr>
          <p:cNvSpPr txBox="1">
            <a:spLocks/>
          </p:cNvSpPr>
          <p:nvPr/>
        </p:nvSpPr>
        <p:spPr>
          <a:xfrm>
            <a:off x="311700" y="1435968"/>
            <a:ext cx="3946913" cy="3892113"/>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1pPr>
            <a:lvl2pPr marL="914400" marR="0" lvl="1" indent="-304800" algn="l" rtl="0">
              <a:lnSpc>
                <a:spcPct val="115000"/>
              </a:lnSpc>
              <a:spcBef>
                <a:spcPts val="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2pPr>
            <a:lvl3pPr marL="1371600" marR="0" lvl="2" indent="-304800" algn="l" rtl="0">
              <a:lnSpc>
                <a:spcPct val="115000"/>
              </a:lnSpc>
              <a:spcBef>
                <a:spcPts val="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3pPr>
            <a:lvl4pPr marL="1828800" marR="0" lvl="3" indent="-304800" algn="l" rtl="0">
              <a:lnSpc>
                <a:spcPct val="115000"/>
              </a:lnSpc>
              <a:spcBef>
                <a:spcPts val="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2286000" marR="0" lvl="4" indent="-304800" algn="l" rtl="0">
              <a:lnSpc>
                <a:spcPct val="115000"/>
              </a:lnSpc>
              <a:spcBef>
                <a:spcPts val="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743200" marR="0" lvl="5" indent="-304800" algn="l" rtl="0">
              <a:lnSpc>
                <a:spcPct val="115000"/>
              </a:lnSpc>
              <a:spcBef>
                <a:spcPts val="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15000"/>
              </a:lnSpc>
              <a:spcBef>
                <a:spcPts val="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15000"/>
              </a:lnSpc>
              <a:spcBef>
                <a:spcPts val="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15000"/>
              </a:lnSpc>
              <a:spcBef>
                <a:spcPts val="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pPr marL="0" indent="0">
              <a:spcAft>
                <a:spcPts val="1200"/>
              </a:spcAft>
              <a:buNone/>
            </a:pPr>
            <a:r>
              <a:rPr lang="en-US" sz="2000" dirty="0">
                <a:solidFill>
                  <a:schemeClr val="bg2"/>
                </a:solidFill>
              </a:rPr>
              <a:t>Yeast with engineered metabolic pathways producing</a:t>
            </a:r>
          </a:p>
          <a:p>
            <a:pPr marL="342900" indent="-342900">
              <a:spcAft>
                <a:spcPts val="1200"/>
              </a:spcAft>
              <a:buClr>
                <a:srgbClr val="BFBFBF"/>
              </a:buClr>
            </a:pPr>
            <a:r>
              <a:rPr lang="en-US" sz="2000" dirty="0">
                <a:solidFill>
                  <a:schemeClr val="bg2"/>
                </a:solidFill>
              </a:rPr>
              <a:t>medicines, vaccines</a:t>
            </a:r>
          </a:p>
          <a:p>
            <a:pPr marL="342900" indent="-342900">
              <a:spcAft>
                <a:spcPts val="1200"/>
              </a:spcAft>
              <a:buClr>
                <a:srgbClr val="BFBFBF"/>
              </a:buClr>
            </a:pPr>
            <a:r>
              <a:rPr lang="en-US" sz="2000" dirty="0">
                <a:solidFill>
                  <a:schemeClr val="bg2"/>
                </a:solidFill>
              </a:rPr>
              <a:t>cosmetics, dyes, fragrances</a:t>
            </a:r>
          </a:p>
          <a:p>
            <a:pPr marL="342900" indent="-342900">
              <a:spcAft>
                <a:spcPts val="1200"/>
              </a:spcAft>
              <a:buClr>
                <a:srgbClr val="BFBFBF"/>
              </a:buClr>
            </a:pPr>
            <a:r>
              <a:rPr lang="en-US" sz="2000" dirty="0">
                <a:solidFill>
                  <a:schemeClr val="bg2"/>
                </a:solidFill>
              </a:rPr>
              <a:t>wildlife products</a:t>
            </a:r>
          </a:p>
          <a:p>
            <a:pPr marL="342900" indent="-342900">
              <a:spcAft>
                <a:spcPts val="1200"/>
              </a:spcAft>
              <a:buClr>
                <a:srgbClr val="BFBFBF"/>
              </a:buClr>
            </a:pPr>
            <a:r>
              <a:rPr lang="en-US" sz="2000" dirty="0">
                <a:solidFill>
                  <a:schemeClr val="bg2"/>
                </a:solidFill>
              </a:rPr>
              <a:t>food and ingredients</a:t>
            </a:r>
          </a:p>
        </p:txBody>
      </p:sp>
      <p:sp>
        <p:nvSpPr>
          <p:cNvPr id="2" name="Slide Number Placeholder 1">
            <a:extLst>
              <a:ext uri="{FF2B5EF4-FFF2-40B4-BE49-F238E27FC236}">
                <a16:creationId xmlns:a16="http://schemas.microsoft.com/office/drawing/2014/main" id="{DC135D2A-9C64-46CA-8232-D91735483B5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1150079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a:off x="311700" y="459174"/>
            <a:ext cx="3759502" cy="178687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t>Also in the document:</a:t>
            </a:r>
            <a:br>
              <a:rPr lang="en-US" sz="3200" dirty="0"/>
            </a:br>
            <a:br>
              <a:rPr lang="en-US" sz="3200" dirty="0"/>
            </a:br>
            <a:r>
              <a:rPr lang="en-US" sz="3200" dirty="0"/>
              <a:t>Potential impacts</a:t>
            </a:r>
            <a:endParaRPr sz="3200" dirty="0"/>
          </a:p>
        </p:txBody>
      </p:sp>
      <p:sp>
        <p:nvSpPr>
          <p:cNvPr id="80" name="Google Shape;80;p14"/>
          <p:cNvSpPr txBox="1">
            <a:spLocks noGrp="1"/>
          </p:cNvSpPr>
          <p:nvPr>
            <p:ph type="body" idx="1"/>
          </p:nvPr>
        </p:nvSpPr>
        <p:spPr>
          <a:xfrm>
            <a:off x="5072799" y="555599"/>
            <a:ext cx="3946913" cy="3892113"/>
          </a:xfrm>
          <a:prstGeom prst="rect">
            <a:avLst/>
          </a:prstGeom>
        </p:spPr>
        <p:txBody>
          <a:bodyPr spcFirstLastPara="1" wrap="square" lIns="91425" tIns="91425" rIns="91425" bIns="91425" anchor="t" anchorCtr="0">
            <a:normAutofit/>
          </a:bodyPr>
          <a:lstStyle/>
          <a:p>
            <a:pPr marL="342900" indent="-342900">
              <a:spcAft>
                <a:spcPts val="1200"/>
              </a:spcAft>
            </a:pPr>
            <a:r>
              <a:rPr lang="en-US" sz="2000" dirty="0"/>
              <a:t>Potential impacts on conservation and sustainable use of biodiversity</a:t>
            </a:r>
          </a:p>
          <a:p>
            <a:pPr marL="342900" indent="-342900">
              <a:spcAft>
                <a:spcPts val="1200"/>
              </a:spcAft>
            </a:pPr>
            <a:r>
              <a:rPr lang="en-US" sz="2000" dirty="0"/>
              <a:t>Social, economic and cultural concerns</a:t>
            </a:r>
          </a:p>
          <a:p>
            <a:pPr marL="342900" indent="-342900">
              <a:spcAft>
                <a:spcPts val="1200"/>
              </a:spcAft>
            </a:pPr>
            <a:r>
              <a:rPr lang="en-US" sz="2000" dirty="0"/>
              <a:t>General biosafety aspects</a:t>
            </a:r>
            <a:endParaRPr sz="2000" dirty="0"/>
          </a:p>
        </p:txBody>
      </p:sp>
      <p:sp>
        <p:nvSpPr>
          <p:cNvPr id="2" name="Slide Number Placeholder 1">
            <a:extLst>
              <a:ext uri="{FF2B5EF4-FFF2-40B4-BE49-F238E27FC236}">
                <a16:creationId xmlns:a16="http://schemas.microsoft.com/office/drawing/2014/main" id="{647DB4A2-0194-4AA9-A974-8E665B351D2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3796287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a:off x="311700" y="459174"/>
            <a:ext cx="3759502" cy="178687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t>Also in the document:</a:t>
            </a:r>
            <a:br>
              <a:rPr lang="en-US" sz="3200" dirty="0"/>
            </a:br>
            <a:br>
              <a:rPr lang="en-US" sz="3200" dirty="0"/>
            </a:br>
            <a:r>
              <a:rPr lang="en-US" sz="3200" dirty="0"/>
              <a:t>Governance and regulatory aspects</a:t>
            </a:r>
            <a:endParaRPr sz="3200" dirty="0"/>
          </a:p>
        </p:txBody>
      </p:sp>
      <p:sp>
        <p:nvSpPr>
          <p:cNvPr id="80" name="Google Shape;80;p14"/>
          <p:cNvSpPr txBox="1">
            <a:spLocks noGrp="1"/>
          </p:cNvSpPr>
          <p:nvPr>
            <p:ph type="body" idx="1"/>
          </p:nvPr>
        </p:nvSpPr>
        <p:spPr>
          <a:xfrm>
            <a:off x="5072799" y="555599"/>
            <a:ext cx="3946913" cy="3892113"/>
          </a:xfrm>
          <a:prstGeom prst="rect">
            <a:avLst/>
          </a:prstGeom>
        </p:spPr>
        <p:txBody>
          <a:bodyPr spcFirstLastPara="1" wrap="square" lIns="91425" tIns="91425" rIns="91425" bIns="91425" anchor="t" anchorCtr="0">
            <a:normAutofit/>
          </a:bodyPr>
          <a:lstStyle/>
          <a:p>
            <a:pPr marL="342900" indent="-342900">
              <a:spcAft>
                <a:spcPts val="1200"/>
              </a:spcAft>
            </a:pPr>
            <a:r>
              <a:rPr lang="en-US" sz="2000" dirty="0"/>
              <a:t>Current regulations</a:t>
            </a:r>
          </a:p>
          <a:p>
            <a:pPr marL="342900" indent="-342900">
              <a:spcAft>
                <a:spcPts val="1200"/>
              </a:spcAft>
            </a:pPr>
            <a:r>
              <a:rPr lang="en-US" sz="2000" dirty="0"/>
              <a:t>Self-regulation and moratoria</a:t>
            </a:r>
          </a:p>
          <a:p>
            <a:pPr marL="342900" indent="-342900">
              <a:spcAft>
                <a:spcPts val="1200"/>
              </a:spcAft>
            </a:pPr>
            <a:r>
              <a:rPr lang="en-US" sz="2000" dirty="0"/>
              <a:t>IP considerations</a:t>
            </a:r>
          </a:p>
          <a:p>
            <a:pPr marL="342900" indent="-342900">
              <a:spcAft>
                <a:spcPts val="1200"/>
              </a:spcAft>
            </a:pPr>
            <a:r>
              <a:rPr lang="en-US" sz="2000" dirty="0"/>
              <a:t>Potential implication of the CBD and Protocols</a:t>
            </a:r>
          </a:p>
          <a:p>
            <a:pPr marL="342900" indent="-342900">
              <a:spcAft>
                <a:spcPts val="1200"/>
              </a:spcAft>
            </a:pPr>
            <a:r>
              <a:rPr lang="en-US" sz="2000" dirty="0"/>
              <a:t>Other international processes</a:t>
            </a:r>
            <a:endParaRPr sz="2000" dirty="0"/>
          </a:p>
        </p:txBody>
      </p:sp>
      <p:sp>
        <p:nvSpPr>
          <p:cNvPr id="2" name="Slide Number Placeholder 1">
            <a:extLst>
              <a:ext uri="{FF2B5EF4-FFF2-40B4-BE49-F238E27FC236}">
                <a16:creationId xmlns:a16="http://schemas.microsoft.com/office/drawing/2014/main" id="{1FCD78CD-B6F2-416D-B430-E9D2A40F428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2532116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0" y="1552458"/>
            <a:ext cx="91440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Thank you for your attention!</a:t>
            </a:r>
            <a:endParaRPr/>
          </a:p>
        </p:txBody>
      </p:sp>
      <p:sp>
        <p:nvSpPr>
          <p:cNvPr id="86" name="Google Shape;86;p15"/>
          <p:cNvSpPr txBox="1">
            <a:spLocks noGrp="1"/>
          </p:cNvSpPr>
          <p:nvPr>
            <p:ph type="title"/>
          </p:nvPr>
        </p:nvSpPr>
        <p:spPr>
          <a:xfrm>
            <a:off x="1638300" y="2566671"/>
            <a:ext cx="7381200" cy="841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1800" dirty="0"/>
              <a:t>Fanny Coppens	</a:t>
            </a:r>
            <a:endParaRPr sz="1800" dirty="0"/>
          </a:p>
        </p:txBody>
      </p:sp>
      <p:sp>
        <p:nvSpPr>
          <p:cNvPr id="87" name="Google Shape;87;p15"/>
          <p:cNvSpPr txBox="1">
            <a:spLocks noGrp="1"/>
          </p:cNvSpPr>
          <p:nvPr>
            <p:ph type="title"/>
          </p:nvPr>
        </p:nvSpPr>
        <p:spPr>
          <a:xfrm>
            <a:off x="4879703" y="2566671"/>
            <a:ext cx="7381200" cy="841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1800" dirty="0"/>
              <a:t>fanny.coppens@sciensano.be</a:t>
            </a:r>
            <a:endParaRPr sz="1800" dirty="0"/>
          </a:p>
        </p:txBody>
      </p:sp>
      <p:sp>
        <p:nvSpPr>
          <p:cNvPr id="88" name="Google Shape;88;p15"/>
          <p:cNvSpPr txBox="1">
            <a:spLocks noGrp="1"/>
          </p:cNvSpPr>
          <p:nvPr>
            <p:ph type="title"/>
          </p:nvPr>
        </p:nvSpPr>
        <p:spPr>
          <a:xfrm>
            <a:off x="1511825" y="4640596"/>
            <a:ext cx="2367000" cy="477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1100"/>
              <a:t>Coming soon </a:t>
            </a:r>
            <a:r>
              <a:rPr lang="en" sz="1050">
                <a:solidFill>
                  <a:srgbClr val="4BDBA3"/>
                </a:solidFill>
                <a:uFill>
                  <a:noFill/>
                </a:uFill>
                <a:latin typeface="Roboto"/>
                <a:ea typeface="Roboto"/>
                <a:cs typeface="Roboto"/>
                <a:sym typeface="Roboto"/>
              </a:rPr>
              <a:t>www.coop4cbd.eu</a:t>
            </a:r>
            <a:endParaRPr sz="1100">
              <a:solidFill>
                <a:srgbClr val="4BDBA3"/>
              </a:solidFill>
            </a:endParaRPr>
          </a:p>
        </p:txBody>
      </p:sp>
      <p:sp>
        <p:nvSpPr>
          <p:cNvPr id="89" name="Google Shape;89;p15"/>
          <p:cNvSpPr txBox="1">
            <a:spLocks noGrp="1"/>
          </p:cNvSpPr>
          <p:nvPr>
            <p:ph type="title"/>
          </p:nvPr>
        </p:nvSpPr>
        <p:spPr>
          <a:xfrm>
            <a:off x="6925775" y="4640596"/>
            <a:ext cx="2367000" cy="477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1100"/>
              <a:t>Follow COOP4CBD</a:t>
            </a:r>
            <a:endParaRPr sz="1100"/>
          </a:p>
        </p:txBody>
      </p:sp>
      <p:pic>
        <p:nvPicPr>
          <p:cNvPr id="90" name="Google Shape;90;p15"/>
          <p:cNvPicPr preferRelativeResize="0"/>
          <p:nvPr/>
        </p:nvPicPr>
        <p:blipFill>
          <a:blip r:embed="rId3">
            <a:alphaModFix/>
          </a:blip>
          <a:stretch>
            <a:fillRect/>
          </a:stretch>
        </p:blipFill>
        <p:spPr>
          <a:xfrm>
            <a:off x="8390456" y="4755641"/>
            <a:ext cx="243449" cy="198401"/>
          </a:xfrm>
          <a:prstGeom prst="rect">
            <a:avLst/>
          </a:prstGeom>
          <a:noFill/>
          <a:ln>
            <a:noFill/>
          </a:ln>
        </p:spPr>
      </p:pic>
      <p:pic>
        <p:nvPicPr>
          <p:cNvPr id="91" name="Google Shape;91;p15"/>
          <p:cNvPicPr preferRelativeResize="0"/>
          <p:nvPr/>
        </p:nvPicPr>
        <p:blipFill>
          <a:blip r:embed="rId4">
            <a:alphaModFix/>
          </a:blip>
          <a:stretch>
            <a:fillRect/>
          </a:stretch>
        </p:blipFill>
        <p:spPr>
          <a:xfrm>
            <a:off x="8769451" y="4734175"/>
            <a:ext cx="220126" cy="219874"/>
          </a:xfrm>
          <a:prstGeom prst="rect">
            <a:avLst/>
          </a:prstGeom>
          <a:noFill/>
          <a:ln>
            <a:noFill/>
          </a:ln>
        </p:spPr>
      </p:pic>
      <p:sp>
        <p:nvSpPr>
          <p:cNvPr id="2" name="Slide Number Placeholder 1">
            <a:extLst>
              <a:ext uri="{FF2B5EF4-FFF2-40B4-BE49-F238E27FC236}">
                <a16:creationId xmlns:a16="http://schemas.microsoft.com/office/drawing/2014/main" id="{C294EC9D-5012-444F-892B-5B3E771D4C6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(Not quite a) definition</a:t>
            </a:r>
            <a:endParaRPr dirty="0"/>
          </a:p>
        </p:txBody>
      </p:sp>
      <p:sp>
        <p:nvSpPr>
          <p:cNvPr id="67" name="Google Shape;67;p12"/>
          <p:cNvSpPr txBox="1">
            <a:spLocks noGrp="1"/>
          </p:cNvSpPr>
          <p:nvPr>
            <p:ph type="body" idx="1"/>
          </p:nvPr>
        </p:nvSpPr>
        <p:spPr>
          <a:xfrm>
            <a:off x="215250" y="1251751"/>
            <a:ext cx="8520600" cy="2877312"/>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sz="2400" dirty="0">
                <a:effectLst/>
                <a:latin typeface="Arial" panose="020B0604020202020204" pitchFamily="34" charset="0"/>
                <a:ea typeface="Arial" panose="020B0604020202020204" pitchFamily="34" charset="0"/>
                <a:cs typeface="Times New Roman" panose="02020603050405020304" pitchFamily="18" charset="0"/>
              </a:rPr>
              <a:t>Synthetic biology is the application of science, technology and engineering to facilitate and accelerate the design, manufacture and/or modification of genetic materials in living organisms (EU Scientific Committees, 2014).</a:t>
            </a:r>
          </a:p>
          <a:p>
            <a:pPr marL="0" lvl="0" indent="0" algn="l" rtl="0">
              <a:spcBef>
                <a:spcPts val="0"/>
              </a:spcBef>
              <a:spcAft>
                <a:spcPts val="1200"/>
              </a:spcAft>
              <a:buNone/>
            </a:pPr>
            <a:r>
              <a:rPr lang="en-US" sz="2000" dirty="0"/>
              <a:t>It involves redesigning organisms for useful purposes by engineering them to have new abilities (NIH). </a:t>
            </a:r>
            <a:endParaRPr sz="2000" dirty="0"/>
          </a:p>
        </p:txBody>
      </p:sp>
      <p:sp>
        <p:nvSpPr>
          <p:cNvPr id="2" name="Slide Number Placeholder 1">
            <a:extLst>
              <a:ext uri="{FF2B5EF4-FFF2-40B4-BE49-F238E27FC236}">
                <a16:creationId xmlns:a16="http://schemas.microsoft.com/office/drawing/2014/main" id="{4D28EEB9-0418-4B57-9413-8D092972C1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(Not quite a) definition</a:t>
            </a:r>
            <a:endParaRPr dirty="0"/>
          </a:p>
        </p:txBody>
      </p:sp>
      <p:sp>
        <p:nvSpPr>
          <p:cNvPr id="67" name="Google Shape;67;p12"/>
          <p:cNvSpPr txBox="1">
            <a:spLocks noGrp="1"/>
          </p:cNvSpPr>
          <p:nvPr>
            <p:ph type="body" idx="1"/>
          </p:nvPr>
        </p:nvSpPr>
        <p:spPr>
          <a:xfrm>
            <a:off x="215250" y="878889"/>
            <a:ext cx="8520600" cy="4039339"/>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sz="2400" dirty="0">
                <a:effectLst/>
                <a:latin typeface="Arial" panose="020B0604020202020204" pitchFamily="34" charset="0"/>
                <a:ea typeface="Arial" panose="020B0604020202020204" pitchFamily="34" charset="0"/>
                <a:cs typeface="Times New Roman" panose="02020603050405020304" pitchFamily="18" charset="0"/>
              </a:rPr>
              <a:t>CBD (COP-13 in 2016) adopted an </a:t>
            </a:r>
            <a:r>
              <a:rPr lang="en-US" sz="2400" i="1" dirty="0">
                <a:effectLst/>
                <a:latin typeface="Arial" panose="020B0604020202020204" pitchFamily="34" charset="0"/>
                <a:ea typeface="Arial" panose="020B0604020202020204" pitchFamily="34" charset="0"/>
                <a:cs typeface="Times New Roman" panose="02020603050405020304" pitchFamily="18" charset="0"/>
              </a:rPr>
              <a:t>operational definition</a:t>
            </a:r>
            <a:r>
              <a:rPr lang="en-US" sz="2400" dirty="0">
                <a:effectLst/>
                <a:latin typeface="Arial" panose="020B0604020202020204" pitchFamily="34" charset="0"/>
                <a:ea typeface="Arial" panose="020B0604020202020204" pitchFamily="34" charset="0"/>
                <a:cs typeface="Times New Roman" panose="02020603050405020304" pitchFamily="18" charset="0"/>
              </a:rPr>
              <a:t>, as a starting point for facilitating work under the Convention: “</a:t>
            </a:r>
            <a:r>
              <a:rPr lang="en-US" sz="2400" b="1" dirty="0">
                <a:effectLst/>
                <a:latin typeface="Arial" panose="020B0604020202020204" pitchFamily="34" charset="0"/>
                <a:ea typeface="Arial" panose="020B0604020202020204" pitchFamily="34" charset="0"/>
                <a:cs typeface="Times New Roman" panose="02020603050405020304" pitchFamily="18" charset="0"/>
              </a:rPr>
              <a:t>Synthetic biology is a further development and new dimension of modern biotechnology that combines science, technology, and engineering to facilitate and accelerate the understanding, design, redesign, manufacture and/or modification of genetic materials, living organisms and biological systems</a:t>
            </a:r>
            <a:r>
              <a:rPr lang="en-US" sz="2400" dirty="0">
                <a:effectLst/>
                <a:latin typeface="Arial" panose="020B0604020202020204" pitchFamily="34" charset="0"/>
                <a:ea typeface="Arial" panose="020B0604020202020204" pitchFamily="34" charset="0"/>
                <a:cs typeface="Times New Roman" panose="02020603050405020304" pitchFamily="18" charset="0"/>
              </a:rPr>
              <a:t>”</a:t>
            </a:r>
            <a:endParaRPr sz="2000" dirty="0"/>
          </a:p>
        </p:txBody>
      </p:sp>
      <p:sp>
        <p:nvSpPr>
          <p:cNvPr id="2" name="Slide Number Placeholder 1">
            <a:extLst>
              <a:ext uri="{FF2B5EF4-FFF2-40B4-BE49-F238E27FC236}">
                <a16:creationId xmlns:a16="http://schemas.microsoft.com/office/drawing/2014/main" id="{AEC26B8E-1F8D-4B67-845B-76B742FFA89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1013436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title"/>
          </p:nvPr>
        </p:nvSpPr>
        <p:spPr>
          <a:xfrm>
            <a:off x="265500" y="1233175"/>
            <a:ext cx="4045200" cy="14823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dirty="0"/>
              <a:t>CBD Technical Series 100</a:t>
            </a:r>
            <a:endParaRPr dirty="0"/>
          </a:p>
        </p:txBody>
      </p:sp>
      <p:sp>
        <p:nvSpPr>
          <p:cNvPr id="73" name="Google Shape;73;p13"/>
          <p:cNvSpPr txBox="1">
            <a:spLocks noGrp="1"/>
          </p:cNvSpPr>
          <p:nvPr>
            <p:ph type="subTitle" idx="1"/>
          </p:nvPr>
        </p:nvSpPr>
        <p:spPr>
          <a:xfrm>
            <a:off x="265500" y="2803074"/>
            <a:ext cx="4045200" cy="1896813"/>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dirty="0"/>
              <a:t>Synthetic Biology</a:t>
            </a:r>
          </a:p>
          <a:p>
            <a:pPr marL="0" lvl="0" indent="0" algn="ctr" rtl="0">
              <a:spcBef>
                <a:spcPts val="0"/>
              </a:spcBef>
              <a:spcAft>
                <a:spcPts val="0"/>
              </a:spcAft>
              <a:buNone/>
            </a:pPr>
            <a:endParaRPr lang="en-US" dirty="0"/>
          </a:p>
          <a:p>
            <a:pPr marL="0" lvl="0" indent="0" algn="ctr" rtl="0">
              <a:spcBef>
                <a:spcPts val="0"/>
              </a:spcBef>
              <a:spcAft>
                <a:spcPts val="0"/>
              </a:spcAft>
              <a:buNone/>
            </a:pPr>
            <a:r>
              <a:rPr lang="fr-BE" dirty="0">
                <a:hlinkClick r:id="rId3"/>
              </a:rPr>
              <a:t>www.cbd.int/ts</a:t>
            </a:r>
            <a:endParaRPr lang="fr-BE" dirty="0"/>
          </a:p>
          <a:p>
            <a:pPr marL="0" lvl="0" indent="0" algn="ctr" rtl="0">
              <a:spcBef>
                <a:spcPts val="0"/>
              </a:spcBef>
              <a:spcAft>
                <a:spcPts val="0"/>
              </a:spcAft>
              <a:buNone/>
            </a:pPr>
            <a:endParaRPr lang="fr-BE" dirty="0"/>
          </a:p>
          <a:p>
            <a:pPr marL="0" lvl="0" indent="0" algn="ctr" rtl="0">
              <a:spcBef>
                <a:spcPts val="0"/>
              </a:spcBef>
              <a:spcAft>
                <a:spcPts val="0"/>
              </a:spcAft>
              <a:buNone/>
            </a:pPr>
            <a:r>
              <a:rPr lang="en-US" dirty="0"/>
              <a:t>Published April 2022</a:t>
            </a:r>
            <a:endParaRPr dirty="0"/>
          </a:p>
        </p:txBody>
      </p:sp>
      <p:sp>
        <p:nvSpPr>
          <p:cNvPr id="74" name="Google Shape;74;p13"/>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p>
            <a:pPr marL="0" lvl="0" indent="0" algn="ctr" rtl="0">
              <a:spcBef>
                <a:spcPts val="0"/>
              </a:spcBef>
              <a:spcAft>
                <a:spcPts val="1200"/>
              </a:spcAft>
              <a:buNone/>
            </a:pPr>
            <a:r>
              <a:rPr lang="en"/>
              <a:t>Your image here</a:t>
            </a:r>
            <a:endParaRPr/>
          </a:p>
        </p:txBody>
      </p:sp>
      <p:pic>
        <p:nvPicPr>
          <p:cNvPr id="5" name="Picture 4">
            <a:extLst>
              <a:ext uri="{FF2B5EF4-FFF2-40B4-BE49-F238E27FC236}">
                <a16:creationId xmlns:a16="http://schemas.microsoft.com/office/drawing/2014/main" id="{8DA44E9E-6755-4186-8F82-AFFAE5D9B9B0}"/>
              </a:ext>
            </a:extLst>
          </p:cNvPr>
          <p:cNvPicPr>
            <a:picLocks noChangeAspect="1"/>
          </p:cNvPicPr>
          <p:nvPr/>
        </p:nvPicPr>
        <p:blipFill>
          <a:blip r:embed="rId4"/>
          <a:stretch>
            <a:fillRect/>
          </a:stretch>
        </p:blipFill>
        <p:spPr>
          <a:xfrm>
            <a:off x="4833302" y="0"/>
            <a:ext cx="3961348" cy="5143500"/>
          </a:xfrm>
          <a:prstGeom prst="rect">
            <a:avLst/>
          </a:prstGeom>
        </p:spPr>
      </p:pic>
      <p:sp>
        <p:nvSpPr>
          <p:cNvPr id="2" name="Slide Number Placeholder 1">
            <a:extLst>
              <a:ext uri="{FF2B5EF4-FFF2-40B4-BE49-F238E27FC236}">
                <a16:creationId xmlns:a16="http://schemas.microsoft.com/office/drawing/2014/main" id="{55867719-31DA-435E-8017-C67AADA2C50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a:off x="311700" y="459174"/>
            <a:ext cx="3759502" cy="178687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t>Supporting technologies </a:t>
            </a:r>
            <a:br>
              <a:rPr lang="en-US" sz="3200" dirty="0"/>
            </a:br>
            <a:r>
              <a:rPr lang="en-US" sz="3200" dirty="0"/>
              <a:t>and tools</a:t>
            </a:r>
            <a:endParaRPr sz="3200" dirty="0"/>
          </a:p>
        </p:txBody>
      </p:sp>
      <p:sp>
        <p:nvSpPr>
          <p:cNvPr id="80" name="Google Shape;80;p14"/>
          <p:cNvSpPr txBox="1">
            <a:spLocks noGrp="1"/>
          </p:cNvSpPr>
          <p:nvPr>
            <p:ph type="body" idx="1"/>
          </p:nvPr>
        </p:nvSpPr>
        <p:spPr>
          <a:xfrm>
            <a:off x="5072799" y="555599"/>
            <a:ext cx="3946913" cy="3892113"/>
          </a:xfrm>
          <a:prstGeom prst="rect">
            <a:avLst/>
          </a:prstGeom>
        </p:spPr>
        <p:txBody>
          <a:bodyPr spcFirstLastPara="1" wrap="square" lIns="91425" tIns="91425" rIns="91425" bIns="91425" anchor="t" anchorCtr="0">
            <a:normAutofit lnSpcReduction="10000"/>
          </a:bodyPr>
          <a:lstStyle/>
          <a:p>
            <a:pPr marL="285750" indent="-285750">
              <a:spcAft>
                <a:spcPts val="1200"/>
              </a:spcAft>
            </a:pPr>
            <a:r>
              <a:rPr lang="en-US" sz="2000" dirty="0"/>
              <a:t>DNA synthesis</a:t>
            </a:r>
          </a:p>
          <a:p>
            <a:pPr marL="285750" indent="-285750">
              <a:spcAft>
                <a:spcPts val="1200"/>
              </a:spcAft>
            </a:pPr>
            <a:r>
              <a:rPr lang="en-US" sz="2000" dirty="0"/>
              <a:t>Next-generation / whole-genome sequencing</a:t>
            </a:r>
          </a:p>
          <a:p>
            <a:pPr marL="285750" indent="-285750">
              <a:spcAft>
                <a:spcPts val="1200"/>
              </a:spcAft>
            </a:pPr>
            <a:r>
              <a:rPr lang="en-US" sz="2000" dirty="0"/>
              <a:t>Genome editing: CRISPR/Cas</a:t>
            </a:r>
          </a:p>
          <a:p>
            <a:pPr marL="285750" indent="-285750">
              <a:spcAft>
                <a:spcPts val="1200"/>
              </a:spcAft>
            </a:pPr>
            <a:r>
              <a:rPr lang="en-US" sz="2000" dirty="0"/>
              <a:t>Engineered gene drives</a:t>
            </a:r>
          </a:p>
          <a:p>
            <a:pPr marL="285750" indent="-285750">
              <a:spcAft>
                <a:spcPts val="1200"/>
              </a:spcAft>
            </a:pPr>
            <a:r>
              <a:rPr lang="en-US" sz="2000" dirty="0"/>
              <a:t>AI and machine learning</a:t>
            </a:r>
          </a:p>
          <a:p>
            <a:pPr marL="285750" indent="-285750">
              <a:spcAft>
                <a:spcPts val="1200"/>
              </a:spcAft>
            </a:pPr>
            <a:r>
              <a:rPr lang="en-US" sz="2000" dirty="0"/>
              <a:t>Bio-bricks</a:t>
            </a:r>
          </a:p>
          <a:p>
            <a:pPr marL="285750" indent="-285750">
              <a:spcAft>
                <a:spcPts val="1200"/>
              </a:spcAft>
            </a:pPr>
            <a:r>
              <a:rPr lang="en-US" sz="2000" dirty="0"/>
              <a:t>...</a:t>
            </a:r>
            <a:endParaRPr sz="2000" dirty="0"/>
          </a:p>
        </p:txBody>
      </p:sp>
      <p:sp>
        <p:nvSpPr>
          <p:cNvPr id="2" name="Slide Number Placeholder 1">
            <a:extLst>
              <a:ext uri="{FF2B5EF4-FFF2-40B4-BE49-F238E27FC236}">
                <a16:creationId xmlns:a16="http://schemas.microsoft.com/office/drawing/2014/main" id="{916B1D68-E798-477E-AC1A-45F2CC7DB1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a:off x="311700" y="459175"/>
            <a:ext cx="3803100" cy="1073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t>Research areas</a:t>
            </a:r>
            <a:endParaRPr sz="3200" dirty="0"/>
          </a:p>
        </p:txBody>
      </p:sp>
      <p:sp>
        <p:nvSpPr>
          <p:cNvPr id="80" name="Google Shape;80;p14"/>
          <p:cNvSpPr txBox="1">
            <a:spLocks noGrp="1"/>
          </p:cNvSpPr>
          <p:nvPr>
            <p:ph type="body" idx="1"/>
          </p:nvPr>
        </p:nvSpPr>
        <p:spPr>
          <a:xfrm>
            <a:off x="5072799" y="555599"/>
            <a:ext cx="3946913" cy="3892113"/>
          </a:xfrm>
          <a:prstGeom prst="rect">
            <a:avLst/>
          </a:prstGeom>
        </p:spPr>
        <p:txBody>
          <a:bodyPr spcFirstLastPara="1" wrap="square" lIns="91425" tIns="91425" rIns="91425" bIns="91425" anchor="t" anchorCtr="0">
            <a:normAutofit lnSpcReduction="10000"/>
          </a:bodyPr>
          <a:lstStyle/>
          <a:p>
            <a:pPr marL="285750" indent="-285750">
              <a:spcAft>
                <a:spcPts val="1200"/>
              </a:spcAft>
            </a:pPr>
            <a:r>
              <a:rPr lang="en-US" sz="2000" dirty="0"/>
              <a:t>DNA- and RNA-based circuits</a:t>
            </a:r>
          </a:p>
          <a:p>
            <a:pPr marL="285750" indent="-285750">
              <a:spcAft>
                <a:spcPts val="1200"/>
              </a:spcAft>
            </a:pPr>
            <a:r>
              <a:rPr lang="en-US" sz="2000" dirty="0"/>
              <a:t>Protein engineering</a:t>
            </a:r>
          </a:p>
          <a:p>
            <a:pPr marL="285750" indent="-285750">
              <a:spcAft>
                <a:spcPts val="1200"/>
              </a:spcAft>
            </a:pPr>
            <a:r>
              <a:rPr lang="en-US" sz="2000" dirty="0"/>
              <a:t>Metabolic pathway engineering</a:t>
            </a:r>
          </a:p>
          <a:p>
            <a:pPr marL="285750" indent="-285750">
              <a:spcAft>
                <a:spcPts val="1200"/>
              </a:spcAft>
            </a:pPr>
            <a:r>
              <a:rPr lang="en-US" sz="2000" dirty="0"/>
              <a:t>Genome-level engineering</a:t>
            </a:r>
          </a:p>
          <a:p>
            <a:pPr marL="285750" indent="-285750">
              <a:spcAft>
                <a:spcPts val="1200"/>
              </a:spcAft>
            </a:pPr>
            <a:r>
              <a:rPr lang="en-US" sz="2000" dirty="0"/>
              <a:t>Protocell construction</a:t>
            </a:r>
          </a:p>
          <a:p>
            <a:pPr marL="285750" indent="-285750">
              <a:spcAft>
                <a:spcPts val="1200"/>
              </a:spcAft>
            </a:pPr>
            <a:r>
              <a:rPr lang="en-US" sz="2000" dirty="0"/>
              <a:t>Xenobiology</a:t>
            </a:r>
          </a:p>
          <a:p>
            <a:pPr marL="285750" indent="-285750">
              <a:spcAft>
                <a:spcPts val="1200"/>
              </a:spcAft>
            </a:pPr>
            <a:r>
              <a:rPr lang="en-US" sz="2000" dirty="0"/>
              <a:t>Cell-free systems</a:t>
            </a:r>
            <a:endParaRPr sz="2000" dirty="0"/>
          </a:p>
        </p:txBody>
      </p:sp>
      <p:sp>
        <p:nvSpPr>
          <p:cNvPr id="2" name="Slide Number Placeholder 1">
            <a:extLst>
              <a:ext uri="{FF2B5EF4-FFF2-40B4-BE49-F238E27FC236}">
                <a16:creationId xmlns:a16="http://schemas.microsoft.com/office/drawing/2014/main" id="{E3FF2731-5E51-463F-AE4C-255C5F3E53A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1700403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a:off x="311700" y="459175"/>
            <a:ext cx="3803100" cy="1073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t>Applications</a:t>
            </a:r>
            <a:endParaRPr sz="3200" dirty="0"/>
          </a:p>
        </p:txBody>
      </p:sp>
      <p:sp>
        <p:nvSpPr>
          <p:cNvPr id="80" name="Google Shape;80;p14"/>
          <p:cNvSpPr txBox="1">
            <a:spLocks noGrp="1"/>
          </p:cNvSpPr>
          <p:nvPr>
            <p:ph type="body" idx="1"/>
          </p:nvPr>
        </p:nvSpPr>
        <p:spPr>
          <a:xfrm>
            <a:off x="5072799" y="555599"/>
            <a:ext cx="3946913" cy="3892113"/>
          </a:xfrm>
          <a:prstGeom prst="rect">
            <a:avLst/>
          </a:prstGeom>
        </p:spPr>
        <p:txBody>
          <a:bodyPr spcFirstLastPara="1" wrap="square" lIns="91425" tIns="91425" rIns="91425" bIns="91425" anchor="t" anchorCtr="0">
            <a:normAutofit/>
          </a:bodyPr>
          <a:lstStyle/>
          <a:p>
            <a:pPr marL="285750" indent="-285750">
              <a:spcAft>
                <a:spcPts val="1200"/>
              </a:spcAft>
            </a:pPr>
            <a:r>
              <a:rPr lang="en-US" sz="2000" dirty="0"/>
              <a:t>Unmanaged or wild</a:t>
            </a:r>
          </a:p>
          <a:p>
            <a:pPr marL="285750" indent="-285750">
              <a:spcAft>
                <a:spcPts val="1200"/>
              </a:spcAft>
            </a:pPr>
            <a:r>
              <a:rPr lang="en-US" sz="2000" dirty="0"/>
              <a:t>Semi-managed, managed or urban</a:t>
            </a:r>
          </a:p>
          <a:p>
            <a:pPr marL="285750" indent="-285750">
              <a:spcAft>
                <a:spcPts val="1200"/>
              </a:spcAft>
            </a:pPr>
            <a:r>
              <a:rPr lang="en-US" sz="2000" dirty="0"/>
              <a:t>Lab, industry</a:t>
            </a:r>
            <a:endParaRPr sz="2000" dirty="0"/>
          </a:p>
        </p:txBody>
      </p:sp>
      <p:sp>
        <p:nvSpPr>
          <p:cNvPr id="2" name="Slide Number Placeholder 1">
            <a:extLst>
              <a:ext uri="{FF2B5EF4-FFF2-40B4-BE49-F238E27FC236}">
                <a16:creationId xmlns:a16="http://schemas.microsoft.com/office/drawing/2014/main" id="{BBF77445-EC16-45E4-9853-1E90745C704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3993221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a:off x="311700" y="459175"/>
            <a:ext cx="3803100" cy="1073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t>Applications</a:t>
            </a:r>
            <a:endParaRPr sz="3200" dirty="0"/>
          </a:p>
        </p:txBody>
      </p:sp>
      <p:sp>
        <p:nvSpPr>
          <p:cNvPr id="80" name="Google Shape;80;p14"/>
          <p:cNvSpPr txBox="1">
            <a:spLocks noGrp="1"/>
          </p:cNvSpPr>
          <p:nvPr>
            <p:ph type="body" idx="1"/>
          </p:nvPr>
        </p:nvSpPr>
        <p:spPr>
          <a:xfrm>
            <a:off x="5072799" y="555599"/>
            <a:ext cx="3946913" cy="3892113"/>
          </a:xfrm>
          <a:prstGeom prst="rect">
            <a:avLst/>
          </a:prstGeom>
        </p:spPr>
        <p:txBody>
          <a:bodyPr spcFirstLastPara="1" wrap="square" lIns="91425" tIns="91425" rIns="91425" bIns="91425" anchor="t" anchorCtr="0">
            <a:normAutofit/>
          </a:bodyPr>
          <a:lstStyle/>
          <a:p>
            <a:pPr marL="285750" indent="-285750">
              <a:spcAft>
                <a:spcPts val="1200"/>
              </a:spcAft>
            </a:pPr>
            <a:r>
              <a:rPr lang="en-US" sz="2800" dirty="0"/>
              <a:t>Unmanaged or wild</a:t>
            </a:r>
          </a:p>
          <a:p>
            <a:pPr marL="285750" indent="-285750">
              <a:spcAft>
                <a:spcPts val="1200"/>
              </a:spcAft>
            </a:pPr>
            <a:r>
              <a:rPr lang="en-US" sz="2000" dirty="0">
                <a:solidFill>
                  <a:schemeClr val="bg1">
                    <a:lumMod val="75000"/>
                  </a:schemeClr>
                </a:solidFill>
              </a:rPr>
              <a:t>Semi-managed, managed or urban</a:t>
            </a:r>
          </a:p>
          <a:p>
            <a:pPr marL="285750" indent="-285750">
              <a:spcAft>
                <a:spcPts val="1200"/>
              </a:spcAft>
            </a:pPr>
            <a:r>
              <a:rPr lang="en-US" sz="2000" dirty="0">
                <a:solidFill>
                  <a:schemeClr val="bg1">
                    <a:lumMod val="75000"/>
                  </a:schemeClr>
                </a:solidFill>
              </a:rPr>
              <a:t>Lab, industry</a:t>
            </a:r>
            <a:endParaRPr sz="2000" dirty="0">
              <a:solidFill>
                <a:schemeClr val="bg1">
                  <a:lumMod val="75000"/>
                </a:schemeClr>
              </a:solidFill>
            </a:endParaRPr>
          </a:p>
        </p:txBody>
      </p:sp>
      <p:sp>
        <p:nvSpPr>
          <p:cNvPr id="4" name="Google Shape;80;p14">
            <a:extLst>
              <a:ext uri="{FF2B5EF4-FFF2-40B4-BE49-F238E27FC236}">
                <a16:creationId xmlns:a16="http://schemas.microsoft.com/office/drawing/2014/main" id="{44143D16-CF7D-4F04-B788-EFB78F7D59DF}"/>
              </a:ext>
            </a:extLst>
          </p:cNvPr>
          <p:cNvSpPr txBox="1">
            <a:spLocks/>
          </p:cNvSpPr>
          <p:nvPr/>
        </p:nvSpPr>
        <p:spPr>
          <a:xfrm>
            <a:off x="311700" y="1435968"/>
            <a:ext cx="3946913" cy="3892113"/>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1pPr>
            <a:lvl2pPr marL="914400" marR="0" lvl="1" indent="-304800" algn="l" rtl="0">
              <a:lnSpc>
                <a:spcPct val="115000"/>
              </a:lnSpc>
              <a:spcBef>
                <a:spcPts val="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2pPr>
            <a:lvl3pPr marL="1371600" marR="0" lvl="2" indent="-304800" algn="l" rtl="0">
              <a:lnSpc>
                <a:spcPct val="115000"/>
              </a:lnSpc>
              <a:spcBef>
                <a:spcPts val="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3pPr>
            <a:lvl4pPr marL="1828800" marR="0" lvl="3" indent="-304800" algn="l" rtl="0">
              <a:lnSpc>
                <a:spcPct val="115000"/>
              </a:lnSpc>
              <a:spcBef>
                <a:spcPts val="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2286000" marR="0" lvl="4" indent="-304800" algn="l" rtl="0">
              <a:lnSpc>
                <a:spcPct val="115000"/>
              </a:lnSpc>
              <a:spcBef>
                <a:spcPts val="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743200" marR="0" lvl="5" indent="-304800" algn="l" rtl="0">
              <a:lnSpc>
                <a:spcPct val="115000"/>
              </a:lnSpc>
              <a:spcBef>
                <a:spcPts val="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15000"/>
              </a:lnSpc>
              <a:spcBef>
                <a:spcPts val="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15000"/>
              </a:lnSpc>
              <a:spcBef>
                <a:spcPts val="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15000"/>
              </a:lnSpc>
              <a:spcBef>
                <a:spcPts val="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pPr marL="0" indent="0">
              <a:spcAft>
                <a:spcPts val="1200"/>
              </a:spcAft>
              <a:buNone/>
            </a:pPr>
            <a:r>
              <a:rPr lang="en-US" sz="2000" dirty="0">
                <a:solidFill>
                  <a:schemeClr val="bg2"/>
                </a:solidFill>
              </a:rPr>
              <a:t>Wildlife conservation:</a:t>
            </a:r>
          </a:p>
          <a:p>
            <a:pPr marL="0" indent="0">
              <a:spcAft>
                <a:spcPts val="1200"/>
              </a:spcAft>
              <a:buNone/>
            </a:pPr>
            <a:r>
              <a:rPr lang="en-US" sz="2000" dirty="0">
                <a:solidFill>
                  <a:schemeClr val="bg2"/>
                </a:solidFill>
              </a:rPr>
              <a:t>Gene drive control of invasive species</a:t>
            </a:r>
          </a:p>
          <a:p>
            <a:pPr marL="0" indent="0">
              <a:spcAft>
                <a:spcPts val="1200"/>
              </a:spcAft>
              <a:buNone/>
            </a:pPr>
            <a:r>
              <a:rPr lang="en-US" sz="2000" dirty="0">
                <a:solidFill>
                  <a:schemeClr val="bg2"/>
                </a:solidFill>
              </a:rPr>
              <a:t>Extinction prevention</a:t>
            </a:r>
          </a:p>
          <a:p>
            <a:pPr marL="0" indent="0">
              <a:spcAft>
                <a:spcPts val="1200"/>
              </a:spcAft>
              <a:buNone/>
            </a:pPr>
            <a:r>
              <a:rPr lang="en-US" sz="2000" dirty="0">
                <a:solidFill>
                  <a:schemeClr val="bg2"/>
                </a:solidFill>
              </a:rPr>
              <a:t>De-extinction</a:t>
            </a:r>
          </a:p>
        </p:txBody>
      </p:sp>
      <p:sp>
        <p:nvSpPr>
          <p:cNvPr id="2" name="Slide Number Placeholder 1">
            <a:extLst>
              <a:ext uri="{FF2B5EF4-FFF2-40B4-BE49-F238E27FC236}">
                <a16:creationId xmlns:a16="http://schemas.microsoft.com/office/drawing/2014/main" id="{0C1DEE45-B927-4DB5-8E49-55D4BF69A8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1020302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a:off x="311700" y="459175"/>
            <a:ext cx="3803100" cy="1073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t>Applications</a:t>
            </a:r>
            <a:endParaRPr sz="3200" dirty="0"/>
          </a:p>
        </p:txBody>
      </p:sp>
      <p:sp>
        <p:nvSpPr>
          <p:cNvPr id="80" name="Google Shape;80;p14"/>
          <p:cNvSpPr txBox="1">
            <a:spLocks noGrp="1"/>
          </p:cNvSpPr>
          <p:nvPr>
            <p:ph type="body" idx="1"/>
          </p:nvPr>
        </p:nvSpPr>
        <p:spPr>
          <a:xfrm>
            <a:off x="5072799" y="555599"/>
            <a:ext cx="3946913" cy="3892113"/>
          </a:xfrm>
          <a:prstGeom prst="rect">
            <a:avLst/>
          </a:prstGeom>
        </p:spPr>
        <p:txBody>
          <a:bodyPr spcFirstLastPara="1" wrap="square" lIns="91425" tIns="91425" rIns="91425" bIns="91425" anchor="t" anchorCtr="0">
            <a:normAutofit/>
          </a:bodyPr>
          <a:lstStyle/>
          <a:p>
            <a:pPr marL="285750" indent="-285750">
              <a:spcAft>
                <a:spcPts val="1200"/>
              </a:spcAft>
            </a:pPr>
            <a:r>
              <a:rPr lang="en-US" sz="2000" dirty="0">
                <a:solidFill>
                  <a:srgbClr val="BFBFBF"/>
                </a:solidFill>
              </a:rPr>
              <a:t>Unmanaged or wild</a:t>
            </a:r>
          </a:p>
          <a:p>
            <a:pPr marL="285750" indent="-285750">
              <a:spcAft>
                <a:spcPts val="1200"/>
              </a:spcAft>
            </a:pPr>
            <a:r>
              <a:rPr lang="en-US" sz="3200" dirty="0">
                <a:solidFill>
                  <a:schemeClr val="bg1">
                    <a:lumMod val="95000"/>
                  </a:schemeClr>
                </a:solidFill>
              </a:rPr>
              <a:t>Semi-managed, managed or urban</a:t>
            </a:r>
          </a:p>
          <a:p>
            <a:pPr marL="285750" indent="-285750">
              <a:spcAft>
                <a:spcPts val="1200"/>
              </a:spcAft>
            </a:pPr>
            <a:r>
              <a:rPr lang="en-US" sz="2000" dirty="0">
                <a:solidFill>
                  <a:schemeClr val="bg1">
                    <a:lumMod val="75000"/>
                  </a:schemeClr>
                </a:solidFill>
              </a:rPr>
              <a:t>Lab, industry</a:t>
            </a:r>
            <a:endParaRPr sz="2000" dirty="0">
              <a:solidFill>
                <a:schemeClr val="bg1">
                  <a:lumMod val="75000"/>
                </a:schemeClr>
              </a:solidFill>
            </a:endParaRPr>
          </a:p>
        </p:txBody>
      </p:sp>
      <p:sp>
        <p:nvSpPr>
          <p:cNvPr id="4" name="Google Shape;80;p14">
            <a:extLst>
              <a:ext uri="{FF2B5EF4-FFF2-40B4-BE49-F238E27FC236}">
                <a16:creationId xmlns:a16="http://schemas.microsoft.com/office/drawing/2014/main" id="{44143D16-CF7D-4F04-B788-EFB78F7D59DF}"/>
              </a:ext>
            </a:extLst>
          </p:cNvPr>
          <p:cNvSpPr txBox="1">
            <a:spLocks/>
          </p:cNvSpPr>
          <p:nvPr/>
        </p:nvSpPr>
        <p:spPr>
          <a:xfrm>
            <a:off x="311700" y="1435968"/>
            <a:ext cx="3946913" cy="3892113"/>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1pPr>
            <a:lvl2pPr marL="914400" marR="0" lvl="1" indent="-304800" algn="l" rtl="0">
              <a:lnSpc>
                <a:spcPct val="115000"/>
              </a:lnSpc>
              <a:spcBef>
                <a:spcPts val="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2pPr>
            <a:lvl3pPr marL="1371600" marR="0" lvl="2" indent="-304800" algn="l" rtl="0">
              <a:lnSpc>
                <a:spcPct val="115000"/>
              </a:lnSpc>
              <a:spcBef>
                <a:spcPts val="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3pPr>
            <a:lvl4pPr marL="1828800" marR="0" lvl="3" indent="-304800" algn="l" rtl="0">
              <a:lnSpc>
                <a:spcPct val="115000"/>
              </a:lnSpc>
              <a:spcBef>
                <a:spcPts val="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2286000" marR="0" lvl="4" indent="-304800" algn="l" rtl="0">
              <a:lnSpc>
                <a:spcPct val="115000"/>
              </a:lnSpc>
              <a:spcBef>
                <a:spcPts val="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743200" marR="0" lvl="5" indent="-304800" algn="l" rtl="0">
              <a:lnSpc>
                <a:spcPct val="115000"/>
              </a:lnSpc>
              <a:spcBef>
                <a:spcPts val="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15000"/>
              </a:lnSpc>
              <a:spcBef>
                <a:spcPts val="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15000"/>
              </a:lnSpc>
              <a:spcBef>
                <a:spcPts val="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15000"/>
              </a:lnSpc>
              <a:spcBef>
                <a:spcPts val="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pPr marL="0" indent="0">
              <a:spcAft>
                <a:spcPts val="1200"/>
              </a:spcAft>
              <a:buNone/>
            </a:pPr>
            <a:r>
              <a:rPr lang="en-US" sz="2000" dirty="0">
                <a:solidFill>
                  <a:schemeClr val="bg2"/>
                </a:solidFill>
              </a:rPr>
              <a:t>GE plants: heat or drought tolerant, better digestible, disease resistant, herbicide tolerant, decreased plant height</a:t>
            </a:r>
          </a:p>
          <a:p>
            <a:pPr marL="0" indent="0">
              <a:spcAft>
                <a:spcPts val="1200"/>
              </a:spcAft>
              <a:buNone/>
            </a:pPr>
            <a:r>
              <a:rPr lang="en-US" sz="2000" dirty="0">
                <a:solidFill>
                  <a:schemeClr val="bg2"/>
                </a:solidFill>
              </a:rPr>
              <a:t>GE animals: hornless cattle, woolly sheep, chickens laying allergen-free eggs</a:t>
            </a:r>
          </a:p>
        </p:txBody>
      </p:sp>
      <p:sp>
        <p:nvSpPr>
          <p:cNvPr id="2" name="Slide Number Placeholder 1">
            <a:extLst>
              <a:ext uri="{FF2B5EF4-FFF2-40B4-BE49-F238E27FC236}">
                <a16:creationId xmlns:a16="http://schemas.microsoft.com/office/drawing/2014/main" id="{DDCED70C-C8B8-4F87-A98A-91A824467A1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194915257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D61F419D0D93B4481421D102C554BF1" ma:contentTypeVersion="15" ma:contentTypeDescription="Create a new document." ma:contentTypeScope="" ma:versionID="259e66f538bf2b54e4955f6d256c622e">
  <xsd:schema xmlns:xsd="http://www.w3.org/2001/XMLSchema" xmlns:xs="http://www.w3.org/2001/XMLSchema" xmlns:p="http://schemas.microsoft.com/office/2006/metadata/properties" xmlns:ns2="2c866eba-0e85-40b8-9134-af41379355db" xmlns:ns3="5fe63f5c-9afc-489e-80cb-6bc0d225116d" targetNamespace="http://schemas.microsoft.com/office/2006/metadata/properties" ma:root="true" ma:fieldsID="93727f87c9cc21dc7b6eda4b8e6c1fd1" ns2:_="" ns3:_="">
    <xsd:import namespace="2c866eba-0e85-40b8-9134-af41379355db"/>
    <xsd:import namespace="5fe63f5c-9afc-489e-80cb-6bc0d225116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866eba-0e85-40b8-9134-af41379355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8a7ca8c-54c8-401e-a267-c438f41c72ff"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e63f5c-9afc-489e-80cb-6bc0d225116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7f2bf45-9394-4c42-9859-7f5461d66812}" ma:internalName="TaxCatchAll" ma:showField="CatchAllData" ma:web="5fe63f5c-9afc-489e-80cb-6bc0d225116d">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fe63f5c-9afc-489e-80cb-6bc0d225116d" xsi:nil="true"/>
    <lcf76f155ced4ddcb4097134ff3c332f xmlns="2c866eba-0e85-40b8-9134-af41379355d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EEDA338-6B29-4059-8ABB-D671CCDAFDCA}">
  <ds:schemaRefs>
    <ds:schemaRef ds:uri="http://schemas.microsoft.com/sharepoint/v3/contenttype/forms"/>
  </ds:schemaRefs>
</ds:datastoreItem>
</file>

<file path=customXml/itemProps2.xml><?xml version="1.0" encoding="utf-8"?>
<ds:datastoreItem xmlns:ds="http://schemas.openxmlformats.org/officeDocument/2006/customXml" ds:itemID="{9750F5D8-7FC7-40F7-9FE3-95C2D0C26D34}"/>
</file>

<file path=customXml/itemProps3.xml><?xml version="1.0" encoding="utf-8"?>
<ds:datastoreItem xmlns:ds="http://schemas.openxmlformats.org/officeDocument/2006/customXml" ds:itemID="{9B011528-DEDC-4A3F-ADDC-28F586901849}">
  <ds:schemaRefs>
    <ds:schemaRef ds:uri="http://schemas.microsoft.com/office/2006/metadata/properties"/>
    <ds:schemaRef ds:uri="http://schemas.microsoft.com/office/infopath/2007/PartnerControls"/>
    <ds:schemaRef ds:uri="5fe63f5c-9afc-489e-80cb-6bc0d225116d"/>
    <ds:schemaRef ds:uri="2c866eba-0e85-40b8-9134-af41379355db"/>
  </ds:schemaRefs>
</ds:datastoreItem>
</file>

<file path=docProps/app.xml><?xml version="1.0" encoding="utf-8"?>
<Properties xmlns="http://schemas.openxmlformats.org/officeDocument/2006/extended-properties" xmlns:vt="http://schemas.openxmlformats.org/officeDocument/2006/docPropsVTypes">
  <TotalTime>791</TotalTime>
  <Words>465</Words>
  <Application>Microsoft Office PowerPoint</Application>
  <PresentationFormat>On-screen Show (16:9)</PresentationFormat>
  <Paragraphs>95</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Roboto</vt:lpstr>
      <vt:lpstr>Simple Light</vt:lpstr>
      <vt:lpstr>Synthetic biology</vt:lpstr>
      <vt:lpstr>(Not quite a) definition</vt:lpstr>
      <vt:lpstr>(Not quite a) definition</vt:lpstr>
      <vt:lpstr>CBD Technical Series 100</vt:lpstr>
      <vt:lpstr>Supporting technologies  and tools</vt:lpstr>
      <vt:lpstr>Research areas</vt:lpstr>
      <vt:lpstr>Applications</vt:lpstr>
      <vt:lpstr>Applications</vt:lpstr>
      <vt:lpstr>Applications</vt:lpstr>
      <vt:lpstr>Applications</vt:lpstr>
      <vt:lpstr>Applications</vt:lpstr>
      <vt:lpstr>Also in the document:  Potential impacts</vt:lpstr>
      <vt:lpstr>Also in the document:  Governance and regulatory aspects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creator>Fanny Coppens</dc:creator>
  <cp:lastModifiedBy>Fanny Coppens</cp:lastModifiedBy>
  <cp:revision>36</cp:revision>
  <dcterms:modified xsi:type="dcterms:W3CDTF">2024-04-02T14:04:57Z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0x0101002D61F419D0D93B4481421D102C554BF1</vt:lpwstr>
  </property>
</Properties>
</file>