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Lst>
  <p:notesMasterIdLst>
    <p:notesMasterId r:id="rId11"/>
  </p:notesMasterIdLst>
  <p:sldIdLst>
    <p:sldId id="256" r:id="rId5"/>
    <p:sldId id="257" r:id="rId6"/>
    <p:sldId id="261" r:id="rId7"/>
    <p:sldId id="263" r:id="rId8"/>
    <p:sldId id="265" r:id="rId9"/>
    <p:sldId id="260" r:id="rId10"/>
  </p:sldIdLst>
  <p:sldSz cx="9144000" cy="5143500" type="screen16x9"/>
  <p:notesSz cx="6858000" cy="9144000"/>
  <p:embeddedFontLst>
    <p:embeddedFont>
      <p:font typeface="Roboto" panose="020000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EAA"/>
    <a:srgbClr val="CAE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443"/>
    <p:restoredTop sz="93233"/>
  </p:normalViewPr>
  <p:slideViewPr>
    <p:cSldViewPr snapToGrid="0">
      <p:cViewPr>
        <p:scale>
          <a:sx n="87" d="100"/>
          <a:sy n="87" d="100"/>
        </p:scale>
        <p:origin x="208"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058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09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93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c0d94615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c0d94615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215250" y="712663"/>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9">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10">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bd.int/doc/c/5103/a4bb/a7da553c6512051d291e440f/sbstta-26-07-en.docx"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cbd.int/doc/c/5103/a4bb/a7da553c6512051d291e440f/sbstta-26-07-en.docx"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www.coop4cbd.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210525" y="1318716"/>
            <a:ext cx="5295300" cy="88726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2400" b="1" dirty="0">
                <a:solidFill>
                  <a:schemeClr val="accent1">
                    <a:lumMod val="50000"/>
                  </a:schemeClr>
                </a:solidFill>
              </a:rPr>
              <a:t>Conservation and sustainable use of marine and coastal biodiversity</a:t>
            </a:r>
            <a:br>
              <a:rPr lang="en-GB" sz="2400" b="1" dirty="0">
                <a:solidFill>
                  <a:schemeClr val="accent1">
                    <a:lumMod val="50000"/>
                  </a:schemeClr>
                </a:solidFill>
              </a:rPr>
            </a:br>
            <a:endParaRPr sz="2000" b="1" dirty="0">
              <a:solidFill>
                <a:schemeClr val="accent1">
                  <a:lumMod val="50000"/>
                </a:schemeClr>
              </a:solidFill>
            </a:endParaRPr>
          </a:p>
        </p:txBody>
      </p:sp>
      <p:sp>
        <p:nvSpPr>
          <p:cNvPr id="59" name="Google Shape;59;p11"/>
          <p:cNvSpPr txBox="1">
            <a:spLocks noGrp="1"/>
          </p:cNvSpPr>
          <p:nvPr>
            <p:ph type="subTitle" idx="1"/>
          </p:nvPr>
        </p:nvSpPr>
        <p:spPr>
          <a:xfrm>
            <a:off x="210525" y="4016471"/>
            <a:ext cx="8520600" cy="46862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dirty="0">
                <a:solidFill>
                  <a:srgbClr val="4BDBA3"/>
                </a:solidFill>
              </a:rPr>
              <a:t>SBSTTA-26 Training workshop / 02.04.2024 / Online </a:t>
            </a:r>
            <a:endParaRPr sz="1600" dirty="0">
              <a:solidFill>
                <a:srgbClr val="4BDBA3"/>
              </a:solidFill>
            </a:endParaRPr>
          </a:p>
        </p:txBody>
      </p:sp>
      <p:sp>
        <p:nvSpPr>
          <p:cNvPr id="60" name="Google Shape;60;p11"/>
          <p:cNvSpPr txBox="1">
            <a:spLocks noGrp="1"/>
          </p:cNvSpPr>
          <p:nvPr>
            <p:ph type="subTitle" idx="1"/>
          </p:nvPr>
        </p:nvSpPr>
        <p:spPr>
          <a:xfrm>
            <a:off x="210525" y="2566303"/>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dirty="0"/>
              <a:t>Marie Baeckelandt</a:t>
            </a:r>
          </a:p>
          <a:p>
            <a:pPr marL="0" lvl="0" indent="0" algn="l" rtl="0">
              <a:spcBef>
                <a:spcPts val="0"/>
              </a:spcBef>
              <a:spcAft>
                <a:spcPts val="0"/>
              </a:spcAft>
              <a:buNone/>
            </a:pPr>
            <a:r>
              <a:rPr lang="en" sz="1600" dirty="0"/>
              <a:t>Belgian National Focal Point to the CBD </a:t>
            </a:r>
          </a:p>
        </p:txBody>
      </p:sp>
      <p:pic>
        <p:nvPicPr>
          <p:cNvPr id="3" name="Picture 2" descr="A black and white logo&#10;&#10;Description automatically generated">
            <a:extLst>
              <a:ext uri="{FF2B5EF4-FFF2-40B4-BE49-F238E27FC236}">
                <a16:creationId xmlns:a16="http://schemas.microsoft.com/office/drawing/2014/main" id="{185F8A40-08C5-7E2C-0281-71A5F22A1F93}"/>
              </a:ext>
            </a:extLst>
          </p:cNvPr>
          <p:cNvPicPr>
            <a:picLocks noChangeAspect="1"/>
          </p:cNvPicPr>
          <p:nvPr/>
        </p:nvPicPr>
        <p:blipFill>
          <a:blip r:embed="rId3"/>
          <a:stretch>
            <a:fillRect/>
          </a:stretch>
        </p:blipFill>
        <p:spPr>
          <a:xfrm>
            <a:off x="5784490" y="116727"/>
            <a:ext cx="1303011" cy="890739"/>
          </a:xfrm>
          <a:prstGeom prst="rect">
            <a:avLst/>
          </a:prstGeom>
        </p:spPr>
      </p:pic>
      <p:pic>
        <p:nvPicPr>
          <p:cNvPr id="4" name="Picture 3" descr="A green and black logo&#10;&#10;Description automatically generated">
            <a:extLst>
              <a:ext uri="{FF2B5EF4-FFF2-40B4-BE49-F238E27FC236}">
                <a16:creationId xmlns:a16="http://schemas.microsoft.com/office/drawing/2014/main" id="{1693ADD7-83F5-C720-2915-823BA4417D11}"/>
              </a:ext>
            </a:extLst>
          </p:cNvPr>
          <p:cNvPicPr>
            <a:picLocks noChangeAspect="1"/>
          </p:cNvPicPr>
          <p:nvPr/>
        </p:nvPicPr>
        <p:blipFill>
          <a:blip r:embed="rId4"/>
          <a:stretch>
            <a:fillRect/>
          </a:stretch>
        </p:blipFill>
        <p:spPr>
          <a:xfrm>
            <a:off x="5109525" y="165797"/>
            <a:ext cx="792600" cy="792600"/>
          </a:xfrm>
          <a:prstGeom prst="rect">
            <a:avLst/>
          </a:prstGeom>
        </p:spPr>
      </p:pic>
      <p:sp>
        <p:nvSpPr>
          <p:cNvPr id="2" name="Slide Number Placeholder 1">
            <a:extLst>
              <a:ext uri="{FF2B5EF4-FFF2-40B4-BE49-F238E27FC236}">
                <a16:creationId xmlns:a16="http://schemas.microsoft.com/office/drawing/2014/main" id="{36398684-BE71-FF26-7FF4-F706139BFF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17928" y="95834"/>
            <a:ext cx="8520600" cy="44996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sz="2400" dirty="0"/>
              <a:t>Use of terms </a:t>
            </a:r>
            <a:endParaRPr sz="2400" dirty="0"/>
          </a:p>
        </p:txBody>
      </p:sp>
      <p:sp>
        <p:nvSpPr>
          <p:cNvPr id="67" name="Google Shape;67;p12"/>
          <p:cNvSpPr txBox="1">
            <a:spLocks noGrp="1"/>
          </p:cNvSpPr>
          <p:nvPr>
            <p:ph type="body" idx="1"/>
          </p:nvPr>
        </p:nvSpPr>
        <p:spPr>
          <a:xfrm>
            <a:off x="231844" y="655054"/>
            <a:ext cx="8680311" cy="367363"/>
          </a:xfrm>
          <a:prstGeom prst="rect">
            <a:avLst/>
          </a:prstGeom>
        </p:spPr>
        <p:txBody>
          <a:bodyPr spcFirstLastPara="1" wrap="square" lIns="91425" tIns="91425" rIns="91425" bIns="91425" anchor="t" anchorCtr="0">
            <a:normAutofit fontScale="25000" lnSpcReduction="20000"/>
          </a:bodyPr>
          <a:lstStyle/>
          <a:p>
            <a:pPr marL="127000" indent="0">
              <a:buNone/>
            </a:pPr>
            <a:r>
              <a:rPr lang="en-GB" sz="5600" b="1" dirty="0">
                <a:solidFill>
                  <a:schemeClr val="tx1"/>
                </a:solidFill>
              </a:rPr>
              <a:t>Marine and Coastal Biodiversity</a:t>
            </a:r>
            <a:endParaRPr sz="5600" b="1" dirty="0">
              <a:solidFill>
                <a:schemeClr val="tx1"/>
              </a:solidFill>
            </a:endParaRPr>
          </a:p>
        </p:txBody>
      </p:sp>
      <p:pic>
        <p:nvPicPr>
          <p:cNvPr id="2" name="Picture 1" descr="A green and black logo&#10;&#10;Description automatically generated">
            <a:extLst>
              <a:ext uri="{FF2B5EF4-FFF2-40B4-BE49-F238E27FC236}">
                <a16:creationId xmlns:a16="http://schemas.microsoft.com/office/drawing/2014/main" id="{4F26E5F8-1BC1-787F-4278-E605E46A0678}"/>
              </a:ext>
            </a:extLst>
          </p:cNvPr>
          <p:cNvPicPr>
            <a:picLocks noChangeAspect="1"/>
          </p:cNvPicPr>
          <p:nvPr/>
        </p:nvPicPr>
        <p:blipFill>
          <a:blip r:embed="rId3"/>
          <a:stretch>
            <a:fillRect/>
          </a:stretch>
        </p:blipFill>
        <p:spPr>
          <a:xfrm>
            <a:off x="1294991" y="4625753"/>
            <a:ext cx="464797" cy="464797"/>
          </a:xfrm>
          <a:prstGeom prst="rect">
            <a:avLst/>
          </a:prstGeom>
        </p:spPr>
      </p:pic>
      <p:pic>
        <p:nvPicPr>
          <p:cNvPr id="3" name="Picture 2" descr="A black and white logo&#10;&#10;Description automatically generated">
            <a:extLst>
              <a:ext uri="{FF2B5EF4-FFF2-40B4-BE49-F238E27FC236}">
                <a16:creationId xmlns:a16="http://schemas.microsoft.com/office/drawing/2014/main" id="{08960AD5-97CA-6955-06BB-138BF5CB7504}"/>
              </a:ext>
            </a:extLst>
          </p:cNvPr>
          <p:cNvPicPr>
            <a:picLocks noChangeAspect="1"/>
          </p:cNvPicPr>
          <p:nvPr/>
        </p:nvPicPr>
        <p:blipFill>
          <a:blip r:embed="rId4"/>
          <a:stretch>
            <a:fillRect/>
          </a:stretch>
        </p:blipFill>
        <p:spPr>
          <a:xfrm>
            <a:off x="1759788" y="4537494"/>
            <a:ext cx="886491" cy="606006"/>
          </a:xfrm>
          <a:prstGeom prst="rect">
            <a:avLst/>
          </a:prstGeom>
        </p:spPr>
      </p:pic>
      <p:sp>
        <p:nvSpPr>
          <p:cNvPr id="4" name="Rectangle 3">
            <a:extLst>
              <a:ext uri="{FF2B5EF4-FFF2-40B4-BE49-F238E27FC236}">
                <a16:creationId xmlns:a16="http://schemas.microsoft.com/office/drawing/2014/main" id="{43781841-534D-F204-2FB1-8E9043BD6213}"/>
              </a:ext>
            </a:extLst>
          </p:cNvPr>
          <p:cNvSpPr/>
          <p:nvPr/>
        </p:nvSpPr>
        <p:spPr>
          <a:xfrm>
            <a:off x="463688" y="1045881"/>
            <a:ext cx="2352877" cy="367362"/>
          </a:xfrm>
          <a:prstGeom prst="rect">
            <a:avLst/>
          </a:prstGeom>
          <a:solidFill>
            <a:srgbClr val="33AEAA"/>
          </a:solidFill>
          <a:ln>
            <a:solidFill>
              <a:srgbClr val="33A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a:t>
            </a:r>
            <a:r>
              <a:rPr lang="en-BE" dirty="0"/>
              <a:t>hat it is ? </a:t>
            </a:r>
          </a:p>
        </p:txBody>
      </p:sp>
      <p:sp>
        <p:nvSpPr>
          <p:cNvPr id="7" name="Rectangle 6">
            <a:extLst>
              <a:ext uri="{FF2B5EF4-FFF2-40B4-BE49-F238E27FC236}">
                <a16:creationId xmlns:a16="http://schemas.microsoft.com/office/drawing/2014/main" id="{CB30C5BD-BDDF-5DC7-BD14-661C697691E8}"/>
              </a:ext>
            </a:extLst>
          </p:cNvPr>
          <p:cNvSpPr/>
          <p:nvPr/>
        </p:nvSpPr>
        <p:spPr>
          <a:xfrm>
            <a:off x="3201933" y="1049509"/>
            <a:ext cx="2352877" cy="367362"/>
          </a:xfrm>
          <a:prstGeom prst="rect">
            <a:avLst/>
          </a:prstGeom>
          <a:solidFill>
            <a:srgbClr val="33AEAA"/>
          </a:solidFill>
          <a:ln>
            <a:solidFill>
              <a:srgbClr val="33A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a:t>
            </a:r>
            <a:r>
              <a:rPr lang="en-BE" dirty="0"/>
              <a:t>hy it is important ?</a:t>
            </a:r>
          </a:p>
        </p:txBody>
      </p:sp>
      <p:sp>
        <p:nvSpPr>
          <p:cNvPr id="8" name="Rectangle 7">
            <a:extLst>
              <a:ext uri="{FF2B5EF4-FFF2-40B4-BE49-F238E27FC236}">
                <a16:creationId xmlns:a16="http://schemas.microsoft.com/office/drawing/2014/main" id="{3A466926-DF4D-40D6-149E-7F88C954B38A}"/>
              </a:ext>
            </a:extLst>
          </p:cNvPr>
          <p:cNvSpPr/>
          <p:nvPr/>
        </p:nvSpPr>
        <p:spPr>
          <a:xfrm>
            <a:off x="6075629" y="1045881"/>
            <a:ext cx="2352877" cy="367362"/>
          </a:xfrm>
          <a:prstGeom prst="rect">
            <a:avLst/>
          </a:prstGeom>
          <a:solidFill>
            <a:srgbClr val="33AEAA"/>
          </a:solidFill>
          <a:ln>
            <a:solidFill>
              <a:srgbClr val="33AE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dirty="0"/>
              <a:t>What is the problem ?</a:t>
            </a:r>
          </a:p>
        </p:txBody>
      </p:sp>
      <p:sp>
        <p:nvSpPr>
          <p:cNvPr id="9" name="TextBox 8">
            <a:extLst>
              <a:ext uri="{FF2B5EF4-FFF2-40B4-BE49-F238E27FC236}">
                <a16:creationId xmlns:a16="http://schemas.microsoft.com/office/drawing/2014/main" id="{5BCA4016-00C7-8F5D-2E92-F09A567C80C8}"/>
              </a:ext>
            </a:extLst>
          </p:cNvPr>
          <p:cNvSpPr txBox="1"/>
          <p:nvPr/>
        </p:nvSpPr>
        <p:spPr>
          <a:xfrm>
            <a:off x="463688" y="1285167"/>
            <a:ext cx="2352877" cy="1384995"/>
          </a:xfrm>
          <a:prstGeom prst="rect">
            <a:avLst/>
          </a:prstGeom>
          <a:noFill/>
        </p:spPr>
        <p:txBody>
          <a:bodyPr wrap="square" rtlCol="0">
            <a:spAutoFit/>
          </a:bodyPr>
          <a:lstStyle/>
          <a:p>
            <a:endParaRPr lang="en-BE" dirty="0"/>
          </a:p>
          <a:p>
            <a:pPr marL="285750" indent="-285750">
              <a:buFont typeface="Wingdings" pitchFamily="2" charset="2"/>
              <a:buChar char="§"/>
            </a:pPr>
            <a:r>
              <a:rPr lang="en-BE" dirty="0"/>
              <a:t>Sandy shores, Kelp forest, mudflats,  mangroves, Arctic sea, deep blue ocean, … </a:t>
            </a:r>
          </a:p>
          <a:p>
            <a:pPr marL="285750" indent="-285750">
              <a:buFont typeface="Wingdings" pitchFamily="2" charset="2"/>
              <a:buChar char="§"/>
            </a:pPr>
            <a:r>
              <a:rPr lang="en-BE" dirty="0"/>
              <a:t>Habitats &amp; species</a:t>
            </a:r>
          </a:p>
        </p:txBody>
      </p:sp>
      <p:sp>
        <p:nvSpPr>
          <p:cNvPr id="10" name="TextBox 9">
            <a:extLst>
              <a:ext uri="{FF2B5EF4-FFF2-40B4-BE49-F238E27FC236}">
                <a16:creationId xmlns:a16="http://schemas.microsoft.com/office/drawing/2014/main" id="{A42F6F19-70FB-C1DB-C122-F191F52FEF27}"/>
              </a:ext>
            </a:extLst>
          </p:cNvPr>
          <p:cNvSpPr txBox="1"/>
          <p:nvPr/>
        </p:nvSpPr>
        <p:spPr>
          <a:xfrm>
            <a:off x="3201789" y="1460170"/>
            <a:ext cx="2352877" cy="1815882"/>
          </a:xfrm>
          <a:prstGeom prst="rect">
            <a:avLst/>
          </a:prstGeom>
          <a:noFill/>
        </p:spPr>
        <p:txBody>
          <a:bodyPr wrap="square" rtlCol="0">
            <a:spAutoFit/>
          </a:bodyPr>
          <a:lstStyle/>
          <a:p>
            <a:r>
              <a:rPr lang="en-BE" dirty="0"/>
              <a:t>Benefits and services: </a:t>
            </a:r>
          </a:p>
          <a:p>
            <a:pPr marL="285750" indent="-285750">
              <a:buFont typeface="Wingdings" pitchFamily="2" charset="2"/>
              <a:buChar char="§"/>
            </a:pPr>
            <a:r>
              <a:rPr lang="en-BE" dirty="0"/>
              <a:t>Food and ressources production</a:t>
            </a:r>
          </a:p>
          <a:p>
            <a:pPr marL="285750" indent="-285750">
              <a:buFont typeface="Wingdings" pitchFamily="2" charset="2"/>
              <a:buChar char="§"/>
            </a:pPr>
            <a:r>
              <a:rPr lang="en-BE" dirty="0"/>
              <a:t>Climate and atmosphere regulation </a:t>
            </a:r>
          </a:p>
          <a:p>
            <a:pPr marL="285750" indent="-285750">
              <a:buFont typeface="Wingdings" pitchFamily="2" charset="2"/>
              <a:buChar char="§"/>
            </a:pPr>
            <a:r>
              <a:rPr lang="en-BE" dirty="0"/>
              <a:t>Recreation activities</a:t>
            </a:r>
          </a:p>
          <a:p>
            <a:pPr marL="285750" indent="-285750">
              <a:buFont typeface="Wingdings" pitchFamily="2" charset="2"/>
              <a:buChar char="§"/>
            </a:pPr>
            <a:r>
              <a:rPr lang="en-BE" dirty="0"/>
              <a:t>Coastal protection </a:t>
            </a:r>
          </a:p>
          <a:p>
            <a:pPr marL="285750" indent="-285750">
              <a:buFont typeface="Wingdings" pitchFamily="2" charset="2"/>
              <a:buChar char="§"/>
            </a:pPr>
            <a:r>
              <a:rPr lang="en-BE" dirty="0"/>
              <a:t>…</a:t>
            </a:r>
          </a:p>
        </p:txBody>
      </p:sp>
      <p:sp>
        <p:nvSpPr>
          <p:cNvPr id="11" name="TextBox 10">
            <a:extLst>
              <a:ext uri="{FF2B5EF4-FFF2-40B4-BE49-F238E27FC236}">
                <a16:creationId xmlns:a16="http://schemas.microsoft.com/office/drawing/2014/main" id="{7C8CDE0C-DB87-4544-3629-F96C32A3F9F3}"/>
              </a:ext>
            </a:extLst>
          </p:cNvPr>
          <p:cNvSpPr txBox="1"/>
          <p:nvPr/>
        </p:nvSpPr>
        <p:spPr>
          <a:xfrm>
            <a:off x="6154007" y="1460170"/>
            <a:ext cx="2352877" cy="1384995"/>
          </a:xfrm>
          <a:prstGeom prst="rect">
            <a:avLst/>
          </a:prstGeom>
          <a:noFill/>
        </p:spPr>
        <p:txBody>
          <a:bodyPr wrap="square" rtlCol="0">
            <a:spAutoFit/>
          </a:bodyPr>
          <a:lstStyle/>
          <a:p>
            <a:pPr marL="285750" indent="-285750">
              <a:buFont typeface="Wingdings" pitchFamily="2" charset="2"/>
              <a:buChar char="§"/>
            </a:pPr>
            <a:r>
              <a:rPr lang="en-BE" dirty="0"/>
              <a:t>Overfishing </a:t>
            </a:r>
          </a:p>
          <a:p>
            <a:pPr marL="285750" indent="-285750">
              <a:buFont typeface="Wingdings" pitchFamily="2" charset="2"/>
              <a:buChar char="§"/>
            </a:pPr>
            <a:r>
              <a:rPr lang="en-BE" dirty="0"/>
              <a:t>Pollution </a:t>
            </a:r>
          </a:p>
          <a:p>
            <a:pPr marL="285750" indent="-285750">
              <a:buFont typeface="Wingdings" pitchFamily="2" charset="2"/>
              <a:buChar char="§"/>
            </a:pPr>
            <a:r>
              <a:rPr lang="en-BE" dirty="0"/>
              <a:t>Habitat loss</a:t>
            </a:r>
          </a:p>
          <a:p>
            <a:pPr marL="285750" indent="-285750">
              <a:buFont typeface="Wingdings" pitchFamily="2" charset="2"/>
              <a:buChar char="§"/>
            </a:pPr>
            <a:r>
              <a:rPr lang="en-GB" dirty="0"/>
              <a:t>U</a:t>
            </a:r>
            <a:r>
              <a:rPr lang="en-BE" dirty="0"/>
              <a:t>nderwater sounds</a:t>
            </a:r>
          </a:p>
          <a:p>
            <a:pPr marL="285750" indent="-285750">
              <a:buFont typeface="Wingdings" pitchFamily="2" charset="2"/>
              <a:buChar char="§"/>
            </a:pPr>
            <a:r>
              <a:rPr lang="en-GB" dirty="0"/>
              <a:t>O</a:t>
            </a:r>
            <a:r>
              <a:rPr lang="en-BE" dirty="0"/>
              <a:t>cean acidification</a:t>
            </a:r>
          </a:p>
          <a:p>
            <a:pPr marL="285750" indent="-285750">
              <a:buFont typeface="Wingdings" pitchFamily="2" charset="2"/>
              <a:buChar char="§"/>
            </a:pPr>
            <a:r>
              <a:rPr lang="en-BE" dirty="0"/>
              <a:t>…</a:t>
            </a:r>
          </a:p>
        </p:txBody>
      </p:sp>
      <p:sp>
        <p:nvSpPr>
          <p:cNvPr id="12" name="TextBox 11">
            <a:extLst>
              <a:ext uri="{FF2B5EF4-FFF2-40B4-BE49-F238E27FC236}">
                <a16:creationId xmlns:a16="http://schemas.microsoft.com/office/drawing/2014/main" id="{AFD5C5EE-9896-659C-1E51-CD1F9DE0E17E}"/>
              </a:ext>
            </a:extLst>
          </p:cNvPr>
          <p:cNvSpPr txBox="1"/>
          <p:nvPr/>
        </p:nvSpPr>
        <p:spPr>
          <a:xfrm>
            <a:off x="463688" y="3193452"/>
            <a:ext cx="7848319" cy="1169551"/>
          </a:xfrm>
          <a:prstGeom prst="rect">
            <a:avLst/>
          </a:prstGeom>
          <a:noFill/>
        </p:spPr>
        <p:txBody>
          <a:bodyPr wrap="square" rtlCol="0">
            <a:spAutoFit/>
          </a:bodyPr>
          <a:lstStyle/>
          <a:p>
            <a:r>
              <a:rPr lang="en-GB" b="1" dirty="0"/>
              <a:t>Sustainable use</a:t>
            </a:r>
          </a:p>
          <a:p>
            <a:endParaRPr lang="en-GB" b="1" dirty="0"/>
          </a:p>
          <a:p>
            <a:r>
              <a:rPr lang="en-GB" dirty="0"/>
              <a:t>The use of components of biological diversity in a way and at a rate that does not lead to the long-term decline of biological diversity, thereby maintaining its potential to meet the needs and aspirations of present and future generations (Art. 2, CBD)</a:t>
            </a:r>
            <a:endParaRPr lang="en-BE" dirty="0"/>
          </a:p>
        </p:txBody>
      </p:sp>
      <p:sp>
        <p:nvSpPr>
          <p:cNvPr id="5" name="Slide Number Placeholder 4">
            <a:extLst>
              <a:ext uri="{FF2B5EF4-FFF2-40B4-BE49-F238E27FC236}">
                <a16:creationId xmlns:a16="http://schemas.microsoft.com/office/drawing/2014/main" id="{55BDAD4E-1CE2-180B-7377-22BCC3DCD7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65CF725D-49D6-8F83-40E0-55782C6234F2}"/>
              </a:ext>
            </a:extLst>
          </p:cNvPr>
          <p:cNvCxnSpPr>
            <a:cxnSpLocks/>
          </p:cNvCxnSpPr>
          <p:nvPr/>
        </p:nvCxnSpPr>
        <p:spPr>
          <a:xfrm>
            <a:off x="322729" y="1795307"/>
            <a:ext cx="5369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Google Shape;66;p12"/>
          <p:cNvSpPr txBox="1">
            <a:spLocks noGrp="1"/>
          </p:cNvSpPr>
          <p:nvPr>
            <p:ph type="title"/>
          </p:nvPr>
        </p:nvSpPr>
        <p:spPr>
          <a:xfrm>
            <a:off x="117928" y="95834"/>
            <a:ext cx="8520600" cy="44996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sz="2400" dirty="0"/>
              <a:t>What can be done ?</a:t>
            </a:r>
            <a:endParaRPr sz="2400" dirty="0"/>
          </a:p>
        </p:txBody>
      </p:sp>
      <p:pic>
        <p:nvPicPr>
          <p:cNvPr id="2" name="Picture 1" descr="A green and black logo&#10;&#10;Description automatically generated">
            <a:extLst>
              <a:ext uri="{FF2B5EF4-FFF2-40B4-BE49-F238E27FC236}">
                <a16:creationId xmlns:a16="http://schemas.microsoft.com/office/drawing/2014/main" id="{4F26E5F8-1BC1-787F-4278-E605E46A0678}"/>
              </a:ext>
            </a:extLst>
          </p:cNvPr>
          <p:cNvPicPr>
            <a:picLocks noChangeAspect="1"/>
          </p:cNvPicPr>
          <p:nvPr/>
        </p:nvPicPr>
        <p:blipFill>
          <a:blip r:embed="rId3"/>
          <a:stretch>
            <a:fillRect/>
          </a:stretch>
        </p:blipFill>
        <p:spPr>
          <a:xfrm>
            <a:off x="1294991" y="4625753"/>
            <a:ext cx="464797" cy="464797"/>
          </a:xfrm>
          <a:prstGeom prst="rect">
            <a:avLst/>
          </a:prstGeom>
        </p:spPr>
      </p:pic>
      <p:pic>
        <p:nvPicPr>
          <p:cNvPr id="3" name="Picture 2" descr="A black and white logo&#10;&#10;Description automatically generated">
            <a:extLst>
              <a:ext uri="{FF2B5EF4-FFF2-40B4-BE49-F238E27FC236}">
                <a16:creationId xmlns:a16="http://schemas.microsoft.com/office/drawing/2014/main" id="{08960AD5-97CA-6955-06BB-138BF5CB7504}"/>
              </a:ext>
            </a:extLst>
          </p:cNvPr>
          <p:cNvPicPr>
            <a:picLocks noChangeAspect="1"/>
          </p:cNvPicPr>
          <p:nvPr/>
        </p:nvPicPr>
        <p:blipFill>
          <a:blip r:embed="rId4"/>
          <a:stretch>
            <a:fillRect/>
          </a:stretch>
        </p:blipFill>
        <p:spPr>
          <a:xfrm>
            <a:off x="1759788" y="4537494"/>
            <a:ext cx="886491" cy="606006"/>
          </a:xfrm>
          <a:prstGeom prst="rect">
            <a:avLst/>
          </a:prstGeom>
        </p:spPr>
      </p:pic>
      <p:cxnSp>
        <p:nvCxnSpPr>
          <p:cNvPr id="14" name="Straight Arrow Connector 13">
            <a:extLst>
              <a:ext uri="{FF2B5EF4-FFF2-40B4-BE49-F238E27FC236}">
                <a16:creationId xmlns:a16="http://schemas.microsoft.com/office/drawing/2014/main" id="{5247F5AD-2E0A-E966-EF3D-AD65B7569D0A}"/>
              </a:ext>
            </a:extLst>
          </p:cNvPr>
          <p:cNvCxnSpPr>
            <a:cxnSpLocks/>
          </p:cNvCxnSpPr>
          <p:nvPr/>
        </p:nvCxnSpPr>
        <p:spPr>
          <a:xfrm>
            <a:off x="1418581" y="1795307"/>
            <a:ext cx="751940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41203FD-7609-F7D1-BD93-5D42ABDFBA73}"/>
              </a:ext>
            </a:extLst>
          </p:cNvPr>
          <p:cNvCxnSpPr>
            <a:cxnSpLocks/>
          </p:cNvCxnSpPr>
          <p:nvPr/>
        </p:nvCxnSpPr>
        <p:spPr>
          <a:xfrm>
            <a:off x="550240" y="1644588"/>
            <a:ext cx="0" cy="303679"/>
          </a:xfrm>
          <a:prstGeom prst="line">
            <a:avLst/>
          </a:prstGeom>
          <a:ln w="38100">
            <a:solidFill>
              <a:schemeClr val="accent1">
                <a:lumMod val="40000"/>
                <a:lumOff val="60000"/>
              </a:schemeClr>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EA3B9F11-B5C4-9DAA-F668-4FEC8D5CBD70}"/>
              </a:ext>
            </a:extLst>
          </p:cNvPr>
          <p:cNvSpPr txBox="1"/>
          <p:nvPr/>
        </p:nvSpPr>
        <p:spPr>
          <a:xfrm rot="18435182">
            <a:off x="236475" y="1052461"/>
            <a:ext cx="1057836" cy="307777"/>
          </a:xfrm>
          <a:prstGeom prst="rect">
            <a:avLst/>
          </a:prstGeom>
          <a:noFill/>
        </p:spPr>
        <p:txBody>
          <a:bodyPr wrap="square" rtlCol="0">
            <a:spAutoFit/>
          </a:bodyPr>
          <a:lstStyle/>
          <a:p>
            <a:r>
              <a:rPr lang="en-BE" b="1" dirty="0">
                <a:solidFill>
                  <a:schemeClr val="accent1">
                    <a:lumMod val="40000"/>
                    <a:lumOff val="60000"/>
                  </a:schemeClr>
                </a:solidFill>
              </a:rPr>
              <a:t>COP-1</a:t>
            </a:r>
          </a:p>
        </p:txBody>
      </p:sp>
      <p:cxnSp>
        <p:nvCxnSpPr>
          <p:cNvPr id="27" name="Straight Connector 26">
            <a:extLst>
              <a:ext uri="{FF2B5EF4-FFF2-40B4-BE49-F238E27FC236}">
                <a16:creationId xmlns:a16="http://schemas.microsoft.com/office/drawing/2014/main" id="{B665ED70-6988-8E65-0365-7D47198C12A5}"/>
              </a:ext>
            </a:extLst>
          </p:cNvPr>
          <p:cNvCxnSpPr>
            <a:cxnSpLocks/>
          </p:cNvCxnSpPr>
          <p:nvPr/>
        </p:nvCxnSpPr>
        <p:spPr>
          <a:xfrm flipV="1">
            <a:off x="902285" y="1795307"/>
            <a:ext cx="125506" cy="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8AAAEA-29E3-24FD-F581-61062B9FC3DF}"/>
              </a:ext>
            </a:extLst>
          </p:cNvPr>
          <p:cNvCxnSpPr>
            <a:cxnSpLocks/>
          </p:cNvCxnSpPr>
          <p:nvPr/>
        </p:nvCxnSpPr>
        <p:spPr>
          <a:xfrm flipV="1">
            <a:off x="1111438" y="1796427"/>
            <a:ext cx="102684" cy="1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C614F8-9D0A-9702-9388-60B1F1E8E9A0}"/>
              </a:ext>
            </a:extLst>
          </p:cNvPr>
          <p:cNvCxnSpPr>
            <a:cxnSpLocks/>
          </p:cNvCxnSpPr>
          <p:nvPr/>
        </p:nvCxnSpPr>
        <p:spPr>
          <a:xfrm flipV="1">
            <a:off x="1258452" y="1795307"/>
            <a:ext cx="102684" cy="1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05AF24-36FF-1106-9A81-DD841C0B6D88}"/>
              </a:ext>
            </a:extLst>
          </p:cNvPr>
          <p:cNvCxnSpPr>
            <a:cxnSpLocks/>
          </p:cNvCxnSpPr>
          <p:nvPr/>
        </p:nvCxnSpPr>
        <p:spPr>
          <a:xfrm>
            <a:off x="1697427" y="1650461"/>
            <a:ext cx="0" cy="303679"/>
          </a:xfrm>
          <a:prstGeom prst="line">
            <a:avLst/>
          </a:prstGeom>
          <a:ln w="38100">
            <a:solidFill>
              <a:schemeClr val="accent1">
                <a:lumMod val="60000"/>
                <a:lumOff val="40000"/>
              </a:schemeClr>
            </a:solidFill>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27BB2919-D6BB-472E-A7BA-339598E17D1F}"/>
              </a:ext>
            </a:extLst>
          </p:cNvPr>
          <p:cNvSpPr txBox="1"/>
          <p:nvPr/>
        </p:nvSpPr>
        <p:spPr>
          <a:xfrm rot="18435182">
            <a:off x="1454907" y="976541"/>
            <a:ext cx="1057836" cy="307777"/>
          </a:xfrm>
          <a:prstGeom prst="rect">
            <a:avLst/>
          </a:prstGeom>
          <a:noFill/>
        </p:spPr>
        <p:txBody>
          <a:bodyPr wrap="square" rtlCol="0">
            <a:spAutoFit/>
          </a:bodyPr>
          <a:lstStyle/>
          <a:p>
            <a:r>
              <a:rPr lang="en-BE" b="1" dirty="0">
                <a:solidFill>
                  <a:schemeClr val="accent1">
                    <a:lumMod val="60000"/>
                    <a:lumOff val="40000"/>
                  </a:schemeClr>
                </a:solidFill>
              </a:rPr>
              <a:t>COP-10</a:t>
            </a:r>
          </a:p>
        </p:txBody>
      </p:sp>
      <p:cxnSp>
        <p:nvCxnSpPr>
          <p:cNvPr id="38" name="Straight Connector 37">
            <a:extLst>
              <a:ext uri="{FF2B5EF4-FFF2-40B4-BE49-F238E27FC236}">
                <a16:creationId xmlns:a16="http://schemas.microsoft.com/office/drawing/2014/main" id="{90BA5256-1B3F-5C07-DCB2-44EB622E289E}"/>
              </a:ext>
            </a:extLst>
          </p:cNvPr>
          <p:cNvCxnSpPr>
            <a:cxnSpLocks/>
          </p:cNvCxnSpPr>
          <p:nvPr/>
        </p:nvCxnSpPr>
        <p:spPr>
          <a:xfrm>
            <a:off x="3336558" y="1653279"/>
            <a:ext cx="0" cy="303679"/>
          </a:xfrm>
          <a:prstGeom prst="line">
            <a:avLst/>
          </a:prstGeom>
          <a:ln w="3810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B7B267F1-8038-646E-810E-D1BB53C0A16E}"/>
              </a:ext>
            </a:extLst>
          </p:cNvPr>
          <p:cNvCxnSpPr>
            <a:cxnSpLocks/>
          </p:cNvCxnSpPr>
          <p:nvPr/>
        </p:nvCxnSpPr>
        <p:spPr>
          <a:xfrm>
            <a:off x="4885678" y="1664707"/>
            <a:ext cx="0" cy="303679"/>
          </a:xfrm>
          <a:prstGeom prst="line">
            <a:avLst/>
          </a:prstGeom>
          <a:ln w="3810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1FF1BD6E-D76B-B4E7-C521-2793D95632E4}"/>
              </a:ext>
            </a:extLst>
          </p:cNvPr>
          <p:cNvSpPr txBox="1"/>
          <p:nvPr/>
        </p:nvSpPr>
        <p:spPr>
          <a:xfrm rot="18435182">
            <a:off x="4603635" y="982416"/>
            <a:ext cx="1057836" cy="307777"/>
          </a:xfrm>
          <a:prstGeom prst="rect">
            <a:avLst/>
          </a:prstGeom>
          <a:noFill/>
        </p:spPr>
        <p:txBody>
          <a:bodyPr wrap="square" rtlCol="0">
            <a:spAutoFit/>
          </a:bodyPr>
          <a:lstStyle/>
          <a:p>
            <a:r>
              <a:rPr lang="en-BE" b="1" dirty="0">
                <a:solidFill>
                  <a:schemeClr val="accent1">
                    <a:lumMod val="50000"/>
                  </a:schemeClr>
                </a:solidFill>
              </a:rPr>
              <a:t>COP-13</a:t>
            </a:r>
          </a:p>
        </p:txBody>
      </p:sp>
      <p:sp>
        <p:nvSpPr>
          <p:cNvPr id="41" name="TextBox 40">
            <a:extLst>
              <a:ext uri="{FF2B5EF4-FFF2-40B4-BE49-F238E27FC236}">
                <a16:creationId xmlns:a16="http://schemas.microsoft.com/office/drawing/2014/main" id="{4E6E7890-9AFC-695D-A45A-0435C6D43425}"/>
              </a:ext>
            </a:extLst>
          </p:cNvPr>
          <p:cNvSpPr txBox="1"/>
          <p:nvPr/>
        </p:nvSpPr>
        <p:spPr>
          <a:xfrm rot="18435182">
            <a:off x="3089117" y="1065175"/>
            <a:ext cx="1057836" cy="307777"/>
          </a:xfrm>
          <a:prstGeom prst="rect">
            <a:avLst/>
          </a:prstGeom>
          <a:noFill/>
        </p:spPr>
        <p:txBody>
          <a:bodyPr wrap="square" rtlCol="0">
            <a:spAutoFit/>
          </a:bodyPr>
          <a:lstStyle/>
          <a:p>
            <a:r>
              <a:rPr lang="en-BE" b="1" dirty="0">
                <a:solidFill>
                  <a:schemeClr val="accent1">
                    <a:lumMod val="75000"/>
                  </a:schemeClr>
                </a:solidFill>
              </a:rPr>
              <a:t>COP-12</a:t>
            </a:r>
          </a:p>
        </p:txBody>
      </p:sp>
      <p:sp>
        <p:nvSpPr>
          <p:cNvPr id="42" name="TextBox 41">
            <a:extLst>
              <a:ext uri="{FF2B5EF4-FFF2-40B4-BE49-F238E27FC236}">
                <a16:creationId xmlns:a16="http://schemas.microsoft.com/office/drawing/2014/main" id="{AEBB12CF-60CC-C6A4-5315-2BD0CE12B288}"/>
              </a:ext>
            </a:extLst>
          </p:cNvPr>
          <p:cNvSpPr txBox="1"/>
          <p:nvPr/>
        </p:nvSpPr>
        <p:spPr>
          <a:xfrm rot="18435182">
            <a:off x="6140134" y="968428"/>
            <a:ext cx="1057836" cy="307777"/>
          </a:xfrm>
          <a:prstGeom prst="rect">
            <a:avLst/>
          </a:prstGeom>
          <a:noFill/>
        </p:spPr>
        <p:txBody>
          <a:bodyPr wrap="square" rtlCol="0">
            <a:spAutoFit/>
          </a:bodyPr>
          <a:lstStyle/>
          <a:p>
            <a:r>
              <a:rPr lang="en-BE" b="1" dirty="0">
                <a:solidFill>
                  <a:schemeClr val="accent5"/>
                </a:solidFill>
              </a:rPr>
              <a:t>COP-14</a:t>
            </a:r>
          </a:p>
        </p:txBody>
      </p:sp>
      <p:sp>
        <p:nvSpPr>
          <p:cNvPr id="43" name="TextBox 42">
            <a:extLst>
              <a:ext uri="{FF2B5EF4-FFF2-40B4-BE49-F238E27FC236}">
                <a16:creationId xmlns:a16="http://schemas.microsoft.com/office/drawing/2014/main" id="{6FA72DB1-C27A-370E-7363-51E06C22C5FC}"/>
              </a:ext>
            </a:extLst>
          </p:cNvPr>
          <p:cNvSpPr txBox="1"/>
          <p:nvPr/>
        </p:nvSpPr>
        <p:spPr>
          <a:xfrm rot="18435182">
            <a:off x="7648876" y="962115"/>
            <a:ext cx="1057836" cy="307777"/>
          </a:xfrm>
          <a:prstGeom prst="rect">
            <a:avLst/>
          </a:prstGeom>
          <a:noFill/>
        </p:spPr>
        <p:txBody>
          <a:bodyPr wrap="square" rtlCol="0">
            <a:spAutoFit/>
          </a:bodyPr>
          <a:lstStyle/>
          <a:p>
            <a:r>
              <a:rPr lang="en-BE" b="1" dirty="0">
                <a:solidFill>
                  <a:schemeClr val="accent5">
                    <a:lumMod val="75000"/>
                  </a:schemeClr>
                </a:solidFill>
              </a:rPr>
              <a:t>COP-15</a:t>
            </a:r>
          </a:p>
        </p:txBody>
      </p:sp>
      <p:cxnSp>
        <p:nvCxnSpPr>
          <p:cNvPr id="44" name="Straight Connector 43">
            <a:extLst>
              <a:ext uri="{FF2B5EF4-FFF2-40B4-BE49-F238E27FC236}">
                <a16:creationId xmlns:a16="http://schemas.microsoft.com/office/drawing/2014/main" id="{FE17FDE4-A4B5-2673-7F15-A18C543AC2B7}"/>
              </a:ext>
            </a:extLst>
          </p:cNvPr>
          <p:cNvCxnSpPr>
            <a:cxnSpLocks/>
          </p:cNvCxnSpPr>
          <p:nvPr/>
        </p:nvCxnSpPr>
        <p:spPr>
          <a:xfrm>
            <a:off x="6424751" y="1657476"/>
            <a:ext cx="0" cy="303679"/>
          </a:xfrm>
          <a:prstGeom prst="line">
            <a:avLst/>
          </a:prstGeom>
          <a:ln w="38100">
            <a:solidFill>
              <a:schemeClr val="accent5"/>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3DC319B4-1C04-55E9-6AAF-46DFA2176756}"/>
              </a:ext>
            </a:extLst>
          </p:cNvPr>
          <p:cNvCxnSpPr>
            <a:cxnSpLocks/>
          </p:cNvCxnSpPr>
          <p:nvPr/>
        </p:nvCxnSpPr>
        <p:spPr>
          <a:xfrm>
            <a:off x="7963823" y="1650460"/>
            <a:ext cx="0" cy="303679"/>
          </a:xfrm>
          <a:prstGeom prst="line">
            <a:avLst/>
          </a:prstGeom>
          <a:ln w="38100">
            <a:solidFill>
              <a:schemeClr val="accent5">
                <a:lumMod val="75000"/>
              </a:schemeClr>
            </a:solidFill>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E9CE9F62-CD76-7ED9-233C-7919785F8422}"/>
              </a:ext>
            </a:extLst>
          </p:cNvPr>
          <p:cNvSpPr txBox="1"/>
          <p:nvPr/>
        </p:nvSpPr>
        <p:spPr>
          <a:xfrm>
            <a:off x="2506945" y="1967563"/>
            <a:ext cx="1604174" cy="830997"/>
          </a:xfrm>
          <a:prstGeom prst="rect">
            <a:avLst/>
          </a:prstGeom>
          <a:noFill/>
        </p:spPr>
        <p:txBody>
          <a:bodyPr wrap="square" rtlCol="0">
            <a:spAutoFit/>
          </a:bodyPr>
          <a:lstStyle/>
          <a:p>
            <a:r>
              <a:rPr lang="en-BE" sz="1200" b="1" dirty="0">
                <a:solidFill>
                  <a:schemeClr val="accent1">
                    <a:lumMod val="75000"/>
                  </a:schemeClr>
                </a:solidFill>
              </a:rPr>
              <a:t>Anthropologic underwater noise and ocean acidification</a:t>
            </a:r>
          </a:p>
        </p:txBody>
      </p:sp>
      <p:sp>
        <p:nvSpPr>
          <p:cNvPr id="47" name="TextBox 46">
            <a:extLst>
              <a:ext uri="{FF2B5EF4-FFF2-40B4-BE49-F238E27FC236}">
                <a16:creationId xmlns:a16="http://schemas.microsoft.com/office/drawing/2014/main" id="{B50B46E4-4EDA-0E15-9520-89D3A068C2DD}"/>
              </a:ext>
            </a:extLst>
          </p:cNvPr>
          <p:cNvSpPr txBox="1"/>
          <p:nvPr/>
        </p:nvSpPr>
        <p:spPr>
          <a:xfrm>
            <a:off x="3634024" y="2797736"/>
            <a:ext cx="2602524" cy="1384995"/>
          </a:xfrm>
          <a:prstGeom prst="rect">
            <a:avLst/>
          </a:prstGeom>
          <a:noFill/>
        </p:spPr>
        <p:txBody>
          <a:bodyPr wrap="square" rtlCol="0">
            <a:spAutoFit/>
          </a:bodyPr>
          <a:lstStyle/>
          <a:p>
            <a:r>
              <a:rPr lang="en-GB" sz="1200" b="1" dirty="0">
                <a:solidFill>
                  <a:schemeClr val="accent1">
                    <a:lumMod val="50000"/>
                  </a:schemeClr>
                </a:solidFill>
              </a:rPr>
              <a:t>Workplan for biodiversity in cold-water areas,</a:t>
            </a:r>
          </a:p>
          <a:p>
            <a:r>
              <a:rPr lang="en-GB" sz="1200" b="1" dirty="0">
                <a:solidFill>
                  <a:schemeClr val="accent1">
                    <a:lumMod val="50000"/>
                  </a:schemeClr>
                </a:solidFill>
              </a:rPr>
              <a:t>Marine spatial planning and training initiatives,</a:t>
            </a:r>
          </a:p>
          <a:p>
            <a:r>
              <a:rPr lang="en-GB" sz="1200" b="1" dirty="0">
                <a:solidFill>
                  <a:schemeClr val="accent1">
                    <a:lumMod val="50000"/>
                  </a:schemeClr>
                </a:solidFill>
              </a:rPr>
              <a:t>Voluntary practical guidance on preventing and mitigating the impacts of marine debris </a:t>
            </a:r>
            <a:endParaRPr lang="en-BE" sz="1200" b="1" dirty="0">
              <a:solidFill>
                <a:schemeClr val="accent1">
                  <a:lumMod val="50000"/>
                </a:schemeClr>
              </a:solidFill>
            </a:endParaRPr>
          </a:p>
        </p:txBody>
      </p:sp>
      <p:sp>
        <p:nvSpPr>
          <p:cNvPr id="48" name="TextBox 47">
            <a:extLst>
              <a:ext uri="{FF2B5EF4-FFF2-40B4-BE49-F238E27FC236}">
                <a16:creationId xmlns:a16="http://schemas.microsoft.com/office/drawing/2014/main" id="{0AE5104C-B41F-7F37-4AD1-3E47C11E183A}"/>
              </a:ext>
            </a:extLst>
          </p:cNvPr>
          <p:cNvSpPr txBox="1"/>
          <p:nvPr/>
        </p:nvSpPr>
        <p:spPr>
          <a:xfrm>
            <a:off x="5852055" y="2017556"/>
            <a:ext cx="1633993" cy="1046440"/>
          </a:xfrm>
          <a:prstGeom prst="rect">
            <a:avLst/>
          </a:prstGeom>
          <a:noFill/>
        </p:spPr>
        <p:txBody>
          <a:bodyPr wrap="square" rtlCol="0">
            <a:spAutoFit/>
          </a:bodyPr>
          <a:lstStyle/>
          <a:p>
            <a:r>
              <a:rPr lang="en-GB" sz="1200" b="1" dirty="0">
                <a:solidFill>
                  <a:schemeClr val="accent5"/>
                </a:solidFill>
              </a:rPr>
              <a:t>Other matters related to marine and coastal biodiversity </a:t>
            </a:r>
          </a:p>
          <a:p>
            <a:endParaRPr lang="en-BE" dirty="0"/>
          </a:p>
        </p:txBody>
      </p:sp>
      <p:sp>
        <p:nvSpPr>
          <p:cNvPr id="49" name="TextBox 48">
            <a:extLst>
              <a:ext uri="{FF2B5EF4-FFF2-40B4-BE49-F238E27FC236}">
                <a16:creationId xmlns:a16="http://schemas.microsoft.com/office/drawing/2014/main" id="{CBCF3975-A9D7-ACC5-9752-2549EF01457E}"/>
              </a:ext>
            </a:extLst>
          </p:cNvPr>
          <p:cNvSpPr txBox="1"/>
          <p:nvPr/>
        </p:nvSpPr>
        <p:spPr>
          <a:xfrm>
            <a:off x="7223799" y="2048530"/>
            <a:ext cx="1944880" cy="1046440"/>
          </a:xfrm>
          <a:prstGeom prst="rect">
            <a:avLst/>
          </a:prstGeom>
          <a:noFill/>
        </p:spPr>
        <p:txBody>
          <a:bodyPr wrap="square" rtlCol="0">
            <a:spAutoFit/>
          </a:bodyPr>
          <a:lstStyle/>
          <a:p>
            <a:r>
              <a:rPr lang="en-GB" sz="1200" b="1" dirty="0">
                <a:solidFill>
                  <a:schemeClr val="accent5">
                    <a:lumMod val="75000"/>
                  </a:schemeClr>
                </a:solidFill>
              </a:rPr>
              <a:t>Conservation and sustainable use of marine and coastal biodiversity </a:t>
            </a:r>
          </a:p>
          <a:p>
            <a:endParaRPr lang="en-BE" dirty="0"/>
          </a:p>
        </p:txBody>
      </p:sp>
      <p:sp>
        <p:nvSpPr>
          <p:cNvPr id="4" name="TextBox 3">
            <a:extLst>
              <a:ext uri="{FF2B5EF4-FFF2-40B4-BE49-F238E27FC236}">
                <a16:creationId xmlns:a16="http://schemas.microsoft.com/office/drawing/2014/main" id="{837119B3-67AD-26D4-C287-D823084BD4A3}"/>
              </a:ext>
            </a:extLst>
          </p:cNvPr>
          <p:cNvSpPr txBox="1"/>
          <p:nvPr/>
        </p:nvSpPr>
        <p:spPr>
          <a:xfrm>
            <a:off x="467651" y="2063918"/>
            <a:ext cx="1439943" cy="1015663"/>
          </a:xfrm>
          <a:prstGeom prst="rect">
            <a:avLst/>
          </a:prstGeom>
          <a:noFill/>
        </p:spPr>
        <p:txBody>
          <a:bodyPr wrap="square" rtlCol="0">
            <a:spAutoFit/>
          </a:bodyPr>
          <a:lstStyle/>
          <a:p>
            <a:r>
              <a:rPr lang="en-GB" sz="1200" b="1" dirty="0">
                <a:solidFill>
                  <a:schemeClr val="accent1">
                    <a:lumMod val="60000"/>
                    <a:lumOff val="40000"/>
                  </a:schemeClr>
                </a:solidFill>
              </a:rPr>
              <a:t>Programme of work on marine and coastal biological diversity</a:t>
            </a:r>
            <a:endParaRPr lang="en-BE" sz="1200" b="1" dirty="0">
              <a:solidFill>
                <a:schemeClr val="accent1">
                  <a:lumMod val="60000"/>
                  <a:lumOff val="40000"/>
                </a:schemeClr>
              </a:solidFill>
            </a:endParaRPr>
          </a:p>
        </p:txBody>
      </p:sp>
      <p:sp>
        <p:nvSpPr>
          <p:cNvPr id="5" name="Slide Number Placeholder 4">
            <a:extLst>
              <a:ext uri="{FF2B5EF4-FFF2-40B4-BE49-F238E27FC236}">
                <a16:creationId xmlns:a16="http://schemas.microsoft.com/office/drawing/2014/main" id="{C61AC9CC-9A8F-68F6-D333-9DE5E3B603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63157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2" name="Picture 1" descr="A green and black logo&#10;&#10;Description automatically generated">
            <a:extLst>
              <a:ext uri="{FF2B5EF4-FFF2-40B4-BE49-F238E27FC236}">
                <a16:creationId xmlns:a16="http://schemas.microsoft.com/office/drawing/2014/main" id="{4F26E5F8-1BC1-787F-4278-E605E46A0678}"/>
              </a:ext>
            </a:extLst>
          </p:cNvPr>
          <p:cNvPicPr>
            <a:picLocks noChangeAspect="1"/>
          </p:cNvPicPr>
          <p:nvPr/>
        </p:nvPicPr>
        <p:blipFill>
          <a:blip r:embed="rId3"/>
          <a:stretch>
            <a:fillRect/>
          </a:stretch>
        </p:blipFill>
        <p:spPr>
          <a:xfrm>
            <a:off x="1294991" y="4625753"/>
            <a:ext cx="464797" cy="464797"/>
          </a:xfrm>
          <a:prstGeom prst="rect">
            <a:avLst/>
          </a:prstGeom>
        </p:spPr>
      </p:pic>
      <p:pic>
        <p:nvPicPr>
          <p:cNvPr id="3" name="Picture 2" descr="A black and white logo&#10;&#10;Description automatically generated">
            <a:extLst>
              <a:ext uri="{FF2B5EF4-FFF2-40B4-BE49-F238E27FC236}">
                <a16:creationId xmlns:a16="http://schemas.microsoft.com/office/drawing/2014/main" id="{08960AD5-97CA-6955-06BB-138BF5CB7504}"/>
              </a:ext>
            </a:extLst>
          </p:cNvPr>
          <p:cNvPicPr>
            <a:picLocks noChangeAspect="1"/>
          </p:cNvPicPr>
          <p:nvPr/>
        </p:nvPicPr>
        <p:blipFill>
          <a:blip r:embed="rId4"/>
          <a:stretch>
            <a:fillRect/>
          </a:stretch>
        </p:blipFill>
        <p:spPr>
          <a:xfrm>
            <a:off x="1759788" y="4537494"/>
            <a:ext cx="886491" cy="606006"/>
          </a:xfrm>
          <a:prstGeom prst="rect">
            <a:avLst/>
          </a:prstGeom>
        </p:spPr>
      </p:pic>
      <p:sp>
        <p:nvSpPr>
          <p:cNvPr id="6" name="TextBox 5">
            <a:extLst>
              <a:ext uri="{FF2B5EF4-FFF2-40B4-BE49-F238E27FC236}">
                <a16:creationId xmlns:a16="http://schemas.microsoft.com/office/drawing/2014/main" id="{0D6BCA14-7761-2187-0E8D-324FBF470278}"/>
              </a:ext>
            </a:extLst>
          </p:cNvPr>
          <p:cNvSpPr txBox="1"/>
          <p:nvPr/>
        </p:nvSpPr>
        <p:spPr>
          <a:xfrm>
            <a:off x="3076832" y="3274541"/>
            <a:ext cx="184731" cy="307777"/>
          </a:xfrm>
          <a:prstGeom prst="rect">
            <a:avLst/>
          </a:prstGeom>
          <a:noFill/>
        </p:spPr>
        <p:txBody>
          <a:bodyPr wrap="none" rtlCol="0">
            <a:spAutoFit/>
          </a:bodyPr>
          <a:lstStyle/>
          <a:p>
            <a:endParaRPr lang="en-BE" dirty="0"/>
          </a:p>
        </p:txBody>
      </p:sp>
      <p:sp>
        <p:nvSpPr>
          <p:cNvPr id="8" name="TextBox 7">
            <a:extLst>
              <a:ext uri="{FF2B5EF4-FFF2-40B4-BE49-F238E27FC236}">
                <a16:creationId xmlns:a16="http://schemas.microsoft.com/office/drawing/2014/main" id="{FB796589-FE6C-B250-F31D-BB6E11B0B09E}"/>
              </a:ext>
            </a:extLst>
          </p:cNvPr>
          <p:cNvSpPr txBox="1"/>
          <p:nvPr/>
        </p:nvSpPr>
        <p:spPr>
          <a:xfrm>
            <a:off x="-500304" y="295109"/>
            <a:ext cx="4204501" cy="492443"/>
          </a:xfrm>
          <a:prstGeom prst="rect">
            <a:avLst/>
          </a:prstGeom>
          <a:noFill/>
        </p:spPr>
        <p:txBody>
          <a:bodyPr wrap="square" rtlCol="0">
            <a:spAutoFit/>
          </a:bodyPr>
          <a:lstStyle/>
          <a:p>
            <a:pPr algn="ctr"/>
            <a:r>
              <a:rPr lang="en-GB" b="1" dirty="0">
                <a:solidFill>
                  <a:schemeClr val="accent5">
                    <a:lumMod val="75000"/>
                  </a:schemeClr>
                </a:solidFill>
              </a:rPr>
              <a:t>Decision adopted by COP15 </a:t>
            </a:r>
          </a:p>
          <a:p>
            <a:pPr algn="ctr"/>
            <a:r>
              <a:rPr lang="en-GB" sz="1200" i="1" dirty="0"/>
              <a:t>CBD/COP/DEC/15/24</a:t>
            </a:r>
            <a:endParaRPr lang="en-BE" sz="1200" i="1" dirty="0"/>
          </a:p>
        </p:txBody>
      </p:sp>
      <p:sp>
        <p:nvSpPr>
          <p:cNvPr id="11" name="Google Shape;79;p14">
            <a:extLst>
              <a:ext uri="{FF2B5EF4-FFF2-40B4-BE49-F238E27FC236}">
                <a16:creationId xmlns:a16="http://schemas.microsoft.com/office/drawing/2014/main" id="{0D938C34-D98E-96CA-BFBF-EBEDF449BA1B}"/>
              </a:ext>
            </a:extLst>
          </p:cNvPr>
          <p:cNvSpPr txBox="1">
            <a:spLocks noGrp="1"/>
          </p:cNvSpPr>
          <p:nvPr>
            <p:ph type="title"/>
          </p:nvPr>
        </p:nvSpPr>
        <p:spPr>
          <a:xfrm>
            <a:off x="4830755" y="143572"/>
            <a:ext cx="3803100" cy="663569"/>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nl-BE" dirty="0"/>
              <a:t>SBSTTA-26</a:t>
            </a:r>
            <a:endParaRPr dirty="0"/>
          </a:p>
        </p:txBody>
      </p:sp>
      <p:sp>
        <p:nvSpPr>
          <p:cNvPr id="12" name="TextBox 11">
            <a:extLst>
              <a:ext uri="{FF2B5EF4-FFF2-40B4-BE49-F238E27FC236}">
                <a16:creationId xmlns:a16="http://schemas.microsoft.com/office/drawing/2014/main" id="{5D25B625-206C-1432-062B-7EF32998C8CF}"/>
              </a:ext>
            </a:extLst>
          </p:cNvPr>
          <p:cNvSpPr txBox="1"/>
          <p:nvPr/>
        </p:nvSpPr>
        <p:spPr>
          <a:xfrm>
            <a:off x="6038846" y="676336"/>
            <a:ext cx="1386918" cy="261610"/>
          </a:xfrm>
          <a:prstGeom prst="rect">
            <a:avLst/>
          </a:prstGeom>
          <a:noFill/>
        </p:spPr>
        <p:txBody>
          <a:bodyPr wrap="none" rtlCol="0">
            <a:spAutoFit/>
          </a:bodyPr>
          <a:lstStyle/>
          <a:p>
            <a:r>
              <a:rPr lang="en-BE" sz="1100" dirty="0">
                <a:hlinkClick r:id="rId5"/>
              </a:rPr>
              <a:t>CBD/SBSTTA/26/7</a:t>
            </a:r>
            <a:endParaRPr lang="en-BE" sz="1100" dirty="0"/>
          </a:p>
        </p:txBody>
      </p:sp>
      <p:sp>
        <p:nvSpPr>
          <p:cNvPr id="13" name="TextBox 12">
            <a:extLst>
              <a:ext uri="{FF2B5EF4-FFF2-40B4-BE49-F238E27FC236}">
                <a16:creationId xmlns:a16="http://schemas.microsoft.com/office/drawing/2014/main" id="{F61E4213-27EC-FA16-5CF9-FCF2FAD145AD}"/>
              </a:ext>
            </a:extLst>
          </p:cNvPr>
          <p:cNvSpPr txBox="1"/>
          <p:nvPr/>
        </p:nvSpPr>
        <p:spPr>
          <a:xfrm>
            <a:off x="297337" y="1699146"/>
            <a:ext cx="2543266" cy="2031325"/>
          </a:xfrm>
          <a:prstGeom prst="rect">
            <a:avLst/>
          </a:prstGeom>
          <a:noFill/>
        </p:spPr>
        <p:txBody>
          <a:bodyPr wrap="square" rtlCol="0">
            <a:spAutoFit/>
          </a:bodyPr>
          <a:lstStyle/>
          <a:p>
            <a:r>
              <a:rPr lang="en-BE" dirty="0">
                <a:sym typeface="Wingdings" pitchFamily="2" charset="2"/>
              </a:rPr>
              <a:t> </a:t>
            </a:r>
            <a:r>
              <a:rPr lang="en-BE" dirty="0">
                <a:latin typeface="Times New Roman" panose="02020603050405020304" pitchFamily="18" charset="0"/>
                <a:cs typeface="Times New Roman" panose="02020603050405020304" pitchFamily="18" charset="0"/>
              </a:rPr>
              <a:t>Request a strategic review and analysis of the programme of work on marine and coastal biodiversity </a:t>
            </a:r>
            <a:r>
              <a:rPr lang="en-GB" dirty="0">
                <a:latin typeface="Times New Roman" panose="02020603050405020304" pitchFamily="18" charset="0"/>
                <a:cs typeface="Times New Roman" panose="02020603050405020304" pitchFamily="18" charset="0"/>
              </a:rPr>
              <a:t>and the programme of work on island biodiversity in the context of supporting the implementation of the Kunming-Montreal Global Biodiversity Framework. </a:t>
            </a:r>
            <a:endParaRPr lang="en-BE"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B44FA60-DBC5-F59E-07BB-147AD2831A89}"/>
              </a:ext>
            </a:extLst>
          </p:cNvPr>
          <p:cNvSpPr/>
          <p:nvPr/>
        </p:nvSpPr>
        <p:spPr>
          <a:xfrm>
            <a:off x="3076832" y="0"/>
            <a:ext cx="6067168" cy="5143500"/>
          </a:xfrm>
          <a:prstGeom prst="rect">
            <a:avLst/>
          </a:prstGeom>
          <a:solidFill>
            <a:srgbClr val="CAE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5" name="TextBox 14">
            <a:extLst>
              <a:ext uri="{FF2B5EF4-FFF2-40B4-BE49-F238E27FC236}">
                <a16:creationId xmlns:a16="http://schemas.microsoft.com/office/drawing/2014/main" id="{1889AFE7-BE92-662E-40F5-10C2BBE3AEDE}"/>
              </a:ext>
            </a:extLst>
          </p:cNvPr>
          <p:cNvSpPr txBox="1"/>
          <p:nvPr/>
        </p:nvSpPr>
        <p:spPr>
          <a:xfrm>
            <a:off x="3304042" y="1032481"/>
            <a:ext cx="5409784" cy="4016484"/>
          </a:xfrm>
          <a:prstGeom prst="rect">
            <a:avLst/>
          </a:prstGeom>
          <a:noFill/>
        </p:spPr>
        <p:txBody>
          <a:bodyPr wrap="square" rtlCol="0">
            <a:spAutoFit/>
          </a:bodyPr>
          <a:lstStyle/>
          <a:p>
            <a:pPr algn="just">
              <a:spcBef>
                <a:spcPts val="600"/>
              </a:spcBef>
              <a:spcAft>
                <a:spcPts val="600"/>
              </a:spcAft>
            </a:pPr>
            <a:r>
              <a:rPr lang="en-GB" sz="1200" dirty="0">
                <a:effectLst/>
                <a:latin typeface="Times New Roman" panose="02020603050405020304" pitchFamily="18" charset="0"/>
                <a:ea typeface="Times New Roman" panose="02020603050405020304" pitchFamily="18" charset="0"/>
              </a:rPr>
              <a:t>2.	</a:t>
            </a:r>
            <a:r>
              <a:rPr lang="en-GB" sz="1200" i="1" dirty="0">
                <a:effectLst/>
                <a:latin typeface="Times New Roman" panose="02020603050405020304" pitchFamily="18" charset="0"/>
                <a:ea typeface="Times New Roman" panose="02020603050405020304" pitchFamily="18" charset="0"/>
              </a:rPr>
              <a:t>Recognizes </a:t>
            </a:r>
            <a:r>
              <a:rPr lang="en-GB" sz="1200" dirty="0">
                <a:effectLst/>
                <a:latin typeface="Times New Roman" panose="02020603050405020304" pitchFamily="18" charset="0"/>
                <a:ea typeface="Times New Roman" panose="02020603050405020304" pitchFamily="18" charset="0"/>
              </a:rPr>
              <a:t>that the programmes of work on marine and coastal biodiversity and on island biodiversity, together with relevant decisions of the Conference of the Parties, still correspond to global priorities and contain guidance that provide essential support for the implementation of the Kunming-Montreal Global Biodiversity Framework;</a:t>
            </a:r>
            <a:endParaRPr lang="en-BE" sz="1200" dirty="0">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en-GB" sz="1200" dirty="0">
                <a:effectLst/>
                <a:latin typeface="Times New Roman" panose="02020603050405020304" pitchFamily="18" charset="0"/>
                <a:ea typeface="Times New Roman" panose="02020603050405020304" pitchFamily="18" charset="0"/>
              </a:rPr>
              <a:t>3.	</a:t>
            </a:r>
            <a:r>
              <a:rPr lang="en-GB" sz="1200" i="1" dirty="0">
                <a:effectLst/>
                <a:latin typeface="Times New Roman" panose="02020603050405020304" pitchFamily="18" charset="0"/>
                <a:ea typeface="Times New Roman" panose="02020603050405020304" pitchFamily="18" charset="0"/>
              </a:rPr>
              <a:t>Notes</a:t>
            </a:r>
            <a:r>
              <a:rPr lang="en-GB" sz="1200" dirty="0">
                <a:effectLst/>
                <a:latin typeface="Times New Roman" panose="02020603050405020304" pitchFamily="18" charset="0"/>
                <a:ea typeface="Times New Roman" panose="02020603050405020304" pitchFamily="18" charset="0"/>
              </a:rPr>
              <a:t> that there are certain elements of the targets of the Framework for which there is limited guidance available under the programmes of work on marine and coastal biodiversity and on island biodiversity and which may require enhanced action and attention to implement the Framework, as listed in the annex to the present decision, and that such work may take the form of new guidance, where needed, the synthesis of best practices and experiences, capacity-building and development on the areas concerned and an invitation to competent organizations to expand their work in those areas;</a:t>
            </a:r>
            <a:endParaRPr lang="en-BE" sz="1200" dirty="0">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en-GB" sz="1200" dirty="0">
                <a:effectLst/>
                <a:latin typeface="Times New Roman" panose="02020603050405020304" pitchFamily="18" charset="0"/>
                <a:ea typeface="Times New Roman" panose="02020603050405020304" pitchFamily="18" charset="0"/>
              </a:rPr>
              <a:t>4.	</a:t>
            </a:r>
            <a:r>
              <a:rPr lang="en-GB" sz="1200" i="1" dirty="0">
                <a:effectLst/>
                <a:latin typeface="Times New Roman" panose="02020603050405020304" pitchFamily="18" charset="0"/>
                <a:ea typeface="Times New Roman" panose="02020603050405020304" pitchFamily="18" charset="0"/>
              </a:rPr>
              <a:t>Stresses </a:t>
            </a:r>
            <a:r>
              <a:rPr lang="en-GB" sz="1200" dirty="0">
                <a:effectLst/>
                <a:latin typeface="Times New Roman" panose="02020603050405020304" pitchFamily="18" charset="0"/>
                <a:ea typeface="Times New Roman" panose="02020603050405020304" pitchFamily="18" charset="0"/>
              </a:rPr>
              <a:t>that there are many areas of the programmes of work on marine and coastal biodiversity and on island biodiversity that have not been fully implemented and for which enhanced capacity-building and development, in particular for least developed countries and small island developing States, are needed;</a:t>
            </a:r>
            <a:endParaRPr lang="en-BE" sz="1200" dirty="0">
              <a:effectLst/>
              <a:latin typeface="Times New Roman" panose="02020603050405020304" pitchFamily="18" charset="0"/>
              <a:ea typeface="Times New Roman" panose="02020603050405020304" pitchFamily="18" charset="0"/>
            </a:endParaRPr>
          </a:p>
          <a:p>
            <a:endParaRPr lang="en-BE" dirty="0"/>
          </a:p>
        </p:txBody>
      </p:sp>
      <p:sp>
        <p:nvSpPr>
          <p:cNvPr id="16" name="Google Shape;79;p14">
            <a:extLst>
              <a:ext uri="{FF2B5EF4-FFF2-40B4-BE49-F238E27FC236}">
                <a16:creationId xmlns:a16="http://schemas.microsoft.com/office/drawing/2014/main" id="{835AE118-766A-5FD5-D742-0D8A16F57F75}"/>
              </a:ext>
            </a:extLst>
          </p:cNvPr>
          <p:cNvSpPr txBox="1">
            <a:spLocks/>
          </p:cNvSpPr>
          <p:nvPr/>
        </p:nvSpPr>
        <p:spPr>
          <a:xfrm>
            <a:off x="4006667" y="213137"/>
            <a:ext cx="3803100" cy="463199"/>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1E4D"/>
              </a:buClr>
              <a:buSzPts val="2800"/>
              <a:buFont typeface="Arial"/>
              <a:buNone/>
              <a:defRPr sz="28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nl-BE" sz="2200" dirty="0"/>
              <a:t>SBSTTA-26</a:t>
            </a:r>
          </a:p>
        </p:txBody>
      </p:sp>
      <p:sp>
        <p:nvSpPr>
          <p:cNvPr id="17" name="TextBox 16">
            <a:extLst>
              <a:ext uri="{FF2B5EF4-FFF2-40B4-BE49-F238E27FC236}">
                <a16:creationId xmlns:a16="http://schemas.microsoft.com/office/drawing/2014/main" id="{92ADA9FC-6324-4D05-3A96-36EF5EB812F6}"/>
              </a:ext>
            </a:extLst>
          </p:cNvPr>
          <p:cNvSpPr txBox="1"/>
          <p:nvPr/>
        </p:nvSpPr>
        <p:spPr>
          <a:xfrm>
            <a:off x="5214758" y="537276"/>
            <a:ext cx="1386918" cy="261610"/>
          </a:xfrm>
          <a:prstGeom prst="rect">
            <a:avLst/>
          </a:prstGeom>
          <a:noFill/>
        </p:spPr>
        <p:txBody>
          <a:bodyPr wrap="none" rtlCol="0">
            <a:spAutoFit/>
          </a:bodyPr>
          <a:lstStyle/>
          <a:p>
            <a:r>
              <a:rPr lang="en-BE" sz="1100" dirty="0">
                <a:hlinkClick r:id="rId5"/>
              </a:rPr>
              <a:t>CBD/SBSTTA/26/7</a:t>
            </a:r>
            <a:endParaRPr lang="en-BE" sz="1100" dirty="0"/>
          </a:p>
        </p:txBody>
      </p:sp>
      <p:sp>
        <p:nvSpPr>
          <p:cNvPr id="4" name="Slide Number Placeholder 3">
            <a:extLst>
              <a:ext uri="{FF2B5EF4-FFF2-40B4-BE49-F238E27FC236}">
                <a16:creationId xmlns:a16="http://schemas.microsoft.com/office/drawing/2014/main" id="{701061AF-2C0E-794F-B270-67EBF430EB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65540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2" name="Picture 1" descr="A green and black logo&#10;&#10;Description automatically generated">
            <a:extLst>
              <a:ext uri="{FF2B5EF4-FFF2-40B4-BE49-F238E27FC236}">
                <a16:creationId xmlns:a16="http://schemas.microsoft.com/office/drawing/2014/main" id="{4F26E5F8-1BC1-787F-4278-E605E46A0678}"/>
              </a:ext>
            </a:extLst>
          </p:cNvPr>
          <p:cNvPicPr>
            <a:picLocks noChangeAspect="1"/>
          </p:cNvPicPr>
          <p:nvPr/>
        </p:nvPicPr>
        <p:blipFill>
          <a:blip r:embed="rId3"/>
          <a:stretch>
            <a:fillRect/>
          </a:stretch>
        </p:blipFill>
        <p:spPr>
          <a:xfrm>
            <a:off x="1294991" y="4625753"/>
            <a:ext cx="464797" cy="464797"/>
          </a:xfrm>
          <a:prstGeom prst="rect">
            <a:avLst/>
          </a:prstGeom>
        </p:spPr>
      </p:pic>
      <p:pic>
        <p:nvPicPr>
          <p:cNvPr id="3" name="Picture 2" descr="A black and white logo&#10;&#10;Description automatically generated">
            <a:extLst>
              <a:ext uri="{FF2B5EF4-FFF2-40B4-BE49-F238E27FC236}">
                <a16:creationId xmlns:a16="http://schemas.microsoft.com/office/drawing/2014/main" id="{08960AD5-97CA-6955-06BB-138BF5CB7504}"/>
              </a:ext>
            </a:extLst>
          </p:cNvPr>
          <p:cNvPicPr>
            <a:picLocks noChangeAspect="1"/>
          </p:cNvPicPr>
          <p:nvPr/>
        </p:nvPicPr>
        <p:blipFill>
          <a:blip r:embed="rId4"/>
          <a:stretch>
            <a:fillRect/>
          </a:stretch>
        </p:blipFill>
        <p:spPr>
          <a:xfrm>
            <a:off x="1759788" y="4537494"/>
            <a:ext cx="886491" cy="606006"/>
          </a:xfrm>
          <a:prstGeom prst="rect">
            <a:avLst/>
          </a:prstGeom>
        </p:spPr>
      </p:pic>
      <p:sp>
        <p:nvSpPr>
          <p:cNvPr id="6" name="TextBox 5">
            <a:extLst>
              <a:ext uri="{FF2B5EF4-FFF2-40B4-BE49-F238E27FC236}">
                <a16:creationId xmlns:a16="http://schemas.microsoft.com/office/drawing/2014/main" id="{0D6BCA14-7761-2187-0E8D-324FBF470278}"/>
              </a:ext>
            </a:extLst>
          </p:cNvPr>
          <p:cNvSpPr txBox="1"/>
          <p:nvPr/>
        </p:nvSpPr>
        <p:spPr>
          <a:xfrm>
            <a:off x="3076832" y="3274541"/>
            <a:ext cx="184731" cy="307777"/>
          </a:xfrm>
          <a:prstGeom prst="rect">
            <a:avLst/>
          </a:prstGeom>
          <a:noFill/>
        </p:spPr>
        <p:txBody>
          <a:bodyPr wrap="none" rtlCol="0">
            <a:spAutoFit/>
          </a:bodyPr>
          <a:lstStyle/>
          <a:p>
            <a:endParaRPr lang="en-BE" dirty="0"/>
          </a:p>
        </p:txBody>
      </p:sp>
      <p:sp>
        <p:nvSpPr>
          <p:cNvPr id="8" name="TextBox 7">
            <a:extLst>
              <a:ext uri="{FF2B5EF4-FFF2-40B4-BE49-F238E27FC236}">
                <a16:creationId xmlns:a16="http://schemas.microsoft.com/office/drawing/2014/main" id="{FB796589-FE6C-B250-F31D-BB6E11B0B09E}"/>
              </a:ext>
            </a:extLst>
          </p:cNvPr>
          <p:cNvSpPr txBox="1"/>
          <p:nvPr/>
        </p:nvSpPr>
        <p:spPr>
          <a:xfrm>
            <a:off x="-500304" y="295109"/>
            <a:ext cx="4204501" cy="492443"/>
          </a:xfrm>
          <a:prstGeom prst="rect">
            <a:avLst/>
          </a:prstGeom>
          <a:noFill/>
        </p:spPr>
        <p:txBody>
          <a:bodyPr wrap="square" rtlCol="0">
            <a:spAutoFit/>
          </a:bodyPr>
          <a:lstStyle/>
          <a:p>
            <a:pPr algn="ctr"/>
            <a:r>
              <a:rPr lang="en-GB" b="1" dirty="0">
                <a:solidFill>
                  <a:schemeClr val="accent5">
                    <a:lumMod val="75000"/>
                  </a:schemeClr>
                </a:solidFill>
              </a:rPr>
              <a:t>Decision adopted by COP15 </a:t>
            </a:r>
          </a:p>
          <a:p>
            <a:pPr algn="ctr"/>
            <a:r>
              <a:rPr lang="en-GB" sz="1200" i="1" dirty="0"/>
              <a:t>CBD/COP/DEC/15/24</a:t>
            </a:r>
            <a:endParaRPr lang="en-BE" sz="1200" i="1" dirty="0"/>
          </a:p>
        </p:txBody>
      </p:sp>
      <p:sp>
        <p:nvSpPr>
          <p:cNvPr id="11" name="Google Shape;79;p14">
            <a:extLst>
              <a:ext uri="{FF2B5EF4-FFF2-40B4-BE49-F238E27FC236}">
                <a16:creationId xmlns:a16="http://schemas.microsoft.com/office/drawing/2014/main" id="{0D938C34-D98E-96CA-BFBF-EBEDF449BA1B}"/>
              </a:ext>
            </a:extLst>
          </p:cNvPr>
          <p:cNvSpPr txBox="1">
            <a:spLocks noGrp="1"/>
          </p:cNvSpPr>
          <p:nvPr>
            <p:ph type="title"/>
          </p:nvPr>
        </p:nvSpPr>
        <p:spPr>
          <a:xfrm>
            <a:off x="4830755" y="143572"/>
            <a:ext cx="3803100" cy="663569"/>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nl-BE" dirty="0"/>
              <a:t>SBSTTA-26</a:t>
            </a:r>
            <a:endParaRPr dirty="0"/>
          </a:p>
        </p:txBody>
      </p:sp>
      <p:sp>
        <p:nvSpPr>
          <p:cNvPr id="12" name="TextBox 11">
            <a:extLst>
              <a:ext uri="{FF2B5EF4-FFF2-40B4-BE49-F238E27FC236}">
                <a16:creationId xmlns:a16="http://schemas.microsoft.com/office/drawing/2014/main" id="{5D25B625-206C-1432-062B-7EF32998C8CF}"/>
              </a:ext>
            </a:extLst>
          </p:cNvPr>
          <p:cNvSpPr txBox="1"/>
          <p:nvPr/>
        </p:nvSpPr>
        <p:spPr>
          <a:xfrm>
            <a:off x="6038846" y="676336"/>
            <a:ext cx="1386918" cy="261610"/>
          </a:xfrm>
          <a:prstGeom prst="rect">
            <a:avLst/>
          </a:prstGeom>
          <a:noFill/>
        </p:spPr>
        <p:txBody>
          <a:bodyPr wrap="none" rtlCol="0">
            <a:spAutoFit/>
          </a:bodyPr>
          <a:lstStyle/>
          <a:p>
            <a:r>
              <a:rPr lang="en-BE" sz="1100" dirty="0">
                <a:hlinkClick r:id="rId5"/>
              </a:rPr>
              <a:t>CBD/SBSTTA/26/7</a:t>
            </a:r>
            <a:endParaRPr lang="en-BE" sz="1100" dirty="0"/>
          </a:p>
        </p:txBody>
      </p:sp>
      <p:sp>
        <p:nvSpPr>
          <p:cNvPr id="13" name="TextBox 12">
            <a:extLst>
              <a:ext uri="{FF2B5EF4-FFF2-40B4-BE49-F238E27FC236}">
                <a16:creationId xmlns:a16="http://schemas.microsoft.com/office/drawing/2014/main" id="{F61E4213-27EC-FA16-5CF9-FCF2FAD145AD}"/>
              </a:ext>
            </a:extLst>
          </p:cNvPr>
          <p:cNvSpPr txBox="1"/>
          <p:nvPr/>
        </p:nvSpPr>
        <p:spPr>
          <a:xfrm>
            <a:off x="255756" y="1152381"/>
            <a:ext cx="2543266" cy="3108543"/>
          </a:xfrm>
          <a:prstGeom prst="rect">
            <a:avLst/>
          </a:prstGeom>
          <a:noFill/>
        </p:spPr>
        <p:txBody>
          <a:bodyPr wrap="square" rtlCol="0">
            <a:spAutoFit/>
          </a:bodyPr>
          <a:lstStyle/>
          <a:p>
            <a:r>
              <a:rPr lang="en-BE" dirty="0">
                <a:sym typeface="Wingdings" pitchFamily="2" charset="2"/>
              </a:rPr>
              <a:t> </a:t>
            </a:r>
            <a:r>
              <a:rPr lang="en-BE" dirty="0">
                <a:latin typeface="Times New Roman" panose="02020603050405020304" pitchFamily="18" charset="0"/>
                <a:cs typeface="Times New Roman" panose="02020603050405020304" pitchFamily="18" charset="0"/>
              </a:rPr>
              <a:t>Request </a:t>
            </a:r>
            <a:r>
              <a:rPr lang="en-GB" dirty="0">
                <a:latin typeface="Times New Roman" panose="02020603050405020304" pitchFamily="18" charset="0"/>
                <a:cs typeface="Times New Roman" panose="02020603050405020304" pitchFamily="18" charset="0"/>
              </a:rPr>
              <a:t>upon the adoption of an international legally binding instrument under the United Nations Convention on the Law of the Sea on the conservation and sustainable use of marine biodiversity of areas beyond national jurisdiction, to identify potential options for modalities for collaboration and cooperation with relevant global and regional organizations in the context of the instrument.</a:t>
            </a:r>
          </a:p>
          <a:p>
            <a:endParaRPr lang="en-BE"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B44FA60-DBC5-F59E-07BB-147AD2831A89}"/>
              </a:ext>
            </a:extLst>
          </p:cNvPr>
          <p:cNvSpPr/>
          <p:nvPr/>
        </p:nvSpPr>
        <p:spPr>
          <a:xfrm>
            <a:off x="3076832" y="0"/>
            <a:ext cx="6067168" cy="5143500"/>
          </a:xfrm>
          <a:prstGeom prst="rect">
            <a:avLst/>
          </a:prstGeom>
          <a:solidFill>
            <a:srgbClr val="CAE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a:p>
            <a:pPr algn="ctr"/>
            <a:endParaRPr lang="en-BE" dirty="0"/>
          </a:p>
          <a:p>
            <a:pPr algn="ctr"/>
            <a:endParaRPr lang="en-BE" dirty="0"/>
          </a:p>
          <a:p>
            <a:pPr algn="ctr"/>
            <a:endParaRPr lang="en-BE" dirty="0"/>
          </a:p>
          <a:p>
            <a:r>
              <a:rPr lang="en-BE" dirty="0"/>
              <a:t>  </a:t>
            </a:r>
          </a:p>
          <a:p>
            <a:endParaRPr lang="en-BE" dirty="0"/>
          </a:p>
          <a:p>
            <a:endParaRPr lang="en-BE" dirty="0"/>
          </a:p>
          <a:p>
            <a:endParaRPr lang="en-BE" dirty="0"/>
          </a:p>
          <a:p>
            <a:endParaRPr lang="en-BE" dirty="0"/>
          </a:p>
          <a:p>
            <a:endParaRPr lang="en-BE" dirty="0"/>
          </a:p>
          <a:p>
            <a:endParaRPr lang="en-BE" dirty="0"/>
          </a:p>
        </p:txBody>
      </p:sp>
      <p:sp>
        <p:nvSpPr>
          <p:cNvPr id="15" name="TextBox 14">
            <a:extLst>
              <a:ext uri="{FF2B5EF4-FFF2-40B4-BE49-F238E27FC236}">
                <a16:creationId xmlns:a16="http://schemas.microsoft.com/office/drawing/2014/main" id="{1889AFE7-BE92-662E-40F5-10C2BBE3AEDE}"/>
              </a:ext>
            </a:extLst>
          </p:cNvPr>
          <p:cNvSpPr txBox="1"/>
          <p:nvPr/>
        </p:nvSpPr>
        <p:spPr>
          <a:xfrm>
            <a:off x="3200020" y="1180422"/>
            <a:ext cx="5416393" cy="3570208"/>
          </a:xfrm>
          <a:prstGeom prst="rect">
            <a:avLst/>
          </a:prstGeom>
          <a:noFill/>
        </p:spPr>
        <p:txBody>
          <a:bodyPr wrap="square" rtlCol="0">
            <a:spAutoFit/>
          </a:bodyPr>
          <a:lstStyle/>
          <a:p>
            <a:pPr algn="just">
              <a:spcBef>
                <a:spcPts val="600"/>
              </a:spcBef>
              <a:spcAft>
                <a:spcPts val="600"/>
              </a:spcAft>
            </a:pPr>
            <a:r>
              <a:rPr lang="en-GB" sz="1200" dirty="0">
                <a:latin typeface="Times New Roman" panose="02020603050405020304" pitchFamily="18" charset="0"/>
                <a:ea typeface="Times New Roman" panose="02020603050405020304" pitchFamily="18" charset="0"/>
              </a:rPr>
              <a:t>7. </a:t>
            </a:r>
            <a:r>
              <a:rPr lang="en-GB" sz="1200" dirty="0">
                <a:effectLst/>
                <a:latin typeface="Times New Roman" panose="02020603050405020304" pitchFamily="18" charset="0"/>
                <a:ea typeface="Times New Roman" panose="02020603050405020304" pitchFamily="18" charset="0"/>
              </a:rPr>
              <a:t>Notes the areas of work conducted under the Convention outlined in document CBD/SBSTTA/26/INF/8 and summarized in paragraph 26 of document CBD/SBSTTA/26/7 that may be used to support the planning and implementation of the Agreement, and requests that the Executive Secretary continue the cooperation with the Division for Ocean Affairs and the Law of the Sea, and competent organizations, as appropriate and subject the availability of resources </a:t>
            </a:r>
          </a:p>
          <a:p>
            <a:pPr algn="just">
              <a:spcBef>
                <a:spcPts val="600"/>
              </a:spcBef>
              <a:spcAft>
                <a:spcPts val="600"/>
              </a:spcAft>
            </a:pPr>
            <a:r>
              <a:rPr lang="en-GB" sz="1200" dirty="0">
                <a:effectLst/>
                <a:latin typeface="Times New Roman" panose="02020603050405020304" pitchFamily="18" charset="0"/>
                <a:ea typeface="Times New Roman" panose="02020603050405020304" pitchFamily="18" charset="0"/>
              </a:rPr>
              <a:t>8.	</a:t>
            </a:r>
            <a:r>
              <a:rPr lang="en-GB" sz="1200" i="1" dirty="0">
                <a:effectLst/>
                <a:latin typeface="Times New Roman" panose="02020603050405020304" pitchFamily="18" charset="0"/>
                <a:ea typeface="Times New Roman" panose="02020603050405020304" pitchFamily="18" charset="0"/>
              </a:rPr>
              <a:t>Requests</a:t>
            </a:r>
            <a:r>
              <a:rPr lang="en-GB" sz="1200" dirty="0">
                <a:effectLst/>
                <a:latin typeface="Times New Roman" panose="02020603050405020304" pitchFamily="18" charset="0"/>
                <a:ea typeface="Times New Roman" panose="02020603050405020304" pitchFamily="18" charset="0"/>
              </a:rPr>
              <a:t> that the Executive Secretary, subject to the availability of resources, </a:t>
            </a:r>
            <a:r>
              <a:rPr lang="en-GB" sz="1200" dirty="0">
                <a:solidFill>
                  <a:srgbClr val="000000"/>
                </a:solidFill>
                <a:effectLst/>
                <a:latin typeface="Times New Roman" panose="02020603050405020304" pitchFamily="18" charset="0"/>
                <a:ea typeface="Times New Roman" panose="02020603050405020304" pitchFamily="18" charset="0"/>
              </a:rPr>
              <a:t>convene an expert workshop, in collaboration with relevant global and regional organizations, on opportunities for scientific and technical work conducted under the Convention to inform the implementation of the </a:t>
            </a:r>
            <a:r>
              <a:rPr lang="en-GB" sz="1200" dirty="0">
                <a:effectLst/>
                <a:latin typeface="Times New Roman" panose="02020603050405020304" pitchFamily="18" charset="0"/>
                <a:ea typeface="Times New Roman" panose="02020603050405020304" pitchFamily="18" charset="0"/>
              </a:rPr>
              <a:t>Agreement,</a:t>
            </a:r>
            <a:r>
              <a:rPr lang="en-GB" sz="1200" i="1" dirty="0">
                <a:effectLst/>
                <a:latin typeface="Times New Roman" panose="02020603050405020304" pitchFamily="18" charset="0"/>
                <a:ea typeface="Times New Roman" panose="02020603050405020304" pitchFamily="18" charset="0"/>
              </a:rPr>
              <a:t> </a:t>
            </a:r>
            <a:r>
              <a:rPr lang="en-GB" sz="1200" dirty="0">
                <a:effectLst/>
                <a:latin typeface="Times New Roman" panose="02020603050405020304" pitchFamily="18" charset="0"/>
                <a:ea typeface="Times New Roman" panose="02020603050405020304" pitchFamily="18" charset="0"/>
              </a:rPr>
              <a:t>noting the modalities for collaboration and cooperation with relevant global and regional organizations in the context of the Agreement that are contained in document CBD/SBSTTA/26/INF/8 and summarized in paragraph 27 of document CBD/SBSTTA/26/7, and provide the results of the workshop for consideration by the Subsidiary Body on Scientific, Technical and Technological Advice before the seventeenth meeting of the Conference of the Parties;</a:t>
            </a:r>
            <a:endParaRPr lang="en-BE" sz="1200" dirty="0">
              <a:effectLst/>
              <a:latin typeface="Times New Roman" panose="02020603050405020304" pitchFamily="18" charset="0"/>
              <a:ea typeface="Times New Roman" panose="02020603050405020304" pitchFamily="18" charset="0"/>
            </a:endParaRPr>
          </a:p>
          <a:p>
            <a:pPr algn="just">
              <a:spcBef>
                <a:spcPts val="600"/>
              </a:spcBef>
              <a:spcAft>
                <a:spcPts val="600"/>
              </a:spcAft>
            </a:pPr>
            <a:endParaRPr lang="en-BE" dirty="0"/>
          </a:p>
        </p:txBody>
      </p:sp>
      <p:sp>
        <p:nvSpPr>
          <p:cNvPr id="16" name="Google Shape;79;p14">
            <a:extLst>
              <a:ext uri="{FF2B5EF4-FFF2-40B4-BE49-F238E27FC236}">
                <a16:creationId xmlns:a16="http://schemas.microsoft.com/office/drawing/2014/main" id="{835AE118-766A-5FD5-D742-0D8A16F57F75}"/>
              </a:ext>
            </a:extLst>
          </p:cNvPr>
          <p:cNvSpPr txBox="1">
            <a:spLocks/>
          </p:cNvSpPr>
          <p:nvPr/>
        </p:nvSpPr>
        <p:spPr>
          <a:xfrm>
            <a:off x="4006667" y="213137"/>
            <a:ext cx="3803100" cy="463199"/>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1E4D"/>
              </a:buClr>
              <a:buSzPts val="2800"/>
              <a:buFont typeface="Arial"/>
              <a:buNone/>
              <a:defRPr sz="28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nl-BE" sz="2200" dirty="0"/>
              <a:t>SBSTTA-26</a:t>
            </a:r>
          </a:p>
        </p:txBody>
      </p:sp>
      <p:sp>
        <p:nvSpPr>
          <p:cNvPr id="17" name="TextBox 16">
            <a:extLst>
              <a:ext uri="{FF2B5EF4-FFF2-40B4-BE49-F238E27FC236}">
                <a16:creationId xmlns:a16="http://schemas.microsoft.com/office/drawing/2014/main" id="{92ADA9FC-6324-4D05-3A96-36EF5EB812F6}"/>
              </a:ext>
            </a:extLst>
          </p:cNvPr>
          <p:cNvSpPr txBox="1"/>
          <p:nvPr/>
        </p:nvSpPr>
        <p:spPr>
          <a:xfrm>
            <a:off x="5214758" y="537276"/>
            <a:ext cx="1386918" cy="261610"/>
          </a:xfrm>
          <a:prstGeom prst="rect">
            <a:avLst/>
          </a:prstGeom>
          <a:noFill/>
        </p:spPr>
        <p:txBody>
          <a:bodyPr wrap="none" rtlCol="0">
            <a:spAutoFit/>
          </a:bodyPr>
          <a:lstStyle/>
          <a:p>
            <a:r>
              <a:rPr lang="en-BE" sz="1100" dirty="0">
                <a:hlinkClick r:id="rId5"/>
              </a:rPr>
              <a:t>CBD/SBSTTA/26/7</a:t>
            </a:r>
            <a:endParaRPr lang="en-BE" sz="1100" dirty="0"/>
          </a:p>
        </p:txBody>
      </p:sp>
      <p:sp>
        <p:nvSpPr>
          <p:cNvPr id="4" name="Slide Number Placeholder 3">
            <a:extLst>
              <a:ext uri="{FF2B5EF4-FFF2-40B4-BE49-F238E27FC236}">
                <a16:creationId xmlns:a16="http://schemas.microsoft.com/office/drawing/2014/main" id="{6A7D9962-078E-AC4B-555D-84B1769A25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0595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0" y="1552458"/>
            <a:ext cx="9144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 for your attention!</a:t>
            </a:r>
            <a:endParaRPr/>
          </a:p>
        </p:txBody>
      </p:sp>
      <p:sp>
        <p:nvSpPr>
          <p:cNvPr id="86" name="Google Shape;86;p15"/>
          <p:cNvSpPr txBox="1">
            <a:spLocks noGrp="1"/>
          </p:cNvSpPr>
          <p:nvPr>
            <p:ph type="title"/>
          </p:nvPr>
        </p:nvSpPr>
        <p:spPr>
          <a:xfrm>
            <a:off x="1638300"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nl-BE" sz="1800" dirty="0"/>
              <a:t>Marie Baeckelandt</a:t>
            </a:r>
            <a:endParaRPr sz="1800" dirty="0"/>
          </a:p>
        </p:txBody>
      </p:sp>
      <p:sp>
        <p:nvSpPr>
          <p:cNvPr id="87" name="Google Shape;87;p15"/>
          <p:cNvSpPr txBox="1">
            <a:spLocks noGrp="1"/>
          </p:cNvSpPr>
          <p:nvPr>
            <p:ph type="title"/>
          </p:nvPr>
        </p:nvSpPr>
        <p:spPr>
          <a:xfrm>
            <a:off x="4118694"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dirty="0"/>
              <a:t>mbaeckelandt@naturalsciences.be</a:t>
            </a:r>
            <a:endParaRPr sz="1800" dirty="0"/>
          </a:p>
        </p:txBody>
      </p:sp>
      <p:sp>
        <p:nvSpPr>
          <p:cNvPr id="88" name="Google Shape;88;p15"/>
          <p:cNvSpPr txBox="1">
            <a:spLocks noGrp="1"/>
          </p:cNvSpPr>
          <p:nvPr>
            <p:ph type="title"/>
          </p:nvPr>
        </p:nvSpPr>
        <p:spPr>
          <a:xfrm>
            <a:off x="151182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dirty="0"/>
              <a:t>Coming soon </a:t>
            </a:r>
            <a:r>
              <a:rPr lang="en" sz="1050" dirty="0">
                <a:solidFill>
                  <a:srgbClr val="4BDBA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www.coop4cbd.eu</a:t>
            </a:r>
            <a:endParaRPr sz="1100" dirty="0">
              <a:solidFill>
                <a:srgbClr val="4BDBA3"/>
              </a:solidFill>
            </a:endParaRPr>
          </a:p>
        </p:txBody>
      </p:sp>
      <p:pic>
        <p:nvPicPr>
          <p:cNvPr id="2" name="Picture 1" descr="A green and black logo&#10;&#10;Description automatically generated">
            <a:extLst>
              <a:ext uri="{FF2B5EF4-FFF2-40B4-BE49-F238E27FC236}">
                <a16:creationId xmlns:a16="http://schemas.microsoft.com/office/drawing/2014/main" id="{1E6B1B63-B06B-BD88-EC58-1F4A9B9EC0FA}"/>
              </a:ext>
            </a:extLst>
          </p:cNvPr>
          <p:cNvPicPr>
            <a:picLocks noChangeAspect="1"/>
          </p:cNvPicPr>
          <p:nvPr/>
        </p:nvPicPr>
        <p:blipFill>
          <a:blip r:embed="rId4"/>
          <a:stretch>
            <a:fillRect/>
          </a:stretch>
        </p:blipFill>
        <p:spPr>
          <a:xfrm>
            <a:off x="8407198" y="106407"/>
            <a:ext cx="586521" cy="586521"/>
          </a:xfrm>
          <a:prstGeom prst="rect">
            <a:avLst/>
          </a:prstGeom>
        </p:spPr>
      </p:pic>
      <p:sp>
        <p:nvSpPr>
          <p:cNvPr id="3" name="Slide Number Placeholder 2">
            <a:extLst>
              <a:ext uri="{FF2B5EF4-FFF2-40B4-BE49-F238E27FC236}">
                <a16:creationId xmlns:a16="http://schemas.microsoft.com/office/drawing/2014/main" id="{F2008174-2F4A-EDA0-5580-80A68155F2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61F419D0D93B4481421D102C554BF1" ma:contentTypeVersion="15" ma:contentTypeDescription="Create a new document." ma:contentTypeScope="" ma:versionID="259e66f538bf2b54e4955f6d256c622e">
  <xsd:schema xmlns:xsd="http://www.w3.org/2001/XMLSchema" xmlns:xs="http://www.w3.org/2001/XMLSchema" xmlns:p="http://schemas.microsoft.com/office/2006/metadata/properties" xmlns:ns2="2c866eba-0e85-40b8-9134-af41379355db" xmlns:ns3="5fe63f5c-9afc-489e-80cb-6bc0d225116d" targetNamespace="http://schemas.microsoft.com/office/2006/metadata/properties" ma:root="true" ma:fieldsID="93727f87c9cc21dc7b6eda4b8e6c1fd1" ns2:_="" ns3:_="">
    <xsd:import namespace="2c866eba-0e85-40b8-9134-af41379355db"/>
    <xsd:import namespace="5fe63f5c-9afc-489e-80cb-6bc0d225116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66eba-0e85-40b8-9134-af413793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8a7ca8c-54c8-401e-a267-c438f41c72f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e63f5c-9afc-489e-80cb-6bc0d225116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f2bf45-9394-4c42-9859-7f5461d66812}" ma:internalName="TaxCatchAll" ma:showField="CatchAllData" ma:web="5fe63f5c-9afc-489e-80cb-6bc0d22511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e63f5c-9afc-489e-80cb-6bc0d225116d" xsi:nil="true"/>
    <lcf76f155ced4ddcb4097134ff3c332f xmlns="2c866eba-0e85-40b8-9134-af41379355d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E1798A-FA35-4739-BEBE-034506CA5D9D}"/>
</file>

<file path=customXml/itemProps2.xml><?xml version="1.0" encoding="utf-8"?>
<ds:datastoreItem xmlns:ds="http://schemas.openxmlformats.org/officeDocument/2006/customXml" ds:itemID="{9B011528-DEDC-4A3F-ADDC-28F586901849}">
  <ds:schemaRefs>
    <ds:schemaRef ds:uri="http://schemas.microsoft.com/office/2006/metadata/properties"/>
    <ds:schemaRef ds:uri="http://schemas.microsoft.com/office/infopath/2007/PartnerControls"/>
    <ds:schemaRef ds:uri="5fe63f5c-9afc-489e-80cb-6bc0d225116d"/>
    <ds:schemaRef ds:uri="2c866eba-0e85-40b8-9134-af41379355db"/>
  </ds:schemaRefs>
</ds:datastoreItem>
</file>

<file path=customXml/itemProps3.xml><?xml version="1.0" encoding="utf-8"?>
<ds:datastoreItem xmlns:ds="http://schemas.openxmlformats.org/officeDocument/2006/customXml" ds:itemID="{7EEDA338-6B29-4059-8ABB-D671CCDAFD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782</TotalTime>
  <Words>805</Words>
  <Application>Microsoft Macintosh PowerPoint</Application>
  <PresentationFormat>On-screen Show (16:9)</PresentationFormat>
  <Paragraphs>79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Wingdings</vt:lpstr>
      <vt:lpstr>Roboto</vt:lpstr>
      <vt:lpstr>Arial</vt:lpstr>
      <vt:lpstr>Times New Roman</vt:lpstr>
      <vt:lpstr>Simple Light</vt:lpstr>
      <vt:lpstr>Conservation and sustainable use of marine and coastal biodiversity </vt:lpstr>
      <vt:lpstr>Use of terms </vt:lpstr>
      <vt:lpstr>What can be done ?</vt:lpstr>
      <vt:lpstr>SBSTTA-26</vt:lpstr>
      <vt:lpstr>SBSTTA-26</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cp:lastModifiedBy>Marie Baeckelandt</cp:lastModifiedBy>
  <cp:revision>14</cp:revision>
  <dcterms:modified xsi:type="dcterms:W3CDTF">2024-04-02T14:39:16Z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0x0101002D61F419D0D93B4481421D102C554BF1</vt:lpwstr>
  </property>
</Properties>
</file>