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4"/>
  </p:sldMasterIdLst>
  <p:notesMasterIdLst>
    <p:notesMasterId r:id="rId17"/>
  </p:notesMasterIdLst>
  <p:sldIdLst>
    <p:sldId id="256" r:id="rId5"/>
    <p:sldId id="262" r:id="rId6"/>
    <p:sldId id="273" r:id="rId7"/>
    <p:sldId id="268" r:id="rId8"/>
    <p:sldId id="259" r:id="rId9"/>
    <p:sldId id="269" r:id="rId10"/>
    <p:sldId id="276" r:id="rId11"/>
    <p:sldId id="265" r:id="rId12"/>
    <p:sldId id="277" r:id="rId13"/>
    <p:sldId id="263" r:id="rId14"/>
    <p:sldId id="299" r:id="rId15"/>
    <p:sldId id="260" r:id="rId16"/>
  </p:sldIdLst>
  <p:sldSz cx="9144000" cy="5143500" type="screen16x9"/>
  <p:notesSz cx="6858000" cy="9144000"/>
  <p:embeddedFontLs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5AB"/>
    <a:srgbClr val="00CC99"/>
    <a:srgbClr val="97EFDE"/>
    <a:srgbClr val="268F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3613" autoAdjust="0"/>
  </p:normalViewPr>
  <p:slideViewPr>
    <p:cSldViewPr snapToGrid="0">
      <p:cViewPr varScale="1">
        <p:scale>
          <a:sx n="79" d="100"/>
          <a:sy n="79" d="100"/>
        </p:scale>
        <p:origin x="946" y="67"/>
      </p:cViewPr>
      <p:guideLst>
        <p:guide orient="horz" pos="1620"/>
        <p:guide pos="2880"/>
      </p:guideLst>
    </p:cSldViewPr>
  </p:slideViewPr>
  <p:notesTextViewPr>
    <p:cViewPr>
      <p:scale>
        <a:sx n="1" d="1"/>
        <a:sy n="1" d="1"/>
      </p:scale>
      <p:origin x="0" y="0"/>
    </p:cViewPr>
  </p:notesTextViewPr>
  <p:sorterViewPr>
    <p:cViewPr>
      <p:scale>
        <a:sx n="100" d="100"/>
        <a:sy n="100" d="100"/>
      </p:scale>
      <p:origin x="0" y="-17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a:extLst>
            <a:ext uri="{FF2B5EF4-FFF2-40B4-BE49-F238E27FC236}">
              <a16:creationId xmlns:a16="http://schemas.microsoft.com/office/drawing/2014/main" id="{7F9A7C44-EC75-FB79-B584-64EB06D17B07}"/>
            </a:ext>
          </a:extLst>
        </p:cNvPr>
        <p:cNvGrpSpPr/>
        <p:nvPr/>
      </p:nvGrpSpPr>
      <p:grpSpPr>
        <a:xfrm>
          <a:off x="0" y="0"/>
          <a:ext cx="0" cy="0"/>
          <a:chOff x="0" y="0"/>
          <a:chExt cx="0" cy="0"/>
        </a:xfrm>
      </p:grpSpPr>
      <p:sp>
        <p:nvSpPr>
          <p:cNvPr id="63" name="Google Shape;63;g1dc0d946156_0_51:notes">
            <a:extLst>
              <a:ext uri="{FF2B5EF4-FFF2-40B4-BE49-F238E27FC236}">
                <a16:creationId xmlns:a16="http://schemas.microsoft.com/office/drawing/2014/main" id="{0C242AB9-2142-8F6C-FD5B-9C31E64DF0B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a:extLst>
              <a:ext uri="{FF2B5EF4-FFF2-40B4-BE49-F238E27FC236}">
                <a16:creationId xmlns:a16="http://schemas.microsoft.com/office/drawing/2014/main" id="{CF1BFE2C-344B-4A77-B982-0DEE5F63A4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9902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a:extLst>
            <a:ext uri="{FF2B5EF4-FFF2-40B4-BE49-F238E27FC236}">
              <a16:creationId xmlns:a16="http://schemas.microsoft.com/office/drawing/2014/main" id="{EA5905B5-03AC-2BF7-BC61-2CC1244ABD64}"/>
            </a:ext>
          </a:extLst>
        </p:cNvPr>
        <p:cNvGrpSpPr/>
        <p:nvPr/>
      </p:nvGrpSpPr>
      <p:grpSpPr>
        <a:xfrm>
          <a:off x="0" y="0"/>
          <a:ext cx="0" cy="0"/>
          <a:chOff x="0" y="0"/>
          <a:chExt cx="0" cy="0"/>
        </a:xfrm>
      </p:grpSpPr>
      <p:sp>
        <p:nvSpPr>
          <p:cNvPr id="63" name="Google Shape;63;g1dc0d946156_0_51:notes">
            <a:extLst>
              <a:ext uri="{FF2B5EF4-FFF2-40B4-BE49-F238E27FC236}">
                <a16:creationId xmlns:a16="http://schemas.microsoft.com/office/drawing/2014/main" id="{02F702E3-D945-1C3B-EF1B-6D9F3838A4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a:extLst>
              <a:ext uri="{FF2B5EF4-FFF2-40B4-BE49-F238E27FC236}">
                <a16:creationId xmlns:a16="http://schemas.microsoft.com/office/drawing/2014/main" id="{11CA6365-BF19-C4A3-03F9-EF4CE5DC5D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3917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dc0d946156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dc0d946156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a:extLst>
            <a:ext uri="{FF2B5EF4-FFF2-40B4-BE49-F238E27FC236}">
              <a16:creationId xmlns:a16="http://schemas.microsoft.com/office/drawing/2014/main" id="{15B34AB6-DD9A-11ED-04AF-B19DE3C94E74}"/>
            </a:ext>
          </a:extLst>
        </p:cNvPr>
        <p:cNvGrpSpPr/>
        <p:nvPr/>
      </p:nvGrpSpPr>
      <p:grpSpPr>
        <a:xfrm>
          <a:off x="0" y="0"/>
          <a:ext cx="0" cy="0"/>
          <a:chOff x="0" y="0"/>
          <a:chExt cx="0" cy="0"/>
        </a:xfrm>
      </p:grpSpPr>
      <p:sp>
        <p:nvSpPr>
          <p:cNvPr id="63" name="Google Shape;63;g1dc0d946156_0_51:notes">
            <a:extLst>
              <a:ext uri="{FF2B5EF4-FFF2-40B4-BE49-F238E27FC236}">
                <a16:creationId xmlns:a16="http://schemas.microsoft.com/office/drawing/2014/main" id="{7CBA2706-4533-6E12-95BE-4872954065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a:extLst>
              <a:ext uri="{FF2B5EF4-FFF2-40B4-BE49-F238E27FC236}">
                <a16:creationId xmlns:a16="http://schemas.microsoft.com/office/drawing/2014/main" id="{E7A198EC-8987-43C3-CB83-1E23A54D75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1944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a:extLst>
            <a:ext uri="{FF2B5EF4-FFF2-40B4-BE49-F238E27FC236}">
              <a16:creationId xmlns:a16="http://schemas.microsoft.com/office/drawing/2014/main" id="{64F88DAE-8B3D-5113-C347-FB0E0DFEACB0}"/>
            </a:ext>
          </a:extLst>
        </p:cNvPr>
        <p:cNvGrpSpPr/>
        <p:nvPr/>
      </p:nvGrpSpPr>
      <p:grpSpPr>
        <a:xfrm>
          <a:off x="0" y="0"/>
          <a:ext cx="0" cy="0"/>
          <a:chOff x="0" y="0"/>
          <a:chExt cx="0" cy="0"/>
        </a:xfrm>
      </p:grpSpPr>
      <p:sp>
        <p:nvSpPr>
          <p:cNvPr id="76" name="Google Shape;76;g1dc0d946156_0_78:notes">
            <a:extLst>
              <a:ext uri="{FF2B5EF4-FFF2-40B4-BE49-F238E27FC236}">
                <a16:creationId xmlns:a16="http://schemas.microsoft.com/office/drawing/2014/main" id="{59FDD4AA-8B32-85A1-8E69-1DAFA5D1FDD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dc0d946156_0_78:notes">
            <a:extLst>
              <a:ext uri="{FF2B5EF4-FFF2-40B4-BE49-F238E27FC236}">
                <a16:creationId xmlns:a16="http://schemas.microsoft.com/office/drawing/2014/main" id="{2734D61C-9CCF-375F-8C43-6016B27E56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III. ADJUSTMENTS TO ANNEX I OF DECISION CP 9/13</a:t>
            </a:r>
          </a:p>
          <a:p>
            <a:pPr marL="0" lvl="0" indent="0" algn="l" rtl="0">
              <a:spcBef>
                <a:spcPts val="0"/>
              </a:spcBef>
              <a:spcAft>
                <a:spcPts val="0"/>
              </a:spcAft>
              <a:buNone/>
            </a:pPr>
            <a:r>
              <a:rPr lang="en-GB" dirty="0"/>
              <a:t>43. The AHTEG considered possible adjustments to annex I of decision CP 9/13, including taking into account its experience in applying it to the specific issues of living modified fish and living modified organisms containing engineered gene drives.</a:t>
            </a:r>
          </a:p>
          <a:p>
            <a:pPr marL="0" lvl="0" indent="0" algn="l" rtl="0">
              <a:spcBef>
                <a:spcPts val="0"/>
              </a:spcBef>
              <a:spcAft>
                <a:spcPts val="0"/>
              </a:spcAft>
              <a:buNone/>
            </a:pPr>
            <a:r>
              <a:rPr lang="en-GB" dirty="0"/>
              <a:t>44. The AHTEG discussed the different elements in annex I. It noted that criteria (a) through (d) should be understood as mandatory criteria while criterion (e) was “for consideration”.</a:t>
            </a:r>
          </a:p>
          <a:p>
            <a:pPr marL="0" lvl="0" indent="0" algn="l" rtl="0">
              <a:spcBef>
                <a:spcPts val="0"/>
              </a:spcBef>
              <a:spcAft>
                <a:spcPts val="0"/>
              </a:spcAft>
              <a:buNone/>
            </a:pPr>
            <a:r>
              <a:rPr lang="en-GB" dirty="0"/>
              <a:t>45. The AHTEG discussed the relationship between criteria (c) and (d) and noted that criterion (d) was meant to gather information and further details to substantiate the challenges identified under criterion (c).</a:t>
            </a:r>
          </a:p>
          <a:p>
            <a:pPr marL="0" lvl="0" indent="0" algn="l" rtl="0">
              <a:spcBef>
                <a:spcPts val="0"/>
              </a:spcBef>
              <a:spcAft>
                <a:spcPts val="0"/>
              </a:spcAft>
              <a:buNone/>
            </a:pPr>
            <a:r>
              <a:rPr lang="en-GB" dirty="0"/>
              <a:t>46. The AHTEG noted that criterion (e)(iv) was not limited to those living modified organisms that are already or are likely to be commercialized, as the criterion also referred to those that are already or are likely to be “in use”.</a:t>
            </a:r>
          </a:p>
          <a:p>
            <a:pPr marL="0" lvl="0" indent="0" algn="l" rtl="0">
              <a:spcBef>
                <a:spcPts val="0"/>
              </a:spcBef>
              <a:spcAft>
                <a:spcPts val="0"/>
              </a:spcAft>
              <a:buNone/>
            </a:pPr>
            <a:r>
              <a:rPr lang="en-GB" dirty="0"/>
              <a:t>47. It was recognized that the stock taking exercise provided for in annex I would also include work undertaken by other international bodies.</a:t>
            </a:r>
          </a:p>
          <a:p>
            <a:pPr marL="0" lvl="0" indent="0" algn="l" rtl="0">
              <a:spcBef>
                <a:spcPts val="0"/>
              </a:spcBef>
              <a:spcAft>
                <a:spcPts val="0"/>
              </a:spcAft>
              <a:buNone/>
            </a:pPr>
            <a:r>
              <a:rPr lang="en-GB" dirty="0"/>
              <a:t>48. The AHTEG did not recommend any adjustments to annex I.</a:t>
            </a:r>
            <a:endParaRPr dirty="0"/>
          </a:p>
        </p:txBody>
      </p:sp>
    </p:spTree>
    <p:extLst>
      <p:ext uri="{BB962C8B-B14F-4D97-AF65-F5344CB8AC3E}">
        <p14:creationId xmlns:p14="http://schemas.microsoft.com/office/powerpoint/2010/main" val="3635369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a:extLst>
            <a:ext uri="{FF2B5EF4-FFF2-40B4-BE49-F238E27FC236}">
              <a16:creationId xmlns:a16="http://schemas.microsoft.com/office/drawing/2014/main" id="{4B4967EB-3765-6543-D986-C12506DF6D90}"/>
            </a:ext>
          </a:extLst>
        </p:cNvPr>
        <p:cNvGrpSpPr/>
        <p:nvPr/>
      </p:nvGrpSpPr>
      <p:grpSpPr>
        <a:xfrm>
          <a:off x="0" y="0"/>
          <a:ext cx="0" cy="0"/>
          <a:chOff x="0" y="0"/>
          <a:chExt cx="0" cy="0"/>
        </a:xfrm>
      </p:grpSpPr>
      <p:sp>
        <p:nvSpPr>
          <p:cNvPr id="63" name="Google Shape;63;g1dc0d946156_0_51:notes">
            <a:extLst>
              <a:ext uri="{FF2B5EF4-FFF2-40B4-BE49-F238E27FC236}">
                <a16:creationId xmlns:a16="http://schemas.microsoft.com/office/drawing/2014/main" id="{0D895CAA-9DE9-1D44-D0F3-806583AD22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a:extLst>
              <a:ext uri="{FF2B5EF4-FFF2-40B4-BE49-F238E27FC236}">
                <a16:creationId xmlns:a16="http://schemas.microsoft.com/office/drawing/2014/main" id="{06D5C2CB-1CEA-0A1A-ADEC-8BA43C0402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6281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dc0d94615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dc0d94615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a:extLst>
            <a:ext uri="{FF2B5EF4-FFF2-40B4-BE49-F238E27FC236}">
              <a16:creationId xmlns:a16="http://schemas.microsoft.com/office/drawing/2014/main" id="{29C8B999-60DF-185F-F1B7-AB8749B841DE}"/>
            </a:ext>
          </a:extLst>
        </p:cNvPr>
        <p:cNvGrpSpPr/>
        <p:nvPr/>
      </p:nvGrpSpPr>
      <p:grpSpPr>
        <a:xfrm>
          <a:off x="0" y="0"/>
          <a:ext cx="0" cy="0"/>
          <a:chOff x="0" y="0"/>
          <a:chExt cx="0" cy="0"/>
        </a:xfrm>
      </p:grpSpPr>
      <p:sp>
        <p:nvSpPr>
          <p:cNvPr id="76" name="Google Shape;76;g1dc0d946156_0_78:notes">
            <a:extLst>
              <a:ext uri="{FF2B5EF4-FFF2-40B4-BE49-F238E27FC236}">
                <a16:creationId xmlns:a16="http://schemas.microsoft.com/office/drawing/2014/main" id="{A892190B-E3E4-DE67-8877-27EA617539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dc0d946156_0_78:notes">
            <a:extLst>
              <a:ext uri="{FF2B5EF4-FFF2-40B4-BE49-F238E27FC236}">
                <a16:creationId xmlns:a16="http://schemas.microsoft.com/office/drawing/2014/main" id="{6067E9AC-EEB1-6EC2-28EA-29C5362ED4D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641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a:extLst>
            <a:ext uri="{FF2B5EF4-FFF2-40B4-BE49-F238E27FC236}">
              <a16:creationId xmlns:a16="http://schemas.microsoft.com/office/drawing/2014/main" id="{993E3E1B-6667-EA5B-627A-5AB90F7C10B0}"/>
            </a:ext>
          </a:extLst>
        </p:cNvPr>
        <p:cNvGrpSpPr/>
        <p:nvPr/>
      </p:nvGrpSpPr>
      <p:grpSpPr>
        <a:xfrm>
          <a:off x="0" y="0"/>
          <a:ext cx="0" cy="0"/>
          <a:chOff x="0" y="0"/>
          <a:chExt cx="0" cy="0"/>
        </a:xfrm>
      </p:grpSpPr>
      <p:sp>
        <p:nvSpPr>
          <p:cNvPr id="76" name="Google Shape;76;g1dc0d946156_0_78:notes">
            <a:extLst>
              <a:ext uri="{FF2B5EF4-FFF2-40B4-BE49-F238E27FC236}">
                <a16:creationId xmlns:a16="http://schemas.microsoft.com/office/drawing/2014/main" id="{C95F9313-AEC5-E879-69BF-FA0D632B96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dc0d946156_0_78:notes">
            <a:extLst>
              <a:ext uri="{FF2B5EF4-FFF2-40B4-BE49-F238E27FC236}">
                <a16:creationId xmlns:a16="http://schemas.microsoft.com/office/drawing/2014/main" id="{6E7252B0-3468-012A-73F6-6AF44B1C456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4234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a:extLst>
            <a:ext uri="{FF2B5EF4-FFF2-40B4-BE49-F238E27FC236}">
              <a16:creationId xmlns:a16="http://schemas.microsoft.com/office/drawing/2014/main" id="{B141A414-2FE2-FA8E-3CB0-B2DB5736B00F}"/>
            </a:ext>
          </a:extLst>
        </p:cNvPr>
        <p:cNvGrpSpPr/>
        <p:nvPr/>
      </p:nvGrpSpPr>
      <p:grpSpPr>
        <a:xfrm>
          <a:off x="0" y="0"/>
          <a:ext cx="0" cy="0"/>
          <a:chOff x="0" y="0"/>
          <a:chExt cx="0" cy="0"/>
        </a:xfrm>
      </p:grpSpPr>
      <p:sp>
        <p:nvSpPr>
          <p:cNvPr id="63" name="Google Shape;63;g1dc0d946156_0_51:notes">
            <a:extLst>
              <a:ext uri="{FF2B5EF4-FFF2-40B4-BE49-F238E27FC236}">
                <a16:creationId xmlns:a16="http://schemas.microsoft.com/office/drawing/2014/main" id="{3BB0D87B-EED0-9FC6-6276-C5329FD445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a:extLst>
              <a:ext uri="{FF2B5EF4-FFF2-40B4-BE49-F238E27FC236}">
                <a16:creationId xmlns:a16="http://schemas.microsoft.com/office/drawing/2014/main" id="{A4A96FDD-D510-0F8E-0ECD-E33C9046A2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solidFill>
                  <a:schemeClr val="bg1"/>
                </a:solidFill>
              </a:rPr>
              <a:t>The AHTEG performed a structured analysis in line with the criteria in decision CP-9/13 and taking into account the documents CBD/CP/RA/AHTEG/2025/1/INF/1 and INF/2 and undertook a stock-taking </a:t>
            </a:r>
            <a:r>
              <a:rPr lang="en-GB" sz="1100" dirty="0" err="1">
                <a:solidFill>
                  <a:schemeClr val="bg1"/>
                </a:solidFill>
              </a:rPr>
              <a:t>excercise</a:t>
            </a:r>
            <a:r>
              <a:rPr lang="en-GB" sz="1100" dirty="0">
                <a:solidFill>
                  <a:schemeClr val="bg1"/>
                </a:solidFill>
              </a:rPr>
              <a:t> to determine if resources on similar issues have been developed by national, regional international bodies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995547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a:extLst>
            <a:ext uri="{FF2B5EF4-FFF2-40B4-BE49-F238E27FC236}">
              <a16:creationId xmlns:a16="http://schemas.microsoft.com/office/drawing/2014/main" id="{C871C907-B156-7D4E-A983-7841F7E0E09F}"/>
            </a:ext>
          </a:extLst>
        </p:cNvPr>
        <p:cNvGrpSpPr/>
        <p:nvPr/>
      </p:nvGrpSpPr>
      <p:grpSpPr>
        <a:xfrm>
          <a:off x="0" y="0"/>
          <a:ext cx="0" cy="0"/>
          <a:chOff x="0" y="0"/>
          <a:chExt cx="0" cy="0"/>
        </a:xfrm>
      </p:grpSpPr>
      <p:sp>
        <p:nvSpPr>
          <p:cNvPr id="76" name="Google Shape;76;g1dc0d946156_0_78:notes">
            <a:extLst>
              <a:ext uri="{FF2B5EF4-FFF2-40B4-BE49-F238E27FC236}">
                <a16:creationId xmlns:a16="http://schemas.microsoft.com/office/drawing/2014/main" id="{92B31493-B484-1321-ED0D-35257AFC5D7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dc0d946156_0_78:notes">
            <a:extLst>
              <a:ext uri="{FF2B5EF4-FFF2-40B4-BE49-F238E27FC236}">
                <a16:creationId xmlns:a16="http://schemas.microsoft.com/office/drawing/2014/main" id="{6D1D3915-F90E-65EA-4449-0CF6332A3A8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dirty="0"/>
          </a:p>
        </p:txBody>
      </p:sp>
    </p:spTree>
    <p:extLst>
      <p:ext uri="{BB962C8B-B14F-4D97-AF65-F5344CB8AC3E}">
        <p14:creationId xmlns:p14="http://schemas.microsoft.com/office/powerpoint/2010/main" val="2160653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97825" y="1405350"/>
            <a:ext cx="6594600" cy="20526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3" name="Google Shape;13;p2"/>
          <p:cNvSpPr txBox="1">
            <a:spLocks noGrp="1"/>
          </p:cNvSpPr>
          <p:nvPr>
            <p:ph type="subTitle" idx="1"/>
          </p:nvPr>
        </p:nvSpPr>
        <p:spPr>
          <a:xfrm>
            <a:off x="197825" y="2271038"/>
            <a:ext cx="85206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2">
            <a:alphaModFix/>
          </a:blip>
          <a:stretch>
            <a:fillRect/>
          </a:stretch>
        </p:blipFill>
        <p:spPr>
          <a:xfrm>
            <a:off x="197825" y="160400"/>
            <a:ext cx="3183800" cy="1040026"/>
          </a:xfrm>
          <a:prstGeom prst="rect">
            <a:avLst/>
          </a:prstGeom>
          <a:noFill/>
          <a:ln>
            <a:noFill/>
          </a:ln>
        </p:spPr>
      </p:pic>
      <p:sp>
        <p:nvSpPr>
          <p:cNvPr id="16" name="Google Shape;16;p2"/>
          <p:cNvSpPr/>
          <p:nvPr/>
        </p:nvSpPr>
        <p:spPr>
          <a:xfrm>
            <a:off x="0" y="4576850"/>
            <a:ext cx="1399200" cy="56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2"/>
          <p:cNvPicPr preferRelativeResize="0"/>
          <p:nvPr/>
        </p:nvPicPr>
        <p:blipFill>
          <a:blip r:embed="rId3">
            <a:alphaModFix/>
          </a:blip>
          <a:stretch>
            <a:fillRect/>
          </a:stretch>
        </p:blipFill>
        <p:spPr>
          <a:xfrm>
            <a:off x="256149" y="4479675"/>
            <a:ext cx="1781125" cy="373975"/>
          </a:xfrm>
          <a:prstGeom prst="rect">
            <a:avLst/>
          </a:prstGeom>
          <a:noFill/>
          <a:ln>
            <a:noFill/>
          </a:ln>
        </p:spPr>
      </p:pic>
      <p:sp>
        <p:nvSpPr>
          <p:cNvPr id="18" name="Google Shape;18;p2"/>
          <p:cNvSpPr/>
          <p:nvPr/>
        </p:nvSpPr>
        <p:spPr>
          <a:xfrm>
            <a:off x="8595425" y="0"/>
            <a:ext cx="548700" cy="680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19;p2"/>
          <p:cNvPicPr preferRelativeResize="0"/>
          <p:nvPr/>
        </p:nvPicPr>
        <p:blipFill rotWithShape="1">
          <a:blip r:embed="rId4">
            <a:alphaModFix/>
          </a:blip>
          <a:srcRect r="10778"/>
          <a:stretch/>
        </p:blipFill>
        <p:spPr>
          <a:xfrm>
            <a:off x="6622100" y="0"/>
            <a:ext cx="2521900" cy="4722550"/>
          </a:xfrm>
          <a:prstGeom prst="rect">
            <a:avLst/>
          </a:prstGeom>
          <a:noFill/>
          <a:ln>
            <a:noFill/>
          </a:ln>
        </p:spPr>
      </p:pic>
      <p:sp>
        <p:nvSpPr>
          <p:cNvPr id="20" name="Google Shape;20;p2"/>
          <p:cNvSpPr txBox="1"/>
          <p:nvPr/>
        </p:nvSpPr>
        <p:spPr>
          <a:xfrm>
            <a:off x="2085875" y="4413200"/>
            <a:ext cx="5435400" cy="61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850">
                <a:solidFill>
                  <a:srgbClr val="666666"/>
                </a:solidFill>
              </a:rPr>
              <a:t>Views and opinions expressed are those of the author(s) only and do not necessarily reflect those of the European Union or the European Commission. Neither the EU nor the EC can be held responsible for them.</a:t>
            </a:r>
            <a:endParaRPr sz="850">
              <a:solidFill>
                <a:srgbClr val="666666"/>
              </a:solidFill>
            </a:endParaRPr>
          </a:p>
          <a:p>
            <a:pPr marL="0" lvl="0" indent="0" algn="l" rtl="0">
              <a:lnSpc>
                <a:spcPct val="115000"/>
              </a:lnSpc>
              <a:spcBef>
                <a:spcPts val="0"/>
              </a:spcBef>
              <a:spcAft>
                <a:spcPts val="0"/>
              </a:spcAft>
              <a:buNone/>
            </a:pPr>
            <a:endParaRPr sz="850">
              <a:solidFill>
                <a:srgbClr val="666666"/>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0" y="-75"/>
            <a:ext cx="9163500" cy="5143500"/>
          </a:xfrm>
          <a:prstGeom prst="rect">
            <a:avLst/>
          </a:prstGeom>
          <a:gradFill>
            <a:gsLst>
              <a:gs pos="0">
                <a:srgbClr val="0042B7"/>
              </a:gs>
              <a:gs pos="100000">
                <a:srgbClr val="4BDBA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0" y="2092813"/>
            <a:ext cx="91440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3"/>
          <p:cNvPicPr preferRelativeResize="0"/>
          <p:nvPr/>
        </p:nvPicPr>
        <p:blipFill>
          <a:blip r:embed="rId2">
            <a:alphaModFix/>
          </a:blip>
          <a:stretch>
            <a:fillRect/>
          </a:stretch>
        </p:blipFill>
        <p:spPr>
          <a:xfrm>
            <a:off x="103825" y="4695950"/>
            <a:ext cx="1091400" cy="357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4"/>
          <p:cNvSpPr txBox="1">
            <a:spLocks noGrp="1"/>
          </p:cNvSpPr>
          <p:nvPr>
            <p:ph type="body" idx="1"/>
          </p:nvPr>
        </p:nvSpPr>
        <p:spPr>
          <a:xfrm>
            <a:off x="215250" y="712663"/>
            <a:ext cx="8520600" cy="34164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SzPts val="16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6"/>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459175"/>
            <a:ext cx="3803100" cy="1073100"/>
          </a:xfrm>
          <a:prstGeom prst="rect">
            <a:avLst/>
          </a:prstGeom>
        </p:spPr>
        <p:txBody>
          <a:bodyPr spcFirstLastPara="1" wrap="square" lIns="91425" tIns="91425" rIns="91425" bIns="91425" anchor="t" anchorCtr="0">
            <a:norm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0" name="Google Shape;40;p7"/>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1" name="Google Shape;41;p7"/>
          <p:cNvSpPr/>
          <p:nvPr/>
        </p:nvSpPr>
        <p:spPr>
          <a:xfrm>
            <a:off x="4431100" y="-75"/>
            <a:ext cx="4732200" cy="5143500"/>
          </a:xfrm>
          <a:prstGeom prst="rect">
            <a:avLst/>
          </a:prstGeom>
          <a:gradFill>
            <a:gsLst>
              <a:gs pos="0">
                <a:srgbClr val="0042B7"/>
              </a:gs>
              <a:gs pos="100000">
                <a:srgbClr val="4BDBA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txBox="1">
            <a:spLocks noGrp="1"/>
          </p:cNvSpPr>
          <p:nvPr>
            <p:ph type="body" idx="1"/>
          </p:nvPr>
        </p:nvSpPr>
        <p:spPr>
          <a:xfrm>
            <a:off x="5072800" y="555600"/>
            <a:ext cx="3448800" cy="3179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Clr>
                <a:schemeClr val="lt1"/>
              </a:buClr>
              <a:buSzPts val="1400"/>
              <a:buChar char="●"/>
              <a:defRPr sz="14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1296800" y="450150"/>
            <a:ext cx="6367800" cy="409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5" name="Google Shape;45;p8"/>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0"/>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0675" y="52950"/>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1E4D"/>
              </a:buClr>
              <a:buSzPts val="2800"/>
              <a:buNone/>
              <a:defRPr sz="2800">
                <a:solidFill>
                  <a:srgbClr val="001E4D"/>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15250" y="712663"/>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rgbClr val="434343"/>
              </a:buClr>
              <a:buSzPts val="1600"/>
              <a:buChar char="●"/>
              <a:defRPr sz="1600">
                <a:solidFill>
                  <a:srgbClr val="434343"/>
                </a:solidFill>
              </a:defRPr>
            </a:lvl1pPr>
            <a:lvl2pPr marL="914400" lvl="1" indent="-317500">
              <a:lnSpc>
                <a:spcPct val="115000"/>
              </a:lnSpc>
              <a:spcBef>
                <a:spcPts val="0"/>
              </a:spcBef>
              <a:spcAft>
                <a:spcPts val="0"/>
              </a:spcAft>
              <a:buClr>
                <a:srgbClr val="434343"/>
              </a:buClr>
              <a:buSzPts val="1400"/>
              <a:buChar char="○"/>
              <a:defRPr>
                <a:solidFill>
                  <a:srgbClr val="434343"/>
                </a:solidFill>
              </a:defRPr>
            </a:lvl2pPr>
            <a:lvl3pPr marL="1371600" lvl="2" indent="-317500">
              <a:lnSpc>
                <a:spcPct val="115000"/>
              </a:lnSpc>
              <a:spcBef>
                <a:spcPts val="0"/>
              </a:spcBef>
              <a:spcAft>
                <a:spcPts val="0"/>
              </a:spcAft>
              <a:buClr>
                <a:srgbClr val="434343"/>
              </a:buClr>
              <a:buSzPts val="1400"/>
              <a:buChar char="■"/>
              <a:defRPr>
                <a:solidFill>
                  <a:srgbClr val="434343"/>
                </a:solidFill>
              </a:defRPr>
            </a:lvl3pPr>
            <a:lvl4pPr marL="1828800" lvl="3" indent="-317500">
              <a:lnSpc>
                <a:spcPct val="115000"/>
              </a:lnSpc>
              <a:spcBef>
                <a:spcPts val="0"/>
              </a:spcBef>
              <a:spcAft>
                <a:spcPts val="0"/>
              </a:spcAft>
              <a:buClr>
                <a:srgbClr val="434343"/>
              </a:buClr>
              <a:buSzPts val="1400"/>
              <a:buChar char="●"/>
              <a:defRPr>
                <a:solidFill>
                  <a:srgbClr val="434343"/>
                </a:solidFill>
              </a:defRPr>
            </a:lvl4pPr>
            <a:lvl5pPr marL="2286000" lvl="4" indent="-317500">
              <a:lnSpc>
                <a:spcPct val="115000"/>
              </a:lnSpc>
              <a:spcBef>
                <a:spcPts val="0"/>
              </a:spcBef>
              <a:spcAft>
                <a:spcPts val="0"/>
              </a:spcAft>
              <a:buClr>
                <a:srgbClr val="434343"/>
              </a:buClr>
              <a:buSzPts val="1400"/>
              <a:buChar char="○"/>
              <a:defRPr>
                <a:solidFill>
                  <a:srgbClr val="434343"/>
                </a:solidFill>
              </a:defRPr>
            </a:lvl5pPr>
            <a:lvl6pPr marL="2743200" lvl="5" indent="-317500">
              <a:lnSpc>
                <a:spcPct val="115000"/>
              </a:lnSpc>
              <a:spcBef>
                <a:spcPts val="0"/>
              </a:spcBef>
              <a:spcAft>
                <a:spcPts val="0"/>
              </a:spcAft>
              <a:buClr>
                <a:srgbClr val="434343"/>
              </a:buClr>
              <a:buSzPts val="1400"/>
              <a:buChar char="■"/>
              <a:defRPr>
                <a:solidFill>
                  <a:srgbClr val="434343"/>
                </a:solidFill>
              </a:defRPr>
            </a:lvl6pPr>
            <a:lvl7pPr marL="3200400" lvl="6" indent="-317500">
              <a:lnSpc>
                <a:spcPct val="115000"/>
              </a:lnSpc>
              <a:spcBef>
                <a:spcPts val="0"/>
              </a:spcBef>
              <a:spcAft>
                <a:spcPts val="0"/>
              </a:spcAft>
              <a:buClr>
                <a:srgbClr val="434343"/>
              </a:buClr>
              <a:buSzPts val="1400"/>
              <a:buChar char="●"/>
              <a:defRPr>
                <a:solidFill>
                  <a:srgbClr val="434343"/>
                </a:solidFill>
              </a:defRPr>
            </a:lvl7pPr>
            <a:lvl8pPr marL="3657600" lvl="7" indent="-317500">
              <a:lnSpc>
                <a:spcPct val="115000"/>
              </a:lnSpc>
              <a:spcBef>
                <a:spcPts val="0"/>
              </a:spcBef>
              <a:spcAft>
                <a:spcPts val="0"/>
              </a:spcAft>
              <a:buClr>
                <a:srgbClr val="434343"/>
              </a:buClr>
              <a:buSzPts val="1400"/>
              <a:buChar char="○"/>
              <a:defRPr>
                <a:solidFill>
                  <a:srgbClr val="434343"/>
                </a:solidFill>
              </a:defRPr>
            </a:lvl8pPr>
            <a:lvl9pPr marL="4114800" lvl="8" indent="-31750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8" name="Google Shape;8;p1"/>
          <p:cNvSpPr txBox="1">
            <a:spLocks noGrp="1"/>
          </p:cNvSpPr>
          <p:nvPr>
            <p:ph type="sldNum" idx="12"/>
          </p:nvPr>
        </p:nvSpPr>
        <p:spPr>
          <a:xfrm>
            <a:off x="8585590" y="-62114"/>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0">
            <a:alphaModFix/>
          </a:blip>
          <a:stretch>
            <a:fillRect/>
          </a:stretch>
        </p:blipFill>
        <p:spPr>
          <a:xfrm>
            <a:off x="100675" y="4703175"/>
            <a:ext cx="1083075" cy="353801"/>
          </a:xfrm>
          <a:prstGeom prst="rect">
            <a:avLst/>
          </a:prstGeom>
          <a:noFill/>
          <a:ln>
            <a:noFill/>
          </a:ln>
        </p:spPr>
      </p:pic>
      <p:pic>
        <p:nvPicPr>
          <p:cNvPr id="10" name="Google Shape;10;p1"/>
          <p:cNvPicPr preferRelativeResize="0"/>
          <p:nvPr/>
        </p:nvPicPr>
        <p:blipFill rotWithShape="1">
          <a:blip r:embed="rId11">
            <a:alphaModFix amt="20000"/>
          </a:blip>
          <a:srcRect t="35790" r="35654"/>
          <a:stretch/>
        </p:blipFill>
        <p:spPr>
          <a:xfrm>
            <a:off x="8681325" y="0"/>
            <a:ext cx="462676" cy="4679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bd.int/doc/c/2659/27f7/81bbe942fea65ca0340f4f74/sbstta-27-06-en.pdf" TargetMode="External"/><Relationship Id="rId7" Type="http://schemas.openxmlformats.org/officeDocument/2006/relationships/hyperlink" Target="https://www.cbd.int/doc/c/a36e/7585/f6416c1b9af2f41c46f46652/cp-ra-ahteg-2025-01-03-en.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cbd.int/doc/c/f0ab/1c6f/e987e74c5e86a1eddb268aba/cp-ra-ahteg-2025-01-inf-02-en.pdf" TargetMode="External"/><Relationship Id="rId5" Type="http://schemas.openxmlformats.org/officeDocument/2006/relationships/hyperlink" Target="https://www.cbd.int/doc/c/a545/bc1d/9da51bd8c2c45a0c9e548a68/cp-ra-ahteg-2025-01-inf-01-en.pdf" TargetMode="External"/><Relationship Id="rId4" Type="http://schemas.openxmlformats.org/officeDocument/2006/relationships/hyperlink" Target="https://www.cbd.int/doc/c/4e39/0782/87d3e3209c04af855d439b87/cp-ra-ahteg-2025-01-02-en.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bd.int/doc/c/a763/e248/4fa326e03e3c126b9615e95d/cp-ra-ahteg-2020-01-05-en.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www.cbd.int/doc/meetings/bs/mop-08/official/bs-mop-08-08-add1-en.pdf" TargetMode="External"/><Relationship Id="rId4" Type="http://schemas.openxmlformats.org/officeDocument/2006/relationships/hyperlink" Target="https://www.cbd.int/doc/c/175e/90b0/89c0c71660cccc1539adf34f/cp-mop-11-09-en.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coop4cbd.e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www.cbd.int/doc/decisions/cp-mop-11/cp-mop-11-dec-07-en.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cbd.int/doc/decisions/cp-mop-09/cp-mop-09-dec-13-en.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bch.cbd.int/en/submissions-to-notifications?schema=submission&amp;currentPage=1&amp;notification=2025-017"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1"/>
          <p:cNvSpPr txBox="1">
            <a:spLocks noGrp="1"/>
          </p:cNvSpPr>
          <p:nvPr>
            <p:ph type="ctrTitle"/>
          </p:nvPr>
        </p:nvSpPr>
        <p:spPr>
          <a:xfrm>
            <a:off x="210527" y="1410475"/>
            <a:ext cx="6433463" cy="2052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200" dirty="0"/>
              <a:t>Ad Hoc Technical Expert Group on Risk Assessment activities</a:t>
            </a:r>
            <a:br>
              <a:rPr lang="en-GB" sz="3200" dirty="0"/>
            </a:br>
            <a:br>
              <a:rPr lang="en-GB" sz="3200" dirty="0"/>
            </a:br>
            <a:endParaRPr sz="3200" dirty="0"/>
          </a:p>
        </p:txBody>
      </p:sp>
      <p:sp>
        <p:nvSpPr>
          <p:cNvPr id="59" name="Google Shape;59;p11"/>
          <p:cNvSpPr txBox="1">
            <a:spLocks noGrp="1"/>
          </p:cNvSpPr>
          <p:nvPr>
            <p:ph type="subTitle" idx="1"/>
          </p:nvPr>
        </p:nvSpPr>
        <p:spPr>
          <a:xfrm>
            <a:off x="210525" y="378587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600" dirty="0">
                <a:solidFill>
                  <a:srgbClr val="4BDBA3"/>
                </a:solidFill>
              </a:rPr>
              <a:t>Training session on SBSTTA 27 substantive agenda items / 2 September 2025</a:t>
            </a:r>
          </a:p>
        </p:txBody>
      </p:sp>
      <p:sp>
        <p:nvSpPr>
          <p:cNvPr id="60" name="Google Shape;60;p11"/>
          <p:cNvSpPr txBox="1">
            <a:spLocks noGrp="1"/>
          </p:cNvSpPr>
          <p:nvPr>
            <p:ph type="subTitle" idx="1"/>
          </p:nvPr>
        </p:nvSpPr>
        <p:spPr>
          <a:xfrm>
            <a:off x="269525" y="2785094"/>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IT" b="1" dirty="0"/>
              <a:t>Valeria Giovannelli</a:t>
            </a:r>
            <a:endParaRPr b="1" dirty="0"/>
          </a:p>
          <a:p>
            <a:pPr marL="0" lvl="0" indent="0" algn="l" rtl="0">
              <a:spcBef>
                <a:spcPts val="0"/>
              </a:spcBef>
              <a:spcAft>
                <a:spcPts val="0"/>
              </a:spcAft>
              <a:buNone/>
            </a:pPr>
            <a:r>
              <a:rPr lang="en-GB" sz="1600" dirty="0"/>
              <a:t>Italian Institute for Environmental Protection and Research</a:t>
            </a:r>
            <a:endParaRPr sz="1600" dirty="0"/>
          </a:p>
        </p:txBody>
      </p:sp>
      <p:pic>
        <p:nvPicPr>
          <p:cNvPr id="3" name="Immagine 2">
            <a:extLst>
              <a:ext uri="{FF2B5EF4-FFF2-40B4-BE49-F238E27FC236}">
                <a16:creationId xmlns:a16="http://schemas.microsoft.com/office/drawing/2014/main" id="{BCDA1F80-F71A-21D8-23EE-CD6CDF9AB0F9}"/>
              </a:ext>
            </a:extLst>
          </p:cNvPr>
          <p:cNvPicPr>
            <a:picLocks noChangeAspect="1"/>
          </p:cNvPicPr>
          <p:nvPr/>
        </p:nvPicPr>
        <p:blipFill>
          <a:blip r:embed="rId3"/>
          <a:stretch>
            <a:fillRect/>
          </a:stretch>
        </p:blipFill>
        <p:spPr>
          <a:xfrm>
            <a:off x="5184812" y="252919"/>
            <a:ext cx="2538179" cy="6230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
          <a:extLst>
            <a:ext uri="{FF2B5EF4-FFF2-40B4-BE49-F238E27FC236}">
              <a16:creationId xmlns:a16="http://schemas.microsoft.com/office/drawing/2014/main" id="{E4BCC883-3CC0-7073-3A6A-F595F811D1CC}"/>
            </a:ext>
          </a:extLst>
        </p:cNvPr>
        <p:cNvGrpSpPr/>
        <p:nvPr/>
      </p:nvGrpSpPr>
      <p:grpSpPr>
        <a:xfrm>
          <a:off x="0" y="0"/>
          <a:ext cx="0" cy="0"/>
          <a:chOff x="0" y="0"/>
          <a:chExt cx="0" cy="0"/>
        </a:xfrm>
      </p:grpSpPr>
      <p:sp>
        <p:nvSpPr>
          <p:cNvPr id="4" name="Google Shape;66;p12">
            <a:extLst>
              <a:ext uri="{FF2B5EF4-FFF2-40B4-BE49-F238E27FC236}">
                <a16:creationId xmlns:a16="http://schemas.microsoft.com/office/drawing/2014/main" id="{902F7DEF-EEEE-C70E-C43D-AE06A6F0285B}"/>
              </a:ext>
            </a:extLst>
          </p:cNvPr>
          <p:cNvSpPr txBox="1">
            <a:spLocks/>
          </p:cNvSpPr>
          <p:nvPr/>
        </p:nvSpPr>
        <p:spPr>
          <a:xfrm>
            <a:off x="253075" y="2325979"/>
            <a:ext cx="852060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1E4D"/>
              </a:buClr>
              <a:buSzPts val="2800"/>
              <a:buFont typeface="Arial"/>
              <a:buNone/>
              <a:defRPr sz="2800" b="0" i="0" u="none" strike="noStrike" cap="none">
                <a:solidFill>
                  <a:srgbClr val="001E4D"/>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lang="it-IT" dirty="0"/>
          </a:p>
        </p:txBody>
      </p:sp>
      <p:sp>
        <p:nvSpPr>
          <p:cNvPr id="5" name="Google Shape;66;p12">
            <a:extLst>
              <a:ext uri="{FF2B5EF4-FFF2-40B4-BE49-F238E27FC236}">
                <a16:creationId xmlns:a16="http://schemas.microsoft.com/office/drawing/2014/main" id="{21818466-E131-2682-2FD0-B6030A360B21}"/>
              </a:ext>
            </a:extLst>
          </p:cNvPr>
          <p:cNvSpPr txBox="1">
            <a:spLocks/>
          </p:cNvSpPr>
          <p:nvPr/>
        </p:nvSpPr>
        <p:spPr>
          <a:xfrm>
            <a:off x="253072" y="144137"/>
            <a:ext cx="8482777" cy="57270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1E4D"/>
              </a:buClr>
              <a:buSzPts val="2800"/>
              <a:buFont typeface="Arial"/>
              <a:buNone/>
              <a:defRPr sz="2800" b="0" i="0" u="none" strike="noStrike" cap="none">
                <a:solidFill>
                  <a:srgbClr val="001E4D"/>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it-IT" sz="2100" dirty="0"/>
              <a:t>Official </a:t>
            </a:r>
            <a:r>
              <a:rPr lang="it-IT" sz="2100" dirty="0" err="1"/>
              <a:t>documents</a:t>
            </a:r>
            <a:endParaRPr lang="it-IT" sz="2100" dirty="0"/>
          </a:p>
        </p:txBody>
      </p:sp>
      <p:sp>
        <p:nvSpPr>
          <p:cNvPr id="6" name="Google Shape;67;p12">
            <a:extLst>
              <a:ext uri="{FF2B5EF4-FFF2-40B4-BE49-F238E27FC236}">
                <a16:creationId xmlns:a16="http://schemas.microsoft.com/office/drawing/2014/main" id="{D1063AB9-B7DE-3B57-E743-49A28846718C}"/>
              </a:ext>
            </a:extLst>
          </p:cNvPr>
          <p:cNvSpPr txBox="1">
            <a:spLocks/>
          </p:cNvSpPr>
          <p:nvPr/>
        </p:nvSpPr>
        <p:spPr>
          <a:xfrm>
            <a:off x="136188" y="620368"/>
            <a:ext cx="8900808" cy="23377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434343"/>
              </a:buClr>
              <a:buSzPts val="1600"/>
              <a:buFont typeface="Arial"/>
              <a:buChar char="●"/>
              <a:defRPr sz="1600" b="0" i="0" u="none" strike="noStrike" cap="none">
                <a:solidFill>
                  <a:srgbClr val="434343"/>
                </a:solidFill>
                <a:latin typeface="Arial"/>
                <a:ea typeface="Arial"/>
                <a:cs typeface="Arial"/>
                <a:sym typeface="Arial"/>
              </a:defRPr>
            </a:lvl1pPr>
            <a:lvl2pPr marL="914400" marR="0" lvl="1" indent="-317500" algn="l" rtl="0">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2pPr>
            <a:lvl3pPr marL="1371600" marR="0" lvl="2" indent="-317500" algn="l" rtl="0">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3pPr>
            <a:lvl4pPr marL="1828800" marR="0" lvl="3" indent="-317500" algn="l" rtl="0">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4pPr>
            <a:lvl5pPr marL="2286000" marR="0" lvl="4" indent="-317500" algn="l" rtl="0">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5pPr>
            <a:lvl6pPr marL="2743200" marR="0" lvl="5" indent="-317500" algn="l" rtl="0">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6pPr>
            <a:lvl7pPr marL="3200400" marR="0" lvl="6" indent="-317500" algn="l" rtl="0">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7pPr>
            <a:lvl8pPr marL="3657600" marR="0" lvl="7" indent="-317500" algn="l" rtl="0">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8pPr>
            <a:lvl9pPr marL="4114800" marR="0" lvl="8" indent="-317500" algn="l" rtl="0">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9pPr>
          </a:lstStyle>
          <a:p>
            <a:pPr marL="0" indent="0">
              <a:spcAft>
                <a:spcPts val="1200"/>
              </a:spcAft>
              <a:buFont typeface="Arial"/>
              <a:buNone/>
            </a:pPr>
            <a:r>
              <a:rPr lang="en-GB" sz="1800" dirty="0">
                <a:hlinkClick r:id="rId3"/>
              </a:rPr>
              <a:t>CBD/SBSTTA/27/6</a:t>
            </a:r>
            <a:r>
              <a:rPr lang="en-GB" sz="1800" b="1" dirty="0"/>
              <a:t>: </a:t>
            </a:r>
            <a:r>
              <a:rPr lang="en-GB" sz="1800" dirty="0"/>
              <a:t>Risk assessment and risk management of living modified organisms (Note by the Secretariat including SBSTTA recommendation)</a:t>
            </a:r>
          </a:p>
          <a:p>
            <a:pPr marL="0" indent="0">
              <a:spcAft>
                <a:spcPts val="1200"/>
              </a:spcAft>
              <a:buFont typeface="Arial"/>
              <a:buNone/>
            </a:pPr>
            <a:r>
              <a:rPr lang="en-GB" sz="1800" dirty="0">
                <a:hlinkClick r:id="rId4"/>
              </a:rPr>
              <a:t>CBD/CP/RA/AHTEG/2025/1/2</a:t>
            </a:r>
            <a:r>
              <a:rPr lang="en-GB" sz="1800" dirty="0"/>
              <a:t>: Considerations on risk assessment</a:t>
            </a:r>
          </a:p>
          <a:p>
            <a:pPr marL="0" indent="0" algn="just">
              <a:spcAft>
                <a:spcPts val="1200"/>
              </a:spcAft>
              <a:buFont typeface="Arial"/>
              <a:buNone/>
            </a:pPr>
            <a:r>
              <a:rPr lang="en-GB" sz="1800" dirty="0">
                <a:hlinkClick r:id="rId5"/>
              </a:rPr>
              <a:t>CBD/CP/RA/AHTEG/2025/1/INF/1</a:t>
            </a:r>
            <a:r>
              <a:rPr lang="en-GB" sz="1800" dirty="0"/>
              <a:t>: Synthesis of submissions of information on risk assessment and the discussions of the Open-Ended Online Forum on Risk Assessment and Risk Management</a:t>
            </a:r>
          </a:p>
          <a:p>
            <a:pPr marL="0" indent="0" algn="just">
              <a:spcAft>
                <a:spcPts val="1200"/>
              </a:spcAft>
              <a:buNone/>
            </a:pPr>
            <a:r>
              <a:rPr lang="en-GB" sz="1800" dirty="0">
                <a:hlinkClick r:id="rId6"/>
              </a:rPr>
              <a:t>CBD/CP/RA/AHTEG/2025/1/INF/2</a:t>
            </a:r>
            <a:r>
              <a:rPr lang="en-GB" sz="1800" dirty="0"/>
              <a:t>: List of bibliographic references provided in the submissions from Parties and during the discussions of the Open-ended Online Forum on Risk Assessment and Risk Management</a:t>
            </a:r>
          </a:p>
          <a:p>
            <a:pPr marL="0" indent="0" algn="just">
              <a:spcAft>
                <a:spcPts val="1200"/>
              </a:spcAft>
              <a:buNone/>
            </a:pPr>
            <a:r>
              <a:rPr lang="en-GB" sz="1800" dirty="0">
                <a:hlinkClick r:id="rId7"/>
              </a:rPr>
              <a:t>CBD/CP/RA/AHTEG/2025/1/3</a:t>
            </a:r>
            <a:r>
              <a:rPr lang="en-GB" sz="1800" dirty="0"/>
              <a:t>: Report of the Ad Hoc Technical Expert Group on Risk Assessment</a:t>
            </a:r>
          </a:p>
        </p:txBody>
      </p:sp>
    </p:spTree>
    <p:extLst>
      <p:ext uri="{BB962C8B-B14F-4D97-AF65-F5344CB8AC3E}">
        <p14:creationId xmlns:p14="http://schemas.microsoft.com/office/powerpoint/2010/main" val="405249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
          <a:extLst>
            <a:ext uri="{FF2B5EF4-FFF2-40B4-BE49-F238E27FC236}">
              <a16:creationId xmlns:a16="http://schemas.microsoft.com/office/drawing/2014/main" id="{3BFFA528-CB29-D1E3-E484-DE63BA914254}"/>
            </a:ext>
          </a:extLst>
        </p:cNvPr>
        <p:cNvGrpSpPr/>
        <p:nvPr/>
      </p:nvGrpSpPr>
      <p:grpSpPr>
        <a:xfrm>
          <a:off x="0" y="0"/>
          <a:ext cx="0" cy="0"/>
          <a:chOff x="0" y="0"/>
          <a:chExt cx="0" cy="0"/>
        </a:xfrm>
      </p:grpSpPr>
      <p:sp>
        <p:nvSpPr>
          <p:cNvPr id="4" name="Google Shape;66;p12">
            <a:extLst>
              <a:ext uri="{FF2B5EF4-FFF2-40B4-BE49-F238E27FC236}">
                <a16:creationId xmlns:a16="http://schemas.microsoft.com/office/drawing/2014/main" id="{D5FBF430-30D6-97E3-2395-481E0FA8D4CA}"/>
              </a:ext>
            </a:extLst>
          </p:cNvPr>
          <p:cNvSpPr txBox="1">
            <a:spLocks/>
          </p:cNvSpPr>
          <p:nvPr/>
        </p:nvSpPr>
        <p:spPr>
          <a:xfrm>
            <a:off x="253075" y="2325979"/>
            <a:ext cx="852060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1E4D"/>
              </a:buClr>
              <a:buSzPts val="2800"/>
              <a:buFont typeface="Arial"/>
              <a:buNone/>
              <a:defRPr sz="2800" b="0" i="0" u="none" strike="noStrike" cap="none">
                <a:solidFill>
                  <a:srgbClr val="001E4D"/>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lang="it-IT" dirty="0"/>
          </a:p>
        </p:txBody>
      </p:sp>
      <p:sp>
        <p:nvSpPr>
          <p:cNvPr id="3" name="CasellaDiTesto 2">
            <a:extLst>
              <a:ext uri="{FF2B5EF4-FFF2-40B4-BE49-F238E27FC236}">
                <a16:creationId xmlns:a16="http://schemas.microsoft.com/office/drawing/2014/main" id="{61E24655-5D76-0901-D7B0-20C329801AE0}"/>
              </a:ext>
            </a:extLst>
          </p:cNvPr>
          <p:cNvSpPr txBox="1"/>
          <p:nvPr/>
        </p:nvSpPr>
        <p:spPr>
          <a:xfrm>
            <a:off x="253075" y="1182560"/>
            <a:ext cx="8729000" cy="2585323"/>
          </a:xfrm>
          <a:prstGeom prst="rect">
            <a:avLst/>
          </a:prstGeom>
          <a:noFill/>
        </p:spPr>
        <p:txBody>
          <a:bodyPr wrap="square">
            <a:spAutoFit/>
          </a:bodyPr>
          <a:lstStyle/>
          <a:p>
            <a:r>
              <a:rPr lang="en-GB" sz="1800" dirty="0">
                <a:hlinkClick r:id="rId3"/>
              </a:rPr>
              <a:t>CBD/CP/RA/AHTEG/2020/1/5</a:t>
            </a:r>
            <a:r>
              <a:rPr lang="en-GB" sz="1800" dirty="0"/>
              <a:t>: Report of the Ad Hoc Technical Expert group on Risk Assessment</a:t>
            </a:r>
          </a:p>
          <a:p>
            <a:endParaRPr lang="en-GB" sz="1800" dirty="0"/>
          </a:p>
          <a:p>
            <a:pPr algn="just"/>
            <a:r>
              <a:rPr lang="en-GB" sz="1800" dirty="0">
                <a:hlinkClick r:id="rId4"/>
              </a:rPr>
              <a:t>CBD/CP/MOP/11/9</a:t>
            </a:r>
            <a:r>
              <a:rPr lang="en-GB" sz="1800" dirty="0"/>
              <a:t>: Additional voluntary guidance materials to support case-by-case risk assessment of living modified organisms containing engineered gene drives</a:t>
            </a:r>
          </a:p>
          <a:p>
            <a:pPr algn="just"/>
            <a:endParaRPr lang="en-GB" sz="1800" dirty="0"/>
          </a:p>
          <a:p>
            <a:r>
              <a:rPr lang="en-GB" sz="1800" dirty="0">
                <a:hlinkClick r:id="rId5"/>
              </a:rPr>
              <a:t>UNEP/CBD/BS/COP-MOP/8/8/Add.1</a:t>
            </a:r>
            <a:r>
              <a:rPr lang="en-GB" sz="1800" dirty="0"/>
              <a:t>: Guidance on Risk Assessment of Living Modified Organisms and Monitoring in the context of Risk Assessment</a:t>
            </a:r>
          </a:p>
        </p:txBody>
      </p:sp>
      <p:sp>
        <p:nvSpPr>
          <p:cNvPr id="2" name="Google Shape;66;p12">
            <a:extLst>
              <a:ext uri="{FF2B5EF4-FFF2-40B4-BE49-F238E27FC236}">
                <a16:creationId xmlns:a16="http://schemas.microsoft.com/office/drawing/2014/main" id="{40FF2708-356B-2DD8-D565-620B34DB1D8D}"/>
              </a:ext>
            </a:extLst>
          </p:cNvPr>
          <p:cNvSpPr txBox="1">
            <a:spLocks/>
          </p:cNvSpPr>
          <p:nvPr/>
        </p:nvSpPr>
        <p:spPr>
          <a:xfrm>
            <a:off x="77563" y="265002"/>
            <a:ext cx="8482777" cy="57270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1E4D"/>
              </a:buClr>
              <a:buSzPts val="2800"/>
              <a:buFont typeface="Arial"/>
              <a:buNone/>
              <a:defRPr sz="2800" b="0" i="0" u="none" strike="noStrike" cap="none">
                <a:solidFill>
                  <a:srgbClr val="001E4D"/>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it-IT" sz="2400" dirty="0"/>
              <a:t>Other </a:t>
            </a:r>
            <a:r>
              <a:rPr lang="it-IT" sz="2400" dirty="0" err="1"/>
              <a:t>relevant</a:t>
            </a:r>
            <a:r>
              <a:rPr lang="it-IT" sz="2400" dirty="0"/>
              <a:t> </a:t>
            </a:r>
            <a:r>
              <a:rPr lang="it-IT" sz="2400" dirty="0" err="1"/>
              <a:t>documents</a:t>
            </a:r>
            <a:endParaRPr lang="it-IT" sz="2400" dirty="0"/>
          </a:p>
        </p:txBody>
      </p:sp>
    </p:spTree>
    <p:extLst>
      <p:ext uri="{BB962C8B-B14F-4D97-AF65-F5344CB8AC3E}">
        <p14:creationId xmlns:p14="http://schemas.microsoft.com/office/powerpoint/2010/main" val="613502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0" y="1552458"/>
            <a:ext cx="91440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Thank you for your attention!</a:t>
            </a:r>
            <a:endParaRPr/>
          </a:p>
        </p:txBody>
      </p:sp>
      <p:sp>
        <p:nvSpPr>
          <p:cNvPr id="86" name="Google Shape;86;p15"/>
          <p:cNvSpPr txBox="1">
            <a:spLocks noGrp="1"/>
          </p:cNvSpPr>
          <p:nvPr>
            <p:ph type="title"/>
          </p:nvPr>
        </p:nvSpPr>
        <p:spPr>
          <a:xfrm>
            <a:off x="190500" y="3252471"/>
            <a:ext cx="88290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800" dirty="0"/>
              <a:t>Valeria Giovannelli</a:t>
            </a:r>
            <a:endParaRPr sz="1800" dirty="0"/>
          </a:p>
        </p:txBody>
      </p:sp>
      <p:sp>
        <p:nvSpPr>
          <p:cNvPr id="87" name="Google Shape;87;p15"/>
          <p:cNvSpPr txBox="1">
            <a:spLocks noGrp="1"/>
          </p:cNvSpPr>
          <p:nvPr>
            <p:ph type="title"/>
          </p:nvPr>
        </p:nvSpPr>
        <p:spPr>
          <a:xfrm>
            <a:off x="5034825" y="3252471"/>
            <a:ext cx="73812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sz="1800" dirty="0"/>
              <a:t>v</a:t>
            </a:r>
            <a:r>
              <a:rPr lang="en" sz="1800" dirty="0"/>
              <a:t>aleria.giovannelli@isprambiente.it</a:t>
            </a:r>
            <a:endParaRPr sz="1800" dirty="0"/>
          </a:p>
        </p:txBody>
      </p:sp>
      <p:sp>
        <p:nvSpPr>
          <p:cNvPr id="88" name="Google Shape;88;p15"/>
          <p:cNvSpPr txBox="1">
            <a:spLocks noGrp="1"/>
          </p:cNvSpPr>
          <p:nvPr>
            <p:ph type="title"/>
          </p:nvPr>
        </p:nvSpPr>
        <p:spPr>
          <a:xfrm>
            <a:off x="1511825" y="4640596"/>
            <a:ext cx="2367000" cy="477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100"/>
              <a:t>Coming soon </a:t>
            </a:r>
            <a:r>
              <a:rPr lang="en" sz="1050">
                <a:solidFill>
                  <a:srgbClr val="4BDBA3"/>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www.coop4cbd.eu</a:t>
            </a:r>
            <a:endParaRPr sz="1100">
              <a:solidFill>
                <a:srgbClr val="4BDBA3"/>
              </a:solidFill>
            </a:endParaRPr>
          </a:p>
        </p:txBody>
      </p:sp>
      <p:sp>
        <p:nvSpPr>
          <p:cNvPr id="89" name="Google Shape;89;p15"/>
          <p:cNvSpPr txBox="1">
            <a:spLocks noGrp="1"/>
          </p:cNvSpPr>
          <p:nvPr>
            <p:ph type="title"/>
          </p:nvPr>
        </p:nvSpPr>
        <p:spPr>
          <a:xfrm>
            <a:off x="6925775" y="4640596"/>
            <a:ext cx="2367000" cy="477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100"/>
              <a:t>Follow COOP4CBD</a:t>
            </a:r>
            <a:endParaRPr sz="1100"/>
          </a:p>
        </p:txBody>
      </p:sp>
      <p:pic>
        <p:nvPicPr>
          <p:cNvPr id="90" name="Google Shape;90;p15"/>
          <p:cNvPicPr preferRelativeResize="0"/>
          <p:nvPr/>
        </p:nvPicPr>
        <p:blipFill>
          <a:blip r:embed="rId4">
            <a:alphaModFix/>
          </a:blip>
          <a:stretch>
            <a:fillRect/>
          </a:stretch>
        </p:blipFill>
        <p:spPr>
          <a:xfrm>
            <a:off x="8390456" y="4755641"/>
            <a:ext cx="243449" cy="198401"/>
          </a:xfrm>
          <a:prstGeom prst="rect">
            <a:avLst/>
          </a:prstGeom>
          <a:noFill/>
          <a:ln>
            <a:noFill/>
          </a:ln>
        </p:spPr>
      </p:pic>
      <p:pic>
        <p:nvPicPr>
          <p:cNvPr id="91" name="Google Shape;91;p15"/>
          <p:cNvPicPr preferRelativeResize="0"/>
          <p:nvPr/>
        </p:nvPicPr>
        <p:blipFill>
          <a:blip r:embed="rId5">
            <a:alphaModFix/>
          </a:blip>
          <a:stretch>
            <a:fillRect/>
          </a:stretch>
        </p:blipFill>
        <p:spPr>
          <a:xfrm>
            <a:off x="8769451" y="4734175"/>
            <a:ext cx="220126" cy="2198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a:extLst>
            <a:ext uri="{FF2B5EF4-FFF2-40B4-BE49-F238E27FC236}">
              <a16:creationId xmlns:a16="http://schemas.microsoft.com/office/drawing/2014/main" id="{435A5E50-21E3-FE2B-888C-9F0ACEB799B0}"/>
            </a:ext>
          </a:extLst>
        </p:cNvPr>
        <p:cNvGrpSpPr/>
        <p:nvPr/>
      </p:nvGrpSpPr>
      <p:grpSpPr>
        <a:xfrm>
          <a:off x="0" y="0"/>
          <a:ext cx="0" cy="0"/>
          <a:chOff x="0" y="0"/>
          <a:chExt cx="0" cy="0"/>
        </a:xfrm>
      </p:grpSpPr>
      <p:sp>
        <p:nvSpPr>
          <p:cNvPr id="66" name="Google Shape;66;p12">
            <a:extLst>
              <a:ext uri="{FF2B5EF4-FFF2-40B4-BE49-F238E27FC236}">
                <a16:creationId xmlns:a16="http://schemas.microsoft.com/office/drawing/2014/main" id="{649FB70E-1240-90A4-E379-FCC1CF1BCB13}"/>
              </a:ext>
            </a:extLst>
          </p:cNvPr>
          <p:cNvSpPr txBox="1">
            <a:spLocks noGrp="1"/>
          </p:cNvSpPr>
          <p:nvPr>
            <p:ph type="title"/>
          </p:nvPr>
        </p:nvSpPr>
        <p:spPr>
          <a:xfrm>
            <a:off x="253071" y="52950"/>
            <a:ext cx="836820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sz="2400" dirty="0"/>
              <a:t>Background decisions</a:t>
            </a:r>
            <a:endParaRPr sz="2400" dirty="0"/>
          </a:p>
        </p:txBody>
      </p:sp>
      <p:sp>
        <p:nvSpPr>
          <p:cNvPr id="67" name="Google Shape;67;p12">
            <a:extLst>
              <a:ext uri="{FF2B5EF4-FFF2-40B4-BE49-F238E27FC236}">
                <a16:creationId xmlns:a16="http://schemas.microsoft.com/office/drawing/2014/main" id="{26370BC3-26E4-57CD-8CB8-AE81B034BE44}"/>
              </a:ext>
            </a:extLst>
          </p:cNvPr>
          <p:cNvSpPr txBox="1">
            <a:spLocks noGrp="1"/>
          </p:cNvSpPr>
          <p:nvPr>
            <p:ph type="body" idx="1"/>
          </p:nvPr>
        </p:nvSpPr>
        <p:spPr>
          <a:xfrm>
            <a:off x="162121" y="550352"/>
            <a:ext cx="8573727" cy="2251213"/>
          </a:xfrm>
          <a:prstGeom prst="rect">
            <a:avLst/>
          </a:prstGeom>
        </p:spPr>
        <p:txBody>
          <a:bodyPr spcFirstLastPara="1" wrap="square" lIns="91425" tIns="91425" rIns="91425" bIns="91425" anchor="t" anchorCtr="0">
            <a:noAutofit/>
          </a:bodyPr>
          <a:lstStyle/>
          <a:p>
            <a:pPr marL="0" indent="0">
              <a:lnSpc>
                <a:spcPct val="100000"/>
              </a:lnSpc>
              <a:spcAft>
                <a:spcPts val="1200"/>
              </a:spcAft>
              <a:buNone/>
            </a:pPr>
            <a:r>
              <a:rPr lang="en-GB" b="1" dirty="0">
                <a:hlinkClick r:id="rId3"/>
              </a:rPr>
              <a:t>CBD/CP/MOP/11/7</a:t>
            </a:r>
            <a:r>
              <a:rPr lang="en-GB" dirty="0"/>
              <a:t>:	- Invites Parties to submit information on their needs and priorities for 			further guidance materials on specific topics of RA of LMOs, including a 		rationale following the criteria set out in annex I to decision CP-9/13;</a:t>
            </a:r>
          </a:p>
          <a:p>
            <a:pPr marL="0" indent="0">
              <a:lnSpc>
                <a:spcPct val="100000"/>
              </a:lnSpc>
              <a:spcAft>
                <a:spcPts val="1200"/>
              </a:spcAft>
              <a:buNone/>
            </a:pPr>
            <a:r>
              <a:rPr lang="en-GB" dirty="0"/>
              <a:t>		 - Decides to establish an AHTEG on risk assessment tasked with the 			evaluation of the needs and priorities identified by the Parties</a:t>
            </a:r>
          </a:p>
          <a:p>
            <a:pPr marL="0" indent="0" algn="just">
              <a:lnSpc>
                <a:spcPct val="100000"/>
              </a:lnSpc>
              <a:spcAft>
                <a:spcPts val="1200"/>
              </a:spcAft>
              <a:buNone/>
            </a:pPr>
            <a:r>
              <a:rPr lang="en-GB" dirty="0"/>
              <a:t>		- Decides to extend the Open-ended Online Forum on RA and RM to 			support the analysis of the topics identified by the Parties</a:t>
            </a:r>
          </a:p>
          <a:p>
            <a:pPr marL="0" indent="0" algn="just">
              <a:lnSpc>
                <a:spcPct val="100000"/>
              </a:lnSpc>
              <a:spcAft>
                <a:spcPts val="1200"/>
              </a:spcAft>
              <a:buNone/>
            </a:pPr>
            <a:endParaRPr lang="en-GB" dirty="0"/>
          </a:p>
          <a:p>
            <a:pPr marL="0" lvl="0" indent="0" algn="l" rtl="0">
              <a:spcBef>
                <a:spcPts val="0"/>
              </a:spcBef>
              <a:spcAft>
                <a:spcPts val="1200"/>
              </a:spcAft>
              <a:buNone/>
            </a:pPr>
            <a:endParaRPr dirty="0"/>
          </a:p>
        </p:txBody>
      </p:sp>
      <p:sp>
        <p:nvSpPr>
          <p:cNvPr id="2" name="Google Shape;67;p12">
            <a:extLst>
              <a:ext uri="{FF2B5EF4-FFF2-40B4-BE49-F238E27FC236}">
                <a16:creationId xmlns:a16="http://schemas.microsoft.com/office/drawing/2014/main" id="{818B9086-2D65-CBB7-BB15-B4D46AA5DFE7}"/>
              </a:ext>
            </a:extLst>
          </p:cNvPr>
          <p:cNvSpPr txBox="1">
            <a:spLocks/>
          </p:cNvSpPr>
          <p:nvPr/>
        </p:nvSpPr>
        <p:spPr>
          <a:xfrm>
            <a:off x="162122" y="3150285"/>
            <a:ext cx="8981877" cy="12427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434343"/>
              </a:buClr>
              <a:buSzPts val="1600"/>
              <a:buFont typeface="Arial"/>
              <a:buChar char="●"/>
              <a:defRPr sz="1600" b="0" i="0" u="none" strike="noStrike" cap="none">
                <a:solidFill>
                  <a:srgbClr val="434343"/>
                </a:solidFill>
                <a:latin typeface="Arial"/>
                <a:ea typeface="Arial"/>
                <a:cs typeface="Arial"/>
                <a:sym typeface="Arial"/>
              </a:defRPr>
            </a:lvl1pPr>
            <a:lvl2pPr marL="914400" marR="0" lvl="1" indent="-317500" algn="l" rtl="0">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2pPr>
            <a:lvl3pPr marL="1371600" marR="0" lvl="2" indent="-317500" algn="l" rtl="0">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3pPr>
            <a:lvl4pPr marL="1828800" marR="0" lvl="3" indent="-317500" algn="l" rtl="0">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4pPr>
            <a:lvl5pPr marL="2286000" marR="0" lvl="4" indent="-317500" algn="l" rtl="0">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5pPr>
            <a:lvl6pPr marL="2743200" marR="0" lvl="5" indent="-317500" algn="l" rtl="0">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6pPr>
            <a:lvl7pPr marL="3200400" marR="0" lvl="6" indent="-317500" algn="l" rtl="0">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7pPr>
            <a:lvl8pPr marL="3657600" marR="0" lvl="7" indent="-317500" algn="l" rtl="0">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8pPr>
            <a:lvl9pPr marL="4114800" marR="0" lvl="8" indent="-317500" algn="l" rtl="0">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9pPr>
          </a:lstStyle>
          <a:p>
            <a:pPr marL="0" indent="0" algn="just">
              <a:spcAft>
                <a:spcPts val="1200"/>
              </a:spcAft>
              <a:buFont typeface="Arial"/>
              <a:buNone/>
            </a:pPr>
            <a:r>
              <a:rPr lang="en-GB" b="1" dirty="0">
                <a:hlinkClick r:id="rId4"/>
              </a:rPr>
              <a:t>CBD/CP/MOP/DEC/9/13</a:t>
            </a:r>
            <a:r>
              <a:rPr lang="en-GB" dirty="0"/>
              <a:t>: Decides to </a:t>
            </a:r>
            <a:r>
              <a:rPr lang="en-GB" u="sng" dirty="0"/>
              <a:t>establish a process</a:t>
            </a:r>
            <a:r>
              <a:rPr lang="en-GB" dirty="0"/>
              <a:t> for the identification and        prioritization of specific issues regarding RA of LMO for consideration by the COP-MOP to the Cartagena Protocol with a view to developing further guidance on risk assessment on the specific issues identified, taking into account the criteria listed in annex I to the decision</a:t>
            </a:r>
          </a:p>
          <a:p>
            <a:pPr marL="0" indent="0" algn="just">
              <a:spcAft>
                <a:spcPts val="1200"/>
              </a:spcAft>
              <a:buFont typeface="Arial"/>
              <a:buNone/>
            </a:pPr>
            <a:endParaRPr lang="en-GB" dirty="0"/>
          </a:p>
        </p:txBody>
      </p:sp>
    </p:spTree>
    <p:extLst>
      <p:ext uri="{BB962C8B-B14F-4D97-AF65-F5344CB8AC3E}">
        <p14:creationId xmlns:p14="http://schemas.microsoft.com/office/powerpoint/2010/main" val="3607193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a:extLst>
            <a:ext uri="{FF2B5EF4-FFF2-40B4-BE49-F238E27FC236}">
              <a16:creationId xmlns:a16="http://schemas.microsoft.com/office/drawing/2014/main" id="{B60A1D40-DD8D-6746-DF75-5B498CD3B201}"/>
            </a:ext>
          </a:extLst>
        </p:cNvPr>
        <p:cNvGrpSpPr/>
        <p:nvPr/>
      </p:nvGrpSpPr>
      <p:grpSpPr>
        <a:xfrm>
          <a:off x="0" y="0"/>
          <a:ext cx="0" cy="0"/>
          <a:chOff x="0" y="0"/>
          <a:chExt cx="0" cy="0"/>
        </a:xfrm>
      </p:grpSpPr>
      <p:sp>
        <p:nvSpPr>
          <p:cNvPr id="14" name="CasellaDiTesto 13">
            <a:extLst>
              <a:ext uri="{FF2B5EF4-FFF2-40B4-BE49-F238E27FC236}">
                <a16:creationId xmlns:a16="http://schemas.microsoft.com/office/drawing/2014/main" id="{6CF24B2C-827C-6F92-B19C-5682A1DA6C46}"/>
              </a:ext>
            </a:extLst>
          </p:cNvPr>
          <p:cNvSpPr txBox="1"/>
          <p:nvPr/>
        </p:nvSpPr>
        <p:spPr>
          <a:xfrm>
            <a:off x="100676" y="190720"/>
            <a:ext cx="8469392" cy="646331"/>
          </a:xfrm>
          <a:prstGeom prst="rect">
            <a:avLst/>
          </a:prstGeom>
          <a:noFill/>
        </p:spPr>
        <p:txBody>
          <a:bodyPr wrap="square">
            <a:spAutoFit/>
          </a:bodyPr>
          <a:lstStyle/>
          <a:p>
            <a:pPr algn="ctr"/>
            <a:r>
              <a:rPr lang="en-GB" sz="1800" dirty="0">
                <a:solidFill>
                  <a:srgbClr val="002060"/>
                </a:solidFill>
              </a:rPr>
              <a:t>Criteria for the identification and prioritization of specific issues regarding RA of LMO (Annex I of </a:t>
            </a:r>
            <a:r>
              <a:rPr lang="nl-NL" sz="1800" dirty="0">
                <a:solidFill>
                  <a:srgbClr val="002060"/>
                </a:solidFill>
              </a:rPr>
              <a:t>CBD/CP/MOP/DEC/9/13)</a:t>
            </a:r>
            <a:endParaRPr lang="en-GB" sz="1800" dirty="0">
              <a:solidFill>
                <a:srgbClr val="002060"/>
              </a:solidFill>
            </a:endParaRPr>
          </a:p>
        </p:txBody>
      </p:sp>
      <p:sp>
        <p:nvSpPr>
          <p:cNvPr id="5" name="CasellaDiTesto 4">
            <a:extLst>
              <a:ext uri="{FF2B5EF4-FFF2-40B4-BE49-F238E27FC236}">
                <a16:creationId xmlns:a16="http://schemas.microsoft.com/office/drawing/2014/main" id="{703C6BA7-4807-A0FB-C513-B96AF19E1040}"/>
              </a:ext>
            </a:extLst>
          </p:cNvPr>
          <p:cNvSpPr txBox="1"/>
          <p:nvPr/>
        </p:nvSpPr>
        <p:spPr>
          <a:xfrm>
            <a:off x="19456" y="1011522"/>
            <a:ext cx="9124544" cy="3247043"/>
          </a:xfrm>
          <a:prstGeom prst="rect">
            <a:avLst/>
          </a:prstGeom>
          <a:noFill/>
        </p:spPr>
        <p:txBody>
          <a:bodyPr wrap="square">
            <a:spAutoFit/>
          </a:bodyPr>
          <a:lstStyle/>
          <a:p>
            <a:pPr>
              <a:spcAft>
                <a:spcPts val="600"/>
              </a:spcAft>
            </a:pPr>
            <a:r>
              <a:rPr lang="en-GB" sz="1600" dirty="0"/>
              <a:t>(a) They are identified by Parties as priorities;</a:t>
            </a:r>
          </a:p>
          <a:p>
            <a:pPr>
              <a:spcAft>
                <a:spcPts val="600"/>
              </a:spcAft>
            </a:pPr>
            <a:r>
              <a:rPr lang="en-GB" sz="1600" dirty="0"/>
              <a:t>(b) They fall within the scope and objective of the Cartagena Protocol;</a:t>
            </a:r>
          </a:p>
          <a:p>
            <a:pPr>
              <a:spcAft>
                <a:spcPts val="600"/>
              </a:spcAft>
            </a:pPr>
            <a:r>
              <a:rPr lang="en-GB" sz="1600" dirty="0"/>
              <a:t>(c) They pose challenges to existing risk assessment frameworks, guidance and methodologies;</a:t>
            </a:r>
          </a:p>
          <a:p>
            <a:pPr>
              <a:spcAft>
                <a:spcPts val="600"/>
              </a:spcAft>
            </a:pPr>
            <a:r>
              <a:rPr lang="en-GB" sz="1600" dirty="0"/>
              <a:t>(d) Challenges in addressing the specific issue;</a:t>
            </a:r>
          </a:p>
          <a:p>
            <a:pPr>
              <a:spcAft>
                <a:spcPts val="600"/>
              </a:spcAft>
            </a:pPr>
            <a:endParaRPr lang="en-GB" sz="1600" dirty="0"/>
          </a:p>
          <a:p>
            <a:pPr>
              <a:spcAft>
                <a:spcPts val="600"/>
              </a:spcAft>
            </a:pPr>
            <a:r>
              <a:rPr lang="en-GB" sz="1600" dirty="0"/>
              <a:t>(e) The specific issues concerning living modified organisms that:</a:t>
            </a:r>
          </a:p>
          <a:p>
            <a:pPr>
              <a:spcAft>
                <a:spcPts val="600"/>
              </a:spcAft>
            </a:pPr>
            <a:r>
              <a:rPr lang="en-GB" sz="1600" dirty="0"/>
              <a:t>	(i) Have the potential to cause adverse effects on biodiversity;</a:t>
            </a:r>
          </a:p>
          <a:p>
            <a:pPr>
              <a:spcAft>
                <a:spcPts val="600"/>
              </a:spcAft>
            </a:pPr>
            <a:r>
              <a:rPr lang="en-GB" sz="1600" dirty="0"/>
              <a:t>	(ii) May be introduced into the environment either deliberately or accidentally;</a:t>
            </a:r>
          </a:p>
          <a:p>
            <a:pPr>
              <a:spcAft>
                <a:spcPts val="600"/>
              </a:spcAft>
            </a:pPr>
            <a:r>
              <a:rPr lang="en-GB" sz="1600" dirty="0"/>
              <a:t>	(iii) Have the potential to disseminate across national borders;</a:t>
            </a:r>
          </a:p>
          <a:p>
            <a:pPr>
              <a:spcAft>
                <a:spcPts val="600"/>
              </a:spcAft>
            </a:pPr>
            <a:r>
              <a:rPr lang="en-GB" sz="1600" dirty="0"/>
              <a:t>	(iv) Are already, or are likely to be, commercialized or in use somewhere in the world;</a:t>
            </a:r>
          </a:p>
        </p:txBody>
      </p:sp>
      <p:sp>
        <p:nvSpPr>
          <p:cNvPr id="9" name="Rettangolo 8">
            <a:extLst>
              <a:ext uri="{FF2B5EF4-FFF2-40B4-BE49-F238E27FC236}">
                <a16:creationId xmlns:a16="http://schemas.microsoft.com/office/drawing/2014/main" id="{3514206B-6C2A-A1D7-847F-B2D450013570}"/>
              </a:ext>
            </a:extLst>
          </p:cNvPr>
          <p:cNvSpPr/>
          <p:nvPr/>
        </p:nvSpPr>
        <p:spPr>
          <a:xfrm>
            <a:off x="1556426" y="4433036"/>
            <a:ext cx="7013642" cy="581510"/>
          </a:xfrm>
          <a:prstGeom prst="rec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dirty="0"/>
              <a:t>Stock-taking exercise to determine if resources on similar issues have been developed</a:t>
            </a:r>
          </a:p>
        </p:txBody>
      </p:sp>
    </p:spTree>
    <p:extLst>
      <p:ext uri="{BB962C8B-B14F-4D97-AF65-F5344CB8AC3E}">
        <p14:creationId xmlns:p14="http://schemas.microsoft.com/office/powerpoint/2010/main" val="1229406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a:extLst>
            <a:ext uri="{FF2B5EF4-FFF2-40B4-BE49-F238E27FC236}">
              <a16:creationId xmlns:a16="http://schemas.microsoft.com/office/drawing/2014/main" id="{E2F471C1-E912-0FCF-5E4F-8E9A171BEBFD}"/>
            </a:ext>
          </a:extLst>
        </p:cNvPr>
        <p:cNvGrpSpPr/>
        <p:nvPr/>
      </p:nvGrpSpPr>
      <p:grpSpPr>
        <a:xfrm>
          <a:off x="0" y="0"/>
          <a:ext cx="0" cy="0"/>
          <a:chOff x="0" y="0"/>
          <a:chExt cx="0" cy="0"/>
        </a:xfrm>
      </p:grpSpPr>
      <p:sp>
        <p:nvSpPr>
          <p:cNvPr id="4" name="Google Shape;66;p12">
            <a:extLst>
              <a:ext uri="{FF2B5EF4-FFF2-40B4-BE49-F238E27FC236}">
                <a16:creationId xmlns:a16="http://schemas.microsoft.com/office/drawing/2014/main" id="{EC5D7D5E-AE57-A9BA-EEB3-545AD221F241}"/>
              </a:ext>
            </a:extLst>
          </p:cNvPr>
          <p:cNvSpPr txBox="1">
            <a:spLocks/>
          </p:cNvSpPr>
          <p:nvPr/>
        </p:nvSpPr>
        <p:spPr>
          <a:xfrm>
            <a:off x="311699" y="3216929"/>
            <a:ext cx="852060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1E4D"/>
              </a:buClr>
              <a:buSzPts val="2800"/>
              <a:buFont typeface="Arial"/>
              <a:buNone/>
              <a:defRPr sz="2800" b="0" i="0" u="none" strike="noStrike" cap="none">
                <a:solidFill>
                  <a:srgbClr val="001E4D"/>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lang="it-IT" dirty="0"/>
          </a:p>
        </p:txBody>
      </p:sp>
      <p:sp>
        <p:nvSpPr>
          <p:cNvPr id="5" name="Google Shape;66;p12">
            <a:extLst>
              <a:ext uri="{FF2B5EF4-FFF2-40B4-BE49-F238E27FC236}">
                <a16:creationId xmlns:a16="http://schemas.microsoft.com/office/drawing/2014/main" id="{CA3C1F7D-2EF5-4E6A-ED2E-A0EC59E0F75C}"/>
              </a:ext>
            </a:extLst>
          </p:cNvPr>
          <p:cNvSpPr txBox="1">
            <a:spLocks/>
          </p:cNvSpPr>
          <p:nvPr/>
        </p:nvSpPr>
        <p:spPr>
          <a:xfrm>
            <a:off x="0" y="68923"/>
            <a:ext cx="8667753" cy="8744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1E4D"/>
              </a:buClr>
              <a:buSzPts val="2800"/>
              <a:buFont typeface="Arial"/>
              <a:buNone/>
              <a:defRPr sz="2800" b="0" i="0" u="none" strike="noStrike" cap="none">
                <a:solidFill>
                  <a:srgbClr val="001E4D"/>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GB" sz="1800" dirty="0"/>
              <a:t>Submissions by Parties on their needs and priorities</a:t>
            </a:r>
          </a:p>
          <a:p>
            <a:pPr algn="ctr"/>
            <a:r>
              <a:rPr lang="en-GB" sz="1800" dirty="0"/>
              <a:t>for specific topics of risk assessment </a:t>
            </a:r>
          </a:p>
          <a:p>
            <a:pPr algn="ctr"/>
            <a:r>
              <a:rPr lang="en-GB" sz="1600" dirty="0">
                <a:hlinkClick r:id="rId3"/>
              </a:rPr>
              <a:t>https://bch.cbd.int/en/submissions-to-notifications?schema=submission&amp;currentPage=1&amp;notification=2025-017</a:t>
            </a:r>
            <a:r>
              <a:rPr lang="en-GB" sz="1600" dirty="0"/>
              <a:t>.</a:t>
            </a:r>
            <a:endParaRPr lang="it-IT" sz="1600" dirty="0"/>
          </a:p>
        </p:txBody>
      </p:sp>
      <p:sp>
        <p:nvSpPr>
          <p:cNvPr id="2" name="Rettangolo 1">
            <a:extLst>
              <a:ext uri="{FF2B5EF4-FFF2-40B4-BE49-F238E27FC236}">
                <a16:creationId xmlns:a16="http://schemas.microsoft.com/office/drawing/2014/main" id="{35A7DC38-09CE-0827-91FF-99C57E183B97}"/>
              </a:ext>
            </a:extLst>
          </p:cNvPr>
          <p:cNvSpPr/>
          <p:nvPr/>
        </p:nvSpPr>
        <p:spPr>
          <a:xfrm>
            <a:off x="51552" y="1394261"/>
            <a:ext cx="8959098" cy="874423"/>
          </a:xfrm>
          <a:prstGeom prst="rect">
            <a:avLst/>
          </a:prstGeom>
          <a:gradFill flip="none" rotWithShape="1">
            <a:gsLst>
              <a:gs pos="0">
                <a:srgbClr val="00CC99"/>
              </a:gs>
              <a:gs pos="49000">
                <a:schemeClr val="accent1">
                  <a:lumMod val="60000"/>
                  <a:lumOff val="40000"/>
                </a:schemeClr>
              </a:gs>
              <a:gs pos="72000">
                <a:srgbClr val="268FB5"/>
              </a:gs>
              <a:gs pos="100000">
                <a:srgbClr val="0070C0"/>
              </a:gs>
            </a:gsLst>
            <a:lin ang="8100000" scaled="1"/>
            <a:tileRect/>
          </a:gra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bg1"/>
                </a:solidFill>
              </a:rPr>
              <a:t>12 Parties submitted responses: </a:t>
            </a:r>
            <a:r>
              <a:rPr lang="en-US" sz="1800" dirty="0">
                <a:solidFill>
                  <a:srgbClr val="001E4D"/>
                </a:solidFill>
              </a:rPr>
              <a:t>Brazil, Chad, Colombia, Egypt, Malaysia, Mauritania, Mexico, Niger, Pakistan, Panama, Peru and South Africa.</a:t>
            </a:r>
            <a:endParaRPr lang="en-GB" sz="1800" dirty="0">
              <a:solidFill>
                <a:schemeClr val="bg1"/>
              </a:solidFill>
            </a:endParaRPr>
          </a:p>
        </p:txBody>
      </p:sp>
      <p:sp>
        <p:nvSpPr>
          <p:cNvPr id="6" name="CasellaDiTesto 5">
            <a:extLst>
              <a:ext uri="{FF2B5EF4-FFF2-40B4-BE49-F238E27FC236}">
                <a16:creationId xmlns:a16="http://schemas.microsoft.com/office/drawing/2014/main" id="{E1A106F9-A2C2-6DB5-526F-EA92E8743469}"/>
              </a:ext>
            </a:extLst>
          </p:cNvPr>
          <p:cNvSpPr txBox="1"/>
          <p:nvPr/>
        </p:nvSpPr>
        <p:spPr>
          <a:xfrm>
            <a:off x="51552" y="3722954"/>
            <a:ext cx="9092448" cy="923330"/>
          </a:xfrm>
          <a:prstGeom prst="rect">
            <a:avLst/>
          </a:prstGeom>
          <a:noFill/>
        </p:spPr>
        <p:txBody>
          <a:bodyPr wrap="square">
            <a:spAutoFit/>
          </a:bodyPr>
          <a:lstStyle/>
          <a:p>
            <a:pPr algn="just">
              <a:spcAft>
                <a:spcPts val="600"/>
              </a:spcAft>
            </a:pPr>
            <a:r>
              <a:rPr lang="en-GB" sz="1800" b="1" i="0" u="none" strike="noStrike" baseline="0" dirty="0">
                <a:latin typeface="+mn-lt"/>
              </a:rPr>
              <a:t>Open-Ended Online Forum on Risk Assessment and Risk Management </a:t>
            </a:r>
            <a:r>
              <a:rPr lang="en-GB" sz="1800" dirty="0"/>
              <a:t>to gather information to complement the submissions by Parties and support the analysis of the proposed topics.</a:t>
            </a:r>
          </a:p>
        </p:txBody>
      </p:sp>
      <p:sp>
        <p:nvSpPr>
          <p:cNvPr id="7" name="CasellaDiTesto 6">
            <a:extLst>
              <a:ext uri="{FF2B5EF4-FFF2-40B4-BE49-F238E27FC236}">
                <a16:creationId xmlns:a16="http://schemas.microsoft.com/office/drawing/2014/main" id="{87CD555A-D14B-932E-53F1-73F535CEE9E9}"/>
              </a:ext>
            </a:extLst>
          </p:cNvPr>
          <p:cNvSpPr txBox="1"/>
          <p:nvPr/>
        </p:nvSpPr>
        <p:spPr>
          <a:xfrm>
            <a:off x="51553" y="2389597"/>
            <a:ext cx="8959098" cy="369332"/>
          </a:xfrm>
          <a:prstGeom prst="rect">
            <a:avLst/>
          </a:prstGeom>
          <a:solidFill>
            <a:schemeClr val="accent1">
              <a:lumMod val="60000"/>
              <a:lumOff val="40000"/>
            </a:schemeClr>
          </a:solidFill>
        </p:spPr>
        <p:txBody>
          <a:bodyPr wrap="square">
            <a:spAutoFit/>
          </a:bodyPr>
          <a:lstStyle/>
          <a:p>
            <a:r>
              <a:rPr lang="en-GB" sz="1800" b="1" dirty="0"/>
              <a:t>15</a:t>
            </a:r>
            <a:r>
              <a:rPr lang="en-GB" sz="1800" dirty="0"/>
              <a:t> topics identified by Parties for the further development of guidance </a:t>
            </a:r>
          </a:p>
        </p:txBody>
      </p:sp>
      <p:sp>
        <p:nvSpPr>
          <p:cNvPr id="8" name="CasellaDiTesto 7">
            <a:extLst>
              <a:ext uri="{FF2B5EF4-FFF2-40B4-BE49-F238E27FC236}">
                <a16:creationId xmlns:a16="http://schemas.microsoft.com/office/drawing/2014/main" id="{D10F3A11-71EF-D2CC-E9E8-EF5828467D95}"/>
              </a:ext>
            </a:extLst>
          </p:cNvPr>
          <p:cNvSpPr txBox="1"/>
          <p:nvPr/>
        </p:nvSpPr>
        <p:spPr>
          <a:xfrm>
            <a:off x="51552" y="2907835"/>
            <a:ext cx="8883224" cy="646331"/>
          </a:xfrm>
          <a:prstGeom prst="rect">
            <a:avLst/>
          </a:prstGeom>
          <a:solidFill>
            <a:schemeClr val="bg1"/>
          </a:solidFill>
        </p:spPr>
        <p:txBody>
          <a:bodyPr wrap="square">
            <a:spAutoFit/>
          </a:bodyPr>
          <a:lstStyle/>
          <a:p>
            <a:r>
              <a:rPr lang="en-GB" sz="1800" b="1" dirty="0"/>
              <a:t>3</a:t>
            </a:r>
            <a:r>
              <a:rPr lang="en-GB" sz="1800" dirty="0"/>
              <a:t> Parties indicated that there was a need for further capacity building on the topic of the RA of LMOs.</a:t>
            </a:r>
          </a:p>
        </p:txBody>
      </p:sp>
    </p:spTree>
    <p:extLst>
      <p:ext uri="{BB962C8B-B14F-4D97-AF65-F5344CB8AC3E}">
        <p14:creationId xmlns:p14="http://schemas.microsoft.com/office/powerpoint/2010/main" val="1354843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3" name="Titolo 2">
            <a:extLst>
              <a:ext uri="{FF2B5EF4-FFF2-40B4-BE49-F238E27FC236}">
                <a16:creationId xmlns:a16="http://schemas.microsoft.com/office/drawing/2014/main" id="{9E71CFF5-B569-9FE0-49D5-C520980F0A50}"/>
              </a:ext>
            </a:extLst>
          </p:cNvPr>
          <p:cNvSpPr>
            <a:spLocks noGrp="1"/>
          </p:cNvSpPr>
          <p:nvPr>
            <p:ph type="title"/>
          </p:nvPr>
        </p:nvSpPr>
        <p:spPr>
          <a:xfrm>
            <a:off x="311700" y="284071"/>
            <a:ext cx="3803100" cy="1073100"/>
          </a:xfrm>
        </p:spPr>
        <p:txBody>
          <a:bodyPr>
            <a:noAutofit/>
          </a:bodyPr>
          <a:lstStyle/>
          <a:p>
            <a:pPr algn="just"/>
            <a:r>
              <a:rPr lang="en-GB" sz="2000" b="1" dirty="0"/>
              <a:t>Terms of reference for the AHTEG on Risk Assessment </a:t>
            </a:r>
            <a:r>
              <a:rPr lang="en-GB" sz="1600" dirty="0"/>
              <a:t>(CBD/CP/MOP/11/7)</a:t>
            </a:r>
          </a:p>
        </p:txBody>
      </p:sp>
      <p:sp>
        <p:nvSpPr>
          <p:cNvPr id="5" name="Segnaposto testo 4">
            <a:extLst>
              <a:ext uri="{FF2B5EF4-FFF2-40B4-BE49-F238E27FC236}">
                <a16:creationId xmlns:a16="http://schemas.microsoft.com/office/drawing/2014/main" id="{3950DE12-81F7-A33D-B9CE-2630A1331CF6}"/>
              </a:ext>
            </a:extLst>
          </p:cNvPr>
          <p:cNvSpPr>
            <a:spLocks noGrp="1"/>
          </p:cNvSpPr>
          <p:nvPr>
            <p:ph type="body" idx="1"/>
          </p:nvPr>
        </p:nvSpPr>
        <p:spPr>
          <a:xfrm>
            <a:off x="4455268" y="195668"/>
            <a:ext cx="4688732" cy="4947831"/>
          </a:xfrm>
        </p:spPr>
        <p:txBody>
          <a:bodyPr>
            <a:noAutofit/>
          </a:bodyPr>
          <a:lstStyle/>
          <a:p>
            <a:pPr algn="just"/>
            <a:r>
              <a:rPr lang="en-GB" sz="1800" dirty="0"/>
              <a:t>Analyse the information submitted by Parties and the discussions in the Open-ended Online Forum on RA and RM;</a:t>
            </a:r>
          </a:p>
          <a:p>
            <a:pPr algn="just"/>
            <a:r>
              <a:rPr lang="en-GB" sz="1800" dirty="0"/>
              <a:t>Prepare a list of prioritized topics on which further guidance materials on risk assessment may be needed according to the criteria set out in annex I to decision CP-9/13;</a:t>
            </a:r>
          </a:p>
          <a:p>
            <a:pPr algn="just"/>
            <a:r>
              <a:rPr lang="en-GB" sz="1800" dirty="0"/>
              <a:t>Consider the document CBD/CP/RA/AHTEG/2025/1/INF/1 prepared by the Secretariat;</a:t>
            </a:r>
          </a:p>
          <a:p>
            <a:pPr algn="just"/>
            <a:r>
              <a:rPr lang="en-GB" sz="1800" dirty="0"/>
              <a:t>Prepare a report for the consideration of SBSTTA 27.</a:t>
            </a:r>
          </a:p>
          <a:p>
            <a:pPr marL="139700" indent="0" algn="just">
              <a:buNone/>
            </a:pPr>
            <a:endParaRPr lang="en-GB" sz="1800" dirty="0"/>
          </a:p>
        </p:txBody>
      </p:sp>
      <p:sp>
        <p:nvSpPr>
          <p:cNvPr id="7" name="CasellaDiTesto 6">
            <a:extLst>
              <a:ext uri="{FF2B5EF4-FFF2-40B4-BE49-F238E27FC236}">
                <a16:creationId xmlns:a16="http://schemas.microsoft.com/office/drawing/2014/main" id="{8984ECC0-758A-B620-F68A-6046FC8E258D}"/>
              </a:ext>
            </a:extLst>
          </p:cNvPr>
          <p:cNvSpPr txBox="1"/>
          <p:nvPr/>
        </p:nvSpPr>
        <p:spPr>
          <a:xfrm>
            <a:off x="87964" y="3273019"/>
            <a:ext cx="4026836" cy="1323439"/>
          </a:xfrm>
          <a:prstGeom prst="rect">
            <a:avLst/>
          </a:prstGeom>
          <a:noFill/>
        </p:spPr>
        <p:txBody>
          <a:bodyPr wrap="square">
            <a:spAutoFit/>
          </a:bodyPr>
          <a:lstStyle/>
          <a:p>
            <a:pPr algn="ctr"/>
            <a:r>
              <a:rPr lang="en-GB" sz="1600" dirty="0"/>
              <a:t>The AHTEG on Risk Assessment convened </a:t>
            </a:r>
          </a:p>
          <a:p>
            <a:pPr algn="ctr"/>
            <a:r>
              <a:rPr lang="en-GB" sz="1600" dirty="0"/>
              <a:t>from 8 to 11 July 2025</a:t>
            </a:r>
          </a:p>
          <a:p>
            <a:pPr algn="ctr"/>
            <a:r>
              <a:rPr lang="en-GB" sz="1600" dirty="0"/>
              <a:t>At the Secretariat of the CBD </a:t>
            </a:r>
          </a:p>
          <a:p>
            <a:pPr algn="ctr"/>
            <a:r>
              <a:rPr lang="en-GB" sz="1600" dirty="0"/>
              <a:t>in Montreal, Canada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a:extLst>
            <a:ext uri="{FF2B5EF4-FFF2-40B4-BE49-F238E27FC236}">
              <a16:creationId xmlns:a16="http://schemas.microsoft.com/office/drawing/2014/main" id="{D9A70D20-437F-84F9-3625-7378C273B788}"/>
            </a:ext>
          </a:extLst>
        </p:cNvPr>
        <p:cNvGrpSpPr/>
        <p:nvPr/>
      </p:nvGrpSpPr>
      <p:grpSpPr>
        <a:xfrm>
          <a:off x="0" y="0"/>
          <a:ext cx="0" cy="0"/>
          <a:chOff x="0" y="0"/>
          <a:chExt cx="0" cy="0"/>
        </a:xfrm>
      </p:grpSpPr>
      <p:sp>
        <p:nvSpPr>
          <p:cNvPr id="79" name="Google Shape;79;p14">
            <a:extLst>
              <a:ext uri="{FF2B5EF4-FFF2-40B4-BE49-F238E27FC236}">
                <a16:creationId xmlns:a16="http://schemas.microsoft.com/office/drawing/2014/main" id="{4AA34082-BA2E-C8F4-4A4E-21313626E0A4}"/>
              </a:ext>
            </a:extLst>
          </p:cNvPr>
          <p:cNvSpPr txBox="1">
            <a:spLocks noGrp="1"/>
          </p:cNvSpPr>
          <p:nvPr>
            <p:ph type="title"/>
          </p:nvPr>
        </p:nvSpPr>
        <p:spPr>
          <a:xfrm>
            <a:off x="311700" y="11696"/>
            <a:ext cx="8832300" cy="543904"/>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sz="2400" dirty="0"/>
              <a:t>15 topics identified by Parties for the further development of guidance </a:t>
            </a:r>
            <a:br>
              <a:rPr lang="en-GB" sz="2400" dirty="0"/>
            </a:br>
            <a:endParaRPr sz="2400" dirty="0"/>
          </a:p>
        </p:txBody>
      </p:sp>
      <p:sp>
        <p:nvSpPr>
          <p:cNvPr id="80" name="Google Shape;80;p14">
            <a:extLst>
              <a:ext uri="{FF2B5EF4-FFF2-40B4-BE49-F238E27FC236}">
                <a16:creationId xmlns:a16="http://schemas.microsoft.com/office/drawing/2014/main" id="{52DEFD81-94EC-AEF1-229D-780F16E5AF6C}"/>
              </a:ext>
            </a:extLst>
          </p:cNvPr>
          <p:cNvSpPr txBox="1">
            <a:spLocks noGrp="1"/>
          </p:cNvSpPr>
          <p:nvPr>
            <p:ph type="body" idx="1"/>
          </p:nvPr>
        </p:nvSpPr>
        <p:spPr>
          <a:xfrm>
            <a:off x="4572000" y="703483"/>
            <a:ext cx="4572000" cy="3975522"/>
          </a:xfrm>
          <a:prstGeom prst="rect">
            <a:avLst/>
          </a:prstGeom>
        </p:spPr>
        <p:txBody>
          <a:bodyPr spcFirstLastPara="1" wrap="square" lIns="91425" tIns="91425" rIns="91425" bIns="91425" anchor="t" anchorCtr="0">
            <a:noAutofit/>
          </a:bodyPr>
          <a:lstStyle/>
          <a:p>
            <a:pPr marL="0" lvl="0" indent="0">
              <a:lnSpc>
                <a:spcPct val="105000"/>
              </a:lnSpc>
              <a:spcAft>
                <a:spcPts val="600"/>
              </a:spcAft>
              <a:buClr>
                <a:srgbClr val="000000"/>
              </a:buClr>
              <a:buNone/>
            </a:pPr>
            <a:r>
              <a:rPr lang="en-US" sz="1600" dirty="0">
                <a:solidFill>
                  <a:schemeClr val="bg1"/>
                </a:solidFill>
              </a:rPr>
              <a:t>(j) LMOs produced through new biotechnologies;</a:t>
            </a:r>
          </a:p>
          <a:p>
            <a:pPr marL="0" lvl="0" indent="0">
              <a:lnSpc>
                <a:spcPct val="105000"/>
              </a:lnSpc>
              <a:spcAft>
                <a:spcPts val="600"/>
              </a:spcAft>
              <a:buClr>
                <a:srgbClr val="000000"/>
              </a:buClr>
              <a:buNone/>
            </a:pPr>
            <a:r>
              <a:rPr lang="en-US" sz="1600" dirty="0">
                <a:solidFill>
                  <a:schemeClr val="bg1"/>
                </a:solidFill>
              </a:rPr>
              <a:t>(k) Long-term and cumulative effects of genetic constructs and LMOs;</a:t>
            </a:r>
          </a:p>
          <a:p>
            <a:pPr marL="0" lvl="0" indent="0">
              <a:lnSpc>
                <a:spcPct val="105000"/>
              </a:lnSpc>
              <a:spcAft>
                <a:spcPts val="600"/>
              </a:spcAft>
              <a:buClr>
                <a:srgbClr val="000000"/>
              </a:buClr>
              <a:buNone/>
            </a:pPr>
            <a:r>
              <a:rPr lang="en-GB" sz="1600" dirty="0">
                <a:solidFill>
                  <a:schemeClr val="bg1"/>
                </a:solidFill>
              </a:rPr>
              <a:t>(l) Operationalizing protection goals into relevant assessment and measurement end points;</a:t>
            </a:r>
          </a:p>
          <a:p>
            <a:pPr marL="0" lvl="0" indent="0">
              <a:lnSpc>
                <a:spcPct val="105000"/>
              </a:lnSpc>
              <a:spcAft>
                <a:spcPts val="600"/>
              </a:spcAft>
              <a:buClr>
                <a:srgbClr val="000000"/>
              </a:buClr>
              <a:buNone/>
            </a:pPr>
            <a:r>
              <a:rPr lang="en-GB" sz="1600" dirty="0">
                <a:solidFill>
                  <a:schemeClr val="bg1"/>
                </a:solidFill>
              </a:rPr>
              <a:t>(m) Simplified procedures (Article 13 of the Protocol) and agreements and arrangements</a:t>
            </a:r>
          </a:p>
          <a:p>
            <a:pPr marL="0" lvl="0" indent="0">
              <a:lnSpc>
                <a:spcPct val="105000"/>
              </a:lnSpc>
              <a:spcAft>
                <a:spcPts val="600"/>
              </a:spcAft>
              <a:buClr>
                <a:srgbClr val="000000"/>
              </a:buClr>
              <a:buNone/>
            </a:pPr>
            <a:r>
              <a:rPr lang="en-GB" sz="1600" dirty="0">
                <a:solidFill>
                  <a:schemeClr val="bg1"/>
                </a:solidFill>
              </a:rPr>
              <a:t>(Article 14);</a:t>
            </a:r>
          </a:p>
          <a:p>
            <a:pPr marL="0" lvl="0" indent="0">
              <a:lnSpc>
                <a:spcPct val="105000"/>
              </a:lnSpc>
              <a:spcAft>
                <a:spcPts val="600"/>
              </a:spcAft>
              <a:buClr>
                <a:srgbClr val="000000"/>
              </a:buClr>
              <a:buNone/>
            </a:pPr>
            <a:r>
              <a:rPr lang="en-GB" sz="1600" dirty="0">
                <a:solidFill>
                  <a:schemeClr val="bg1"/>
                </a:solidFill>
              </a:rPr>
              <a:t>(n) Transportability of data for risk assessment of LMOs;</a:t>
            </a:r>
          </a:p>
          <a:p>
            <a:pPr marL="0" lvl="0" indent="0">
              <a:lnSpc>
                <a:spcPct val="105000"/>
              </a:lnSpc>
              <a:spcAft>
                <a:spcPts val="600"/>
              </a:spcAft>
              <a:buClr>
                <a:srgbClr val="000000"/>
              </a:buClr>
              <a:buNone/>
            </a:pPr>
            <a:r>
              <a:rPr lang="en-GB" sz="1600" dirty="0">
                <a:solidFill>
                  <a:schemeClr val="bg1"/>
                </a:solidFill>
              </a:rPr>
              <a:t>(o) Use of LMOs in centres of origin and in traditional agricultural systems.</a:t>
            </a:r>
            <a:endParaRPr lang="en-US" sz="1600" dirty="0">
              <a:solidFill>
                <a:schemeClr val="bg1"/>
              </a:solidFill>
            </a:endParaRPr>
          </a:p>
        </p:txBody>
      </p:sp>
      <p:sp>
        <p:nvSpPr>
          <p:cNvPr id="4" name="CasellaDiTesto 3">
            <a:extLst>
              <a:ext uri="{FF2B5EF4-FFF2-40B4-BE49-F238E27FC236}">
                <a16:creationId xmlns:a16="http://schemas.microsoft.com/office/drawing/2014/main" id="{028C5924-F616-E55A-5018-62B6842281E0}"/>
              </a:ext>
            </a:extLst>
          </p:cNvPr>
          <p:cNvSpPr txBox="1"/>
          <p:nvPr/>
        </p:nvSpPr>
        <p:spPr>
          <a:xfrm>
            <a:off x="87956" y="762502"/>
            <a:ext cx="4406630" cy="3533788"/>
          </a:xfrm>
          <a:prstGeom prst="rect">
            <a:avLst/>
          </a:prstGeom>
          <a:noFill/>
        </p:spPr>
        <p:txBody>
          <a:bodyPr wrap="square">
            <a:spAutoFit/>
          </a:bodyPr>
          <a:lstStyle/>
          <a:p>
            <a:pPr marL="0" lvl="0" indent="0">
              <a:lnSpc>
                <a:spcPct val="105000"/>
              </a:lnSpc>
              <a:spcAft>
                <a:spcPts val="600"/>
              </a:spcAft>
              <a:buClr>
                <a:srgbClr val="000000"/>
              </a:buClr>
              <a:buFont typeface="Arial"/>
              <a:buNone/>
            </a:pPr>
            <a:r>
              <a:rPr lang="en-US" sz="1600" b="0" i="0" u="none" strike="noStrike" cap="none" dirty="0">
                <a:solidFill>
                  <a:srgbClr val="001E4D"/>
                </a:solidFill>
              </a:rPr>
              <a:t>(a) Detection and monitoring of LMOs;</a:t>
            </a:r>
          </a:p>
          <a:p>
            <a:pPr marL="0" lvl="0" indent="0">
              <a:lnSpc>
                <a:spcPct val="105000"/>
              </a:lnSpc>
              <a:spcAft>
                <a:spcPts val="600"/>
              </a:spcAft>
              <a:buClr>
                <a:srgbClr val="000000"/>
              </a:buClr>
              <a:buFont typeface="Arial"/>
              <a:buNone/>
            </a:pPr>
            <a:r>
              <a:rPr lang="en-US" sz="1600" b="0" i="0" u="none" strike="noStrike" cap="none" dirty="0">
                <a:solidFill>
                  <a:srgbClr val="001E4D"/>
                </a:solidFill>
              </a:rPr>
              <a:t>(b) Genome-edited mammals for use in agriculture;</a:t>
            </a:r>
          </a:p>
          <a:p>
            <a:pPr marL="0" lvl="0" indent="0">
              <a:lnSpc>
                <a:spcPct val="105000"/>
              </a:lnSpc>
              <a:spcAft>
                <a:spcPts val="600"/>
              </a:spcAft>
              <a:buClr>
                <a:srgbClr val="000000"/>
              </a:buClr>
              <a:buFont typeface="Arial"/>
              <a:buNone/>
            </a:pPr>
            <a:r>
              <a:rPr lang="en-US" sz="1600" b="0" i="0" u="none" strike="noStrike" cap="none" dirty="0">
                <a:solidFill>
                  <a:srgbClr val="001E4D"/>
                </a:solidFill>
              </a:rPr>
              <a:t>(c) Living modified algae;</a:t>
            </a:r>
          </a:p>
          <a:p>
            <a:pPr marL="0" lvl="0" indent="0">
              <a:lnSpc>
                <a:spcPct val="105000"/>
              </a:lnSpc>
              <a:spcAft>
                <a:spcPts val="600"/>
              </a:spcAft>
              <a:buClr>
                <a:srgbClr val="000000"/>
              </a:buClr>
              <a:buFont typeface="Arial"/>
              <a:buNone/>
            </a:pPr>
            <a:r>
              <a:rPr lang="en-US" sz="1600" b="0" i="0" u="none" strike="noStrike" cap="none" dirty="0">
                <a:solidFill>
                  <a:srgbClr val="001E4D"/>
                </a:solidFill>
              </a:rPr>
              <a:t>(d) Living modified animals;</a:t>
            </a:r>
          </a:p>
          <a:p>
            <a:pPr marL="0" lvl="0" indent="0">
              <a:lnSpc>
                <a:spcPct val="105000"/>
              </a:lnSpc>
              <a:spcAft>
                <a:spcPts val="600"/>
              </a:spcAft>
              <a:buClr>
                <a:srgbClr val="000000"/>
              </a:buClr>
              <a:buFont typeface="Arial"/>
              <a:buNone/>
            </a:pPr>
            <a:r>
              <a:rPr lang="en-US" sz="1600" b="0" i="0" u="none" strike="noStrike" cap="none" dirty="0">
                <a:solidFill>
                  <a:srgbClr val="001E4D"/>
                </a:solidFill>
              </a:rPr>
              <a:t>(e) Living modified fish;</a:t>
            </a:r>
          </a:p>
          <a:p>
            <a:pPr marL="0" lvl="0" indent="0">
              <a:lnSpc>
                <a:spcPct val="105000"/>
              </a:lnSpc>
              <a:spcAft>
                <a:spcPts val="600"/>
              </a:spcAft>
              <a:buClr>
                <a:srgbClr val="000000"/>
              </a:buClr>
              <a:buFont typeface="Arial"/>
              <a:buNone/>
            </a:pPr>
            <a:r>
              <a:rPr lang="en-US" sz="1600" b="0" i="0" u="none" strike="noStrike" cap="none" dirty="0">
                <a:solidFill>
                  <a:srgbClr val="001E4D"/>
                </a:solidFill>
              </a:rPr>
              <a:t>(f) Living modified microorganisms;</a:t>
            </a:r>
          </a:p>
          <a:p>
            <a:pPr marL="0" lvl="0" indent="0">
              <a:lnSpc>
                <a:spcPct val="105000"/>
              </a:lnSpc>
              <a:spcAft>
                <a:spcPts val="600"/>
              </a:spcAft>
              <a:buClr>
                <a:srgbClr val="000000"/>
              </a:buClr>
              <a:buFont typeface="Arial"/>
              <a:buNone/>
            </a:pPr>
            <a:r>
              <a:rPr lang="en-US" sz="1600" b="0" i="0" u="none" strike="noStrike" cap="none" dirty="0">
                <a:solidFill>
                  <a:srgbClr val="001E4D"/>
                </a:solidFill>
              </a:rPr>
              <a:t>(g) LMOs containing stacked events;</a:t>
            </a:r>
          </a:p>
          <a:p>
            <a:pPr lvl="0">
              <a:lnSpc>
                <a:spcPct val="105000"/>
              </a:lnSpc>
              <a:spcAft>
                <a:spcPts val="600"/>
              </a:spcAft>
            </a:pPr>
            <a:r>
              <a:rPr lang="en-US" sz="1600" b="0" i="0" u="none" strike="noStrike" cap="none" dirty="0">
                <a:solidFill>
                  <a:srgbClr val="001E4D"/>
                </a:solidFill>
              </a:rPr>
              <a:t>(h) </a:t>
            </a:r>
            <a:r>
              <a:rPr lang="en-US" sz="1600" dirty="0">
                <a:solidFill>
                  <a:srgbClr val="001E4D"/>
                </a:solidFill>
              </a:rPr>
              <a:t>LMOs </a:t>
            </a:r>
            <a:r>
              <a:rPr lang="en-US" sz="1600" b="0" i="0" u="none" strike="noStrike" cap="none" dirty="0">
                <a:solidFill>
                  <a:srgbClr val="001E4D"/>
                </a:solidFill>
              </a:rPr>
              <a:t>expressing genome editing machinery  for pest or pathogen control;</a:t>
            </a:r>
          </a:p>
          <a:p>
            <a:pPr lvl="0">
              <a:lnSpc>
                <a:spcPct val="105000"/>
              </a:lnSpc>
              <a:spcAft>
                <a:spcPts val="600"/>
              </a:spcAft>
            </a:pPr>
            <a:r>
              <a:rPr lang="en-US" sz="1600" b="0" i="0" u="none" strike="noStrike" cap="none" dirty="0">
                <a:solidFill>
                  <a:srgbClr val="001E4D"/>
                </a:solidFill>
              </a:rPr>
              <a:t>(i) </a:t>
            </a:r>
            <a:r>
              <a:rPr lang="en-US" sz="1600" dirty="0">
                <a:solidFill>
                  <a:srgbClr val="001E4D"/>
                </a:solidFill>
              </a:rPr>
              <a:t>LMOs </a:t>
            </a:r>
            <a:r>
              <a:rPr lang="en-US" sz="1600" b="0" i="0" u="none" strike="noStrike" cap="none" dirty="0">
                <a:solidFill>
                  <a:srgbClr val="001E4D"/>
                </a:solidFill>
              </a:rPr>
              <a:t>for food, feed and processing;</a:t>
            </a:r>
          </a:p>
        </p:txBody>
      </p:sp>
    </p:spTree>
    <p:extLst>
      <p:ext uri="{BB962C8B-B14F-4D97-AF65-F5344CB8AC3E}">
        <p14:creationId xmlns:p14="http://schemas.microsoft.com/office/powerpoint/2010/main" val="1019040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a:extLst>
            <a:ext uri="{FF2B5EF4-FFF2-40B4-BE49-F238E27FC236}">
              <a16:creationId xmlns:a16="http://schemas.microsoft.com/office/drawing/2014/main" id="{22D50CDB-85A9-BFC9-B330-F944555F5A4E}"/>
            </a:ext>
          </a:extLst>
        </p:cNvPr>
        <p:cNvGrpSpPr/>
        <p:nvPr/>
      </p:nvGrpSpPr>
      <p:grpSpPr>
        <a:xfrm>
          <a:off x="0" y="0"/>
          <a:ext cx="0" cy="0"/>
          <a:chOff x="0" y="0"/>
          <a:chExt cx="0" cy="0"/>
        </a:xfrm>
      </p:grpSpPr>
      <p:sp>
        <p:nvSpPr>
          <p:cNvPr id="80" name="Google Shape;80;p14">
            <a:extLst>
              <a:ext uri="{FF2B5EF4-FFF2-40B4-BE49-F238E27FC236}">
                <a16:creationId xmlns:a16="http://schemas.microsoft.com/office/drawing/2014/main" id="{8AAFE800-8665-833C-10C2-623EC0C2DD4E}"/>
              </a:ext>
            </a:extLst>
          </p:cNvPr>
          <p:cNvSpPr txBox="1">
            <a:spLocks noGrp="1"/>
          </p:cNvSpPr>
          <p:nvPr>
            <p:ph type="body" idx="1"/>
          </p:nvPr>
        </p:nvSpPr>
        <p:spPr>
          <a:xfrm>
            <a:off x="4572000" y="1043954"/>
            <a:ext cx="4572000" cy="3051394"/>
          </a:xfrm>
          <a:prstGeom prst="rect">
            <a:avLst/>
          </a:prstGeom>
        </p:spPr>
        <p:txBody>
          <a:bodyPr spcFirstLastPara="1" wrap="square" lIns="91425" tIns="91425" rIns="91425" bIns="91425" anchor="t" anchorCtr="0">
            <a:noAutofit/>
          </a:bodyPr>
          <a:lstStyle/>
          <a:p>
            <a:pPr marL="342900" lvl="0" indent="-342900">
              <a:lnSpc>
                <a:spcPct val="105000"/>
              </a:lnSpc>
              <a:spcAft>
                <a:spcPts val="600"/>
              </a:spcAft>
              <a:buClr>
                <a:srgbClr val="000000"/>
              </a:buClr>
              <a:buAutoNum type="alphaLcParenR"/>
            </a:pPr>
            <a:r>
              <a:rPr lang="en-US" sz="1800" dirty="0">
                <a:solidFill>
                  <a:schemeClr val="bg1"/>
                </a:solidFill>
              </a:rPr>
              <a:t>Detection and monitoring of LMOs;</a:t>
            </a:r>
          </a:p>
          <a:p>
            <a:pPr marL="342900" lvl="0" indent="-342900">
              <a:lnSpc>
                <a:spcPct val="105000"/>
              </a:lnSpc>
              <a:spcAft>
                <a:spcPts val="600"/>
              </a:spcAft>
              <a:buClr>
                <a:srgbClr val="000000"/>
              </a:buClr>
              <a:buAutoNum type="alphaLcParenR"/>
            </a:pPr>
            <a:r>
              <a:rPr lang="en-US" sz="1800" dirty="0">
                <a:solidFill>
                  <a:schemeClr val="bg1"/>
                </a:solidFill>
              </a:rPr>
              <a:t>Genome-edited mammals for use in agriculture; </a:t>
            </a:r>
          </a:p>
          <a:p>
            <a:pPr marL="342900" indent="-342900">
              <a:lnSpc>
                <a:spcPct val="105000"/>
              </a:lnSpc>
              <a:spcAft>
                <a:spcPts val="600"/>
              </a:spcAft>
              <a:buClr>
                <a:srgbClr val="000000"/>
              </a:buClr>
              <a:buFont typeface="+mj-lt"/>
              <a:buAutoNum type="alphaLcParenR"/>
            </a:pPr>
            <a:r>
              <a:rPr lang="en-US" sz="1800" dirty="0">
                <a:solidFill>
                  <a:schemeClr val="bg1"/>
                </a:solidFill>
              </a:rPr>
              <a:t>Living modified animals;</a:t>
            </a:r>
          </a:p>
          <a:p>
            <a:pPr marL="342900" indent="-342900">
              <a:lnSpc>
                <a:spcPct val="105000"/>
              </a:lnSpc>
              <a:spcAft>
                <a:spcPts val="600"/>
              </a:spcAft>
              <a:buClr>
                <a:srgbClr val="000000"/>
              </a:buClr>
              <a:buFont typeface="+mj-lt"/>
              <a:buAutoNum type="alphaLcParenR"/>
            </a:pPr>
            <a:r>
              <a:rPr lang="en-US" sz="1800" dirty="0">
                <a:solidFill>
                  <a:schemeClr val="bg1"/>
                </a:solidFill>
              </a:rPr>
              <a:t>LMOs containing stacked events;</a:t>
            </a:r>
          </a:p>
          <a:p>
            <a:pPr marL="342900" indent="-342900">
              <a:lnSpc>
                <a:spcPct val="105000"/>
              </a:lnSpc>
              <a:spcAft>
                <a:spcPts val="600"/>
              </a:spcAft>
              <a:buClr>
                <a:srgbClr val="000000"/>
              </a:buClr>
              <a:buFont typeface="+mj-lt"/>
              <a:buAutoNum type="alphaLcParenR"/>
            </a:pPr>
            <a:r>
              <a:rPr lang="en-US" sz="1800" dirty="0">
                <a:solidFill>
                  <a:schemeClr val="bg1"/>
                </a:solidFill>
              </a:rPr>
              <a:t>LMOs for food, feed and processing;</a:t>
            </a:r>
          </a:p>
          <a:p>
            <a:pPr marL="342900" lvl="0" indent="-342900">
              <a:lnSpc>
                <a:spcPct val="105000"/>
              </a:lnSpc>
              <a:spcAft>
                <a:spcPts val="600"/>
              </a:spcAft>
              <a:buClr>
                <a:srgbClr val="000000"/>
              </a:buClr>
              <a:buFont typeface="+mj-lt"/>
              <a:buAutoNum type="alphaLcParenR"/>
            </a:pPr>
            <a:r>
              <a:rPr lang="en-US" sz="1800" dirty="0">
                <a:solidFill>
                  <a:schemeClr val="bg1"/>
                </a:solidFill>
              </a:rPr>
              <a:t>LMOs produced through new biotechnologies;</a:t>
            </a:r>
          </a:p>
        </p:txBody>
      </p:sp>
      <p:sp>
        <p:nvSpPr>
          <p:cNvPr id="4" name="CasellaDiTesto 3">
            <a:extLst>
              <a:ext uri="{FF2B5EF4-FFF2-40B4-BE49-F238E27FC236}">
                <a16:creationId xmlns:a16="http://schemas.microsoft.com/office/drawing/2014/main" id="{EB7DADA7-341D-DA00-5956-3597E9CFA5AE}"/>
              </a:ext>
            </a:extLst>
          </p:cNvPr>
          <p:cNvSpPr txBox="1"/>
          <p:nvPr/>
        </p:nvSpPr>
        <p:spPr>
          <a:xfrm>
            <a:off x="165370" y="971908"/>
            <a:ext cx="4202349" cy="3638432"/>
          </a:xfrm>
          <a:prstGeom prst="rect">
            <a:avLst/>
          </a:prstGeom>
          <a:noFill/>
        </p:spPr>
        <p:txBody>
          <a:bodyPr wrap="square">
            <a:spAutoFit/>
          </a:bodyPr>
          <a:lstStyle/>
          <a:p>
            <a:pPr marL="342900" lvl="0" indent="-342900">
              <a:lnSpc>
                <a:spcPct val="105000"/>
              </a:lnSpc>
              <a:spcAft>
                <a:spcPts val="600"/>
              </a:spcAft>
              <a:buClr>
                <a:srgbClr val="000000"/>
              </a:buClr>
              <a:buFont typeface="+mj-lt"/>
              <a:buAutoNum type="alphaLcParenR"/>
            </a:pPr>
            <a:r>
              <a:rPr lang="en-US" sz="1600" i="0" u="none" strike="noStrike" cap="none" dirty="0">
                <a:solidFill>
                  <a:schemeClr val="tx1"/>
                </a:solidFill>
              </a:rPr>
              <a:t>Living modified algae;</a:t>
            </a:r>
          </a:p>
          <a:p>
            <a:pPr marL="342900" lvl="0" indent="-342900">
              <a:lnSpc>
                <a:spcPct val="105000"/>
              </a:lnSpc>
              <a:spcAft>
                <a:spcPts val="600"/>
              </a:spcAft>
              <a:buClr>
                <a:srgbClr val="000000"/>
              </a:buClr>
              <a:buFont typeface="+mj-lt"/>
              <a:buAutoNum type="alphaLcParenR"/>
            </a:pPr>
            <a:r>
              <a:rPr lang="en-US" sz="1600" i="0" u="none" strike="noStrike" cap="none" dirty="0">
                <a:solidFill>
                  <a:schemeClr val="tx1"/>
                </a:solidFill>
              </a:rPr>
              <a:t>Living modified fish;</a:t>
            </a:r>
          </a:p>
          <a:p>
            <a:pPr marL="342900" lvl="0" indent="-342900">
              <a:lnSpc>
                <a:spcPct val="105000"/>
              </a:lnSpc>
              <a:spcAft>
                <a:spcPts val="600"/>
              </a:spcAft>
              <a:buClr>
                <a:srgbClr val="000000"/>
              </a:buClr>
              <a:buFont typeface="+mj-lt"/>
              <a:buAutoNum type="alphaLcParenR"/>
            </a:pPr>
            <a:r>
              <a:rPr lang="en-US" sz="1600" i="0" u="none" strike="noStrike" cap="none" dirty="0">
                <a:solidFill>
                  <a:schemeClr val="tx1"/>
                </a:solidFill>
              </a:rPr>
              <a:t>Living modified microorganisms;</a:t>
            </a:r>
          </a:p>
          <a:p>
            <a:pPr marL="342900" indent="-342900">
              <a:lnSpc>
                <a:spcPct val="105000"/>
              </a:lnSpc>
              <a:spcAft>
                <a:spcPts val="600"/>
              </a:spcAft>
              <a:buFont typeface="+mj-lt"/>
              <a:buAutoNum type="alphaLcParenR"/>
            </a:pPr>
            <a:r>
              <a:rPr lang="en-US" sz="1600" dirty="0">
                <a:solidFill>
                  <a:schemeClr val="tx1"/>
                </a:solidFill>
              </a:rPr>
              <a:t>LMOs </a:t>
            </a:r>
            <a:r>
              <a:rPr lang="en-US" sz="1600" i="0" u="none" strike="noStrike" cap="none" dirty="0">
                <a:solidFill>
                  <a:schemeClr val="tx1"/>
                </a:solidFill>
              </a:rPr>
              <a:t>expressing genome editing machinery  for pest or pathogen control;</a:t>
            </a:r>
            <a:r>
              <a:rPr lang="en-US" sz="1600" dirty="0">
                <a:solidFill>
                  <a:schemeClr val="tx1"/>
                </a:solidFill>
              </a:rPr>
              <a:t> </a:t>
            </a:r>
          </a:p>
          <a:p>
            <a:pPr marL="342900" indent="-342900">
              <a:lnSpc>
                <a:spcPct val="105000"/>
              </a:lnSpc>
              <a:spcAft>
                <a:spcPts val="600"/>
              </a:spcAft>
              <a:buFont typeface="+mj-lt"/>
              <a:buAutoNum type="alphaLcParenR"/>
            </a:pPr>
            <a:r>
              <a:rPr lang="en-US" sz="1600" dirty="0">
                <a:solidFill>
                  <a:schemeClr val="tx1"/>
                </a:solidFill>
              </a:rPr>
              <a:t>Long-term and cumulative effects of genetic constructs and LMOs;</a:t>
            </a:r>
            <a:r>
              <a:rPr lang="en-GB" sz="1600" dirty="0">
                <a:solidFill>
                  <a:schemeClr val="tx1"/>
                </a:solidFill>
              </a:rPr>
              <a:t> </a:t>
            </a:r>
          </a:p>
          <a:p>
            <a:pPr marL="342900" indent="-342900">
              <a:lnSpc>
                <a:spcPct val="105000"/>
              </a:lnSpc>
              <a:spcAft>
                <a:spcPts val="600"/>
              </a:spcAft>
              <a:buFont typeface="+mj-lt"/>
              <a:buAutoNum type="alphaLcParenR"/>
            </a:pPr>
            <a:r>
              <a:rPr lang="en-GB" sz="1600" dirty="0">
                <a:solidFill>
                  <a:schemeClr val="tx1"/>
                </a:solidFill>
              </a:rPr>
              <a:t>Operationalizing protection goals into relevant assessment and measurement end points;</a:t>
            </a:r>
          </a:p>
          <a:p>
            <a:pPr marL="342900" indent="-342900">
              <a:lnSpc>
                <a:spcPct val="105000"/>
              </a:lnSpc>
              <a:spcAft>
                <a:spcPts val="600"/>
              </a:spcAft>
              <a:buFont typeface="+mj-lt"/>
              <a:buAutoNum type="alphaLcParenR"/>
            </a:pPr>
            <a:r>
              <a:rPr lang="en-GB" sz="1600" dirty="0">
                <a:solidFill>
                  <a:schemeClr val="tx1"/>
                </a:solidFill>
              </a:rPr>
              <a:t>Use of LMOs in centres of origin and in traditional agricultural systems</a:t>
            </a:r>
            <a:endParaRPr lang="en-US" sz="1600" dirty="0">
              <a:solidFill>
                <a:schemeClr val="tx1"/>
              </a:solidFill>
            </a:endParaRPr>
          </a:p>
        </p:txBody>
      </p:sp>
      <p:sp>
        <p:nvSpPr>
          <p:cNvPr id="5" name="Google Shape;66;p12">
            <a:extLst>
              <a:ext uri="{FF2B5EF4-FFF2-40B4-BE49-F238E27FC236}">
                <a16:creationId xmlns:a16="http://schemas.microsoft.com/office/drawing/2014/main" id="{D93CF407-C978-E327-6480-2EA8A8B66455}"/>
              </a:ext>
            </a:extLst>
          </p:cNvPr>
          <p:cNvSpPr txBox="1">
            <a:spLocks/>
          </p:cNvSpPr>
          <p:nvPr/>
        </p:nvSpPr>
        <p:spPr>
          <a:xfrm>
            <a:off x="4445540" y="-9464"/>
            <a:ext cx="469846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1E4D"/>
              </a:buClr>
              <a:buSzPts val="2800"/>
              <a:buFont typeface="Arial"/>
              <a:buNone/>
              <a:defRPr sz="2800" b="0" i="0" u="none" strike="noStrike" cap="none">
                <a:solidFill>
                  <a:srgbClr val="001E4D"/>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r>
              <a:rPr lang="en-GB" sz="2000" b="1" u="sng" dirty="0">
                <a:solidFill>
                  <a:schemeClr val="bg1"/>
                </a:solidFill>
              </a:rPr>
              <a:t>AHTEG conclusions</a:t>
            </a:r>
            <a:endParaRPr lang="it-IT" sz="2000" b="1" u="sng" dirty="0">
              <a:solidFill>
                <a:schemeClr val="bg1"/>
              </a:solidFill>
            </a:endParaRPr>
          </a:p>
        </p:txBody>
      </p:sp>
      <p:sp>
        <p:nvSpPr>
          <p:cNvPr id="7" name="CasellaDiTesto 6">
            <a:extLst>
              <a:ext uri="{FF2B5EF4-FFF2-40B4-BE49-F238E27FC236}">
                <a16:creationId xmlns:a16="http://schemas.microsoft.com/office/drawing/2014/main" id="{ADE1FD05-97EB-53A5-86D7-F7089C624969}"/>
              </a:ext>
            </a:extLst>
          </p:cNvPr>
          <p:cNvSpPr txBox="1"/>
          <p:nvPr/>
        </p:nvSpPr>
        <p:spPr>
          <a:xfrm>
            <a:off x="165370" y="596530"/>
            <a:ext cx="3454792" cy="369332"/>
          </a:xfrm>
          <a:prstGeom prst="rect">
            <a:avLst/>
          </a:prstGeom>
          <a:noFill/>
        </p:spPr>
        <p:txBody>
          <a:bodyPr wrap="none" rtlCol="0">
            <a:spAutoFit/>
          </a:bodyPr>
          <a:lstStyle/>
          <a:p>
            <a:r>
              <a:rPr lang="it-IT" sz="1800" b="1" dirty="0" err="1">
                <a:solidFill>
                  <a:schemeClr val="accent1">
                    <a:lumMod val="50000"/>
                  </a:schemeClr>
                </a:solidFill>
              </a:rPr>
              <a:t>Topics</a:t>
            </a:r>
            <a:r>
              <a:rPr lang="it-IT" sz="1800" b="1" dirty="0">
                <a:solidFill>
                  <a:schemeClr val="accent1">
                    <a:lumMod val="50000"/>
                  </a:schemeClr>
                </a:solidFill>
              </a:rPr>
              <a:t> that </a:t>
            </a:r>
            <a:r>
              <a:rPr lang="it-IT" sz="1800" b="1" dirty="0" err="1">
                <a:solidFill>
                  <a:schemeClr val="accent1">
                    <a:lumMod val="50000"/>
                  </a:schemeClr>
                </a:solidFill>
              </a:rPr>
              <a:t>met</a:t>
            </a:r>
            <a:r>
              <a:rPr lang="it-IT" sz="1800" b="1" dirty="0">
                <a:solidFill>
                  <a:schemeClr val="accent1">
                    <a:lumMod val="50000"/>
                  </a:schemeClr>
                </a:solidFill>
              </a:rPr>
              <a:t> </a:t>
            </a:r>
            <a:r>
              <a:rPr lang="it-IT" sz="1800" b="1" dirty="0" err="1">
                <a:solidFill>
                  <a:schemeClr val="accent1">
                    <a:lumMod val="50000"/>
                  </a:schemeClr>
                </a:solidFill>
              </a:rPr>
              <a:t>all</a:t>
            </a:r>
            <a:r>
              <a:rPr lang="it-IT" sz="1800" b="1" dirty="0">
                <a:solidFill>
                  <a:schemeClr val="accent1">
                    <a:lumMod val="50000"/>
                  </a:schemeClr>
                </a:solidFill>
              </a:rPr>
              <a:t> the </a:t>
            </a:r>
            <a:r>
              <a:rPr lang="it-IT" sz="1800" b="1" dirty="0" err="1">
                <a:solidFill>
                  <a:schemeClr val="accent1">
                    <a:lumMod val="50000"/>
                  </a:schemeClr>
                </a:solidFill>
              </a:rPr>
              <a:t>criteria</a:t>
            </a:r>
            <a:endParaRPr lang="en-GB" sz="1800" b="1" dirty="0">
              <a:solidFill>
                <a:schemeClr val="accent1">
                  <a:lumMod val="50000"/>
                </a:schemeClr>
              </a:solidFill>
            </a:endParaRPr>
          </a:p>
        </p:txBody>
      </p:sp>
      <p:sp>
        <p:nvSpPr>
          <p:cNvPr id="8" name="CasellaDiTesto 7">
            <a:extLst>
              <a:ext uri="{FF2B5EF4-FFF2-40B4-BE49-F238E27FC236}">
                <a16:creationId xmlns:a16="http://schemas.microsoft.com/office/drawing/2014/main" id="{6A2381F9-6F57-667B-3035-E8B54A0E6EAE}"/>
              </a:ext>
            </a:extLst>
          </p:cNvPr>
          <p:cNvSpPr txBox="1"/>
          <p:nvPr/>
        </p:nvSpPr>
        <p:spPr>
          <a:xfrm>
            <a:off x="4572000" y="585778"/>
            <a:ext cx="4083169" cy="369332"/>
          </a:xfrm>
          <a:prstGeom prst="rect">
            <a:avLst/>
          </a:prstGeom>
          <a:noFill/>
        </p:spPr>
        <p:txBody>
          <a:bodyPr wrap="none" rtlCol="0">
            <a:spAutoFit/>
          </a:bodyPr>
          <a:lstStyle/>
          <a:p>
            <a:r>
              <a:rPr lang="it-IT" sz="1800" b="1" dirty="0" err="1">
                <a:solidFill>
                  <a:schemeClr val="bg1"/>
                </a:solidFill>
              </a:rPr>
              <a:t>Topics</a:t>
            </a:r>
            <a:r>
              <a:rPr lang="it-IT" sz="1800" b="1" dirty="0">
                <a:solidFill>
                  <a:schemeClr val="bg1"/>
                </a:solidFill>
              </a:rPr>
              <a:t> that </a:t>
            </a:r>
            <a:r>
              <a:rPr lang="it-IT" sz="1800" b="1" u="sng" dirty="0" err="1">
                <a:solidFill>
                  <a:schemeClr val="bg1"/>
                </a:solidFill>
              </a:rPr>
              <a:t>partially</a:t>
            </a:r>
            <a:r>
              <a:rPr lang="it-IT" sz="1800" b="1" dirty="0">
                <a:solidFill>
                  <a:schemeClr val="bg1"/>
                </a:solidFill>
              </a:rPr>
              <a:t> </a:t>
            </a:r>
            <a:r>
              <a:rPr lang="it-IT" sz="1800" b="1" dirty="0" err="1">
                <a:solidFill>
                  <a:schemeClr val="bg1"/>
                </a:solidFill>
              </a:rPr>
              <a:t>met</a:t>
            </a:r>
            <a:r>
              <a:rPr lang="it-IT" sz="1800" b="1" dirty="0">
                <a:solidFill>
                  <a:schemeClr val="bg1"/>
                </a:solidFill>
              </a:rPr>
              <a:t> the </a:t>
            </a:r>
            <a:r>
              <a:rPr lang="it-IT" sz="1800" b="1" dirty="0" err="1">
                <a:solidFill>
                  <a:schemeClr val="bg1"/>
                </a:solidFill>
              </a:rPr>
              <a:t>criteria</a:t>
            </a:r>
            <a:endParaRPr lang="en-GB" sz="1800" b="1" dirty="0">
              <a:solidFill>
                <a:schemeClr val="bg1"/>
              </a:solidFill>
            </a:endParaRPr>
          </a:p>
        </p:txBody>
      </p:sp>
    </p:spTree>
    <p:extLst>
      <p:ext uri="{BB962C8B-B14F-4D97-AF65-F5344CB8AC3E}">
        <p14:creationId xmlns:p14="http://schemas.microsoft.com/office/powerpoint/2010/main" val="1669687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a:extLst>
            <a:ext uri="{FF2B5EF4-FFF2-40B4-BE49-F238E27FC236}">
              <a16:creationId xmlns:a16="http://schemas.microsoft.com/office/drawing/2014/main" id="{318C6689-E400-B505-A375-3A31380E25A8}"/>
            </a:ext>
          </a:extLst>
        </p:cNvPr>
        <p:cNvGrpSpPr/>
        <p:nvPr/>
      </p:nvGrpSpPr>
      <p:grpSpPr>
        <a:xfrm>
          <a:off x="0" y="0"/>
          <a:ext cx="0" cy="0"/>
          <a:chOff x="0" y="0"/>
          <a:chExt cx="0" cy="0"/>
        </a:xfrm>
      </p:grpSpPr>
      <p:sp>
        <p:nvSpPr>
          <p:cNvPr id="5" name="Google Shape;66;p12">
            <a:extLst>
              <a:ext uri="{FF2B5EF4-FFF2-40B4-BE49-F238E27FC236}">
                <a16:creationId xmlns:a16="http://schemas.microsoft.com/office/drawing/2014/main" id="{778EC0CD-BC1E-091B-3FD5-C182FCA08C63}"/>
              </a:ext>
            </a:extLst>
          </p:cNvPr>
          <p:cNvSpPr txBox="1">
            <a:spLocks/>
          </p:cNvSpPr>
          <p:nvPr/>
        </p:nvSpPr>
        <p:spPr>
          <a:xfrm>
            <a:off x="9890" y="116999"/>
            <a:ext cx="8735276"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1E4D"/>
              </a:buClr>
              <a:buSzPts val="2800"/>
              <a:buFont typeface="Arial"/>
              <a:buNone/>
              <a:defRPr sz="2800" b="0" i="0" u="none" strike="noStrike" cap="none">
                <a:solidFill>
                  <a:srgbClr val="001E4D"/>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r>
              <a:rPr lang="en-GB" sz="2000" dirty="0">
                <a:solidFill>
                  <a:schemeClr val="accent1">
                    <a:lumMod val="50000"/>
                  </a:schemeClr>
                </a:solidFill>
              </a:rPr>
              <a:t>AHTEG conclusions</a:t>
            </a:r>
            <a:endParaRPr lang="it-IT" sz="2000" dirty="0">
              <a:solidFill>
                <a:schemeClr val="accent1">
                  <a:lumMod val="50000"/>
                </a:schemeClr>
              </a:solidFill>
            </a:endParaRPr>
          </a:p>
        </p:txBody>
      </p:sp>
      <p:sp>
        <p:nvSpPr>
          <p:cNvPr id="11" name="CasellaDiTesto 10">
            <a:extLst>
              <a:ext uri="{FF2B5EF4-FFF2-40B4-BE49-F238E27FC236}">
                <a16:creationId xmlns:a16="http://schemas.microsoft.com/office/drawing/2014/main" id="{4300BF21-83F1-0057-9050-2C5B261C5EA6}"/>
              </a:ext>
            </a:extLst>
          </p:cNvPr>
          <p:cNvSpPr txBox="1"/>
          <p:nvPr/>
        </p:nvSpPr>
        <p:spPr>
          <a:xfrm>
            <a:off x="87631" y="689699"/>
            <a:ext cx="8910536" cy="646331"/>
          </a:xfrm>
          <a:prstGeom prst="rect">
            <a:avLst/>
          </a:prstGeom>
          <a:noFill/>
        </p:spPr>
        <p:txBody>
          <a:bodyPr wrap="square" rtlCol="0">
            <a:spAutoFit/>
          </a:bodyPr>
          <a:lstStyle/>
          <a:p>
            <a:r>
              <a:rPr lang="it-IT" sz="1800" dirty="0" err="1">
                <a:solidFill>
                  <a:schemeClr val="accent1">
                    <a:lumMod val="50000"/>
                  </a:schemeClr>
                </a:solidFill>
              </a:rPr>
              <a:t>Topics</a:t>
            </a:r>
            <a:r>
              <a:rPr lang="it-IT" sz="1800" dirty="0">
                <a:solidFill>
                  <a:schemeClr val="accent1">
                    <a:lumMod val="50000"/>
                  </a:schemeClr>
                </a:solidFill>
              </a:rPr>
              <a:t> for which the </a:t>
            </a:r>
            <a:r>
              <a:rPr lang="it-IT" sz="1800" dirty="0" err="1">
                <a:solidFill>
                  <a:schemeClr val="accent1">
                    <a:lumMod val="50000"/>
                  </a:schemeClr>
                </a:solidFill>
              </a:rPr>
              <a:t>analysis</a:t>
            </a:r>
            <a:r>
              <a:rPr lang="it-IT" sz="1800" dirty="0">
                <a:solidFill>
                  <a:schemeClr val="accent1">
                    <a:lumMod val="50000"/>
                  </a:schemeClr>
                </a:solidFill>
              </a:rPr>
              <a:t> </a:t>
            </a:r>
            <a:r>
              <a:rPr lang="it-IT" sz="1800" dirty="0" err="1">
                <a:solidFill>
                  <a:schemeClr val="accent1">
                    <a:lumMod val="50000"/>
                  </a:schemeClr>
                </a:solidFill>
              </a:rPr>
              <a:t>was</a:t>
            </a:r>
            <a:r>
              <a:rPr lang="it-IT" sz="1800" dirty="0">
                <a:solidFill>
                  <a:schemeClr val="accent1">
                    <a:lumMod val="50000"/>
                  </a:schemeClr>
                </a:solidFill>
              </a:rPr>
              <a:t> inconclusive with </a:t>
            </a:r>
            <a:r>
              <a:rPr lang="it-IT" sz="1800" dirty="0" err="1">
                <a:solidFill>
                  <a:schemeClr val="accent1">
                    <a:lumMod val="50000"/>
                  </a:schemeClr>
                </a:solidFill>
              </a:rPr>
              <a:t>respect</a:t>
            </a:r>
            <a:r>
              <a:rPr lang="it-IT" sz="1800" dirty="0">
                <a:solidFill>
                  <a:schemeClr val="accent1">
                    <a:lumMod val="50000"/>
                  </a:schemeClr>
                </a:solidFill>
              </a:rPr>
              <a:t> to </a:t>
            </a:r>
            <a:r>
              <a:rPr lang="it-IT" sz="1800" dirty="0" err="1">
                <a:solidFill>
                  <a:schemeClr val="accent1">
                    <a:lumMod val="50000"/>
                  </a:schemeClr>
                </a:solidFill>
              </a:rPr>
              <a:t>criteria</a:t>
            </a:r>
            <a:r>
              <a:rPr lang="it-IT" sz="1800" dirty="0">
                <a:solidFill>
                  <a:schemeClr val="accent1">
                    <a:lumMod val="50000"/>
                  </a:schemeClr>
                </a:solidFill>
              </a:rPr>
              <a:t> (c) and (d) and </a:t>
            </a:r>
            <a:r>
              <a:rPr lang="en-GB" sz="1800" dirty="0">
                <a:solidFill>
                  <a:schemeClr val="accent1">
                    <a:lumMod val="50000"/>
                  </a:schemeClr>
                </a:solidFill>
              </a:rPr>
              <a:t>criterion (e) was considered not applicable</a:t>
            </a:r>
          </a:p>
        </p:txBody>
      </p:sp>
      <p:sp>
        <p:nvSpPr>
          <p:cNvPr id="12" name="CasellaDiTesto 11">
            <a:extLst>
              <a:ext uri="{FF2B5EF4-FFF2-40B4-BE49-F238E27FC236}">
                <a16:creationId xmlns:a16="http://schemas.microsoft.com/office/drawing/2014/main" id="{8E3E2BA8-92B4-8623-BD07-C62F8B3AAD2A}"/>
              </a:ext>
            </a:extLst>
          </p:cNvPr>
          <p:cNvSpPr txBox="1"/>
          <p:nvPr/>
        </p:nvSpPr>
        <p:spPr>
          <a:xfrm>
            <a:off x="9890" y="1459263"/>
            <a:ext cx="9254807" cy="1021690"/>
          </a:xfrm>
          <a:prstGeom prst="rect">
            <a:avLst/>
          </a:prstGeom>
          <a:noFill/>
        </p:spPr>
        <p:txBody>
          <a:bodyPr wrap="square">
            <a:spAutoFit/>
          </a:bodyPr>
          <a:lstStyle/>
          <a:p>
            <a:pPr marL="342900" lvl="0" indent="-342900">
              <a:lnSpc>
                <a:spcPct val="105000"/>
              </a:lnSpc>
              <a:spcAft>
                <a:spcPts val="600"/>
              </a:spcAft>
              <a:buClr>
                <a:srgbClr val="000000"/>
              </a:buClr>
              <a:buFont typeface="+mj-lt"/>
              <a:buAutoNum type="arabicPeriod"/>
            </a:pPr>
            <a:r>
              <a:rPr lang="en-GB" sz="1800" dirty="0">
                <a:solidFill>
                  <a:schemeClr val="tx1"/>
                </a:solidFill>
              </a:rPr>
              <a:t>Simplified procedures (Article 13 of the Protocol) and agreements and arrangements (Article 14)</a:t>
            </a:r>
          </a:p>
          <a:p>
            <a:pPr marL="342900" lvl="0" indent="-342900">
              <a:lnSpc>
                <a:spcPct val="105000"/>
              </a:lnSpc>
              <a:spcAft>
                <a:spcPts val="600"/>
              </a:spcAft>
              <a:buClr>
                <a:srgbClr val="000000"/>
              </a:buClr>
              <a:buFont typeface="+mj-lt"/>
              <a:buAutoNum type="arabicPeriod"/>
            </a:pPr>
            <a:r>
              <a:rPr lang="en-GB" sz="1800" dirty="0">
                <a:solidFill>
                  <a:schemeClr val="tx1"/>
                </a:solidFill>
              </a:rPr>
              <a:t>Transportability of data for risk assessment of LMOs</a:t>
            </a:r>
          </a:p>
        </p:txBody>
      </p:sp>
      <p:sp>
        <p:nvSpPr>
          <p:cNvPr id="13" name="CasellaDiTesto 12">
            <a:extLst>
              <a:ext uri="{FF2B5EF4-FFF2-40B4-BE49-F238E27FC236}">
                <a16:creationId xmlns:a16="http://schemas.microsoft.com/office/drawing/2014/main" id="{45985D8C-B5F4-DA95-C416-C02C2EE37F96}"/>
              </a:ext>
            </a:extLst>
          </p:cNvPr>
          <p:cNvSpPr txBox="1"/>
          <p:nvPr/>
        </p:nvSpPr>
        <p:spPr>
          <a:xfrm>
            <a:off x="67041" y="2552915"/>
            <a:ext cx="9066016" cy="2031325"/>
          </a:xfrm>
          <a:prstGeom prst="rect">
            <a:avLst/>
          </a:prstGeom>
          <a:solidFill>
            <a:schemeClr val="accent1">
              <a:lumMod val="60000"/>
              <a:lumOff val="40000"/>
            </a:schemeClr>
          </a:solidFill>
        </p:spPr>
        <p:txBody>
          <a:bodyPr wrap="square">
            <a:spAutoFit/>
          </a:bodyPr>
          <a:lstStyle/>
          <a:p>
            <a:r>
              <a:rPr lang="en-GB" sz="1800" dirty="0"/>
              <a:t>Criteria:</a:t>
            </a:r>
          </a:p>
          <a:p>
            <a:r>
              <a:rPr lang="en-GB" sz="1800" dirty="0"/>
              <a:t>(c) They pose challenges to existing risk assessment frameworks, guidance and methodologies</a:t>
            </a:r>
          </a:p>
          <a:p>
            <a:endParaRPr lang="en-GB" sz="1800" dirty="0"/>
          </a:p>
          <a:p>
            <a:r>
              <a:rPr lang="en-GB" sz="1800" dirty="0"/>
              <a:t>(d) Challenges in addressing the specific issue</a:t>
            </a:r>
          </a:p>
          <a:p>
            <a:endParaRPr lang="en-GB" sz="1800" dirty="0"/>
          </a:p>
          <a:p>
            <a:r>
              <a:rPr lang="en-GB" sz="1800" dirty="0"/>
              <a:t>(e) The specific issues concerning living modified organisms</a:t>
            </a:r>
          </a:p>
        </p:txBody>
      </p:sp>
    </p:spTree>
    <p:extLst>
      <p:ext uri="{BB962C8B-B14F-4D97-AF65-F5344CB8AC3E}">
        <p14:creationId xmlns:p14="http://schemas.microsoft.com/office/powerpoint/2010/main" val="3633287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a:extLst>
            <a:ext uri="{FF2B5EF4-FFF2-40B4-BE49-F238E27FC236}">
              <a16:creationId xmlns:a16="http://schemas.microsoft.com/office/drawing/2014/main" id="{E49E7BBC-A869-7AA9-5D6F-8DDF36EB77B6}"/>
            </a:ext>
          </a:extLst>
        </p:cNvPr>
        <p:cNvGrpSpPr/>
        <p:nvPr/>
      </p:nvGrpSpPr>
      <p:grpSpPr>
        <a:xfrm>
          <a:off x="0" y="0"/>
          <a:ext cx="0" cy="0"/>
          <a:chOff x="0" y="0"/>
          <a:chExt cx="0" cy="0"/>
        </a:xfrm>
      </p:grpSpPr>
      <p:sp>
        <p:nvSpPr>
          <p:cNvPr id="5" name="Google Shape;66;p12">
            <a:extLst>
              <a:ext uri="{FF2B5EF4-FFF2-40B4-BE49-F238E27FC236}">
                <a16:creationId xmlns:a16="http://schemas.microsoft.com/office/drawing/2014/main" id="{66326D74-1A52-12FB-4F56-05B976F0F3FE}"/>
              </a:ext>
            </a:extLst>
          </p:cNvPr>
          <p:cNvSpPr txBox="1">
            <a:spLocks/>
          </p:cNvSpPr>
          <p:nvPr/>
        </p:nvSpPr>
        <p:spPr>
          <a:xfrm>
            <a:off x="4445540" y="-9464"/>
            <a:ext cx="469846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1E4D"/>
              </a:buClr>
              <a:buSzPts val="2800"/>
              <a:buFont typeface="Arial"/>
              <a:buNone/>
              <a:defRPr sz="2800" b="0" i="0" u="none" strike="noStrike" cap="none">
                <a:solidFill>
                  <a:srgbClr val="001E4D"/>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r>
              <a:rPr lang="en-GB" sz="2000" b="1" u="sng" dirty="0">
                <a:solidFill>
                  <a:schemeClr val="bg1"/>
                </a:solidFill>
              </a:rPr>
              <a:t>AHTEG conclusions</a:t>
            </a:r>
            <a:endParaRPr lang="it-IT" sz="2000" b="1" u="sng" dirty="0">
              <a:solidFill>
                <a:schemeClr val="bg1"/>
              </a:solidFill>
            </a:endParaRPr>
          </a:p>
        </p:txBody>
      </p:sp>
      <p:sp>
        <p:nvSpPr>
          <p:cNvPr id="14" name="CasellaDiTesto 13">
            <a:extLst>
              <a:ext uri="{FF2B5EF4-FFF2-40B4-BE49-F238E27FC236}">
                <a16:creationId xmlns:a16="http://schemas.microsoft.com/office/drawing/2014/main" id="{7620FE96-34F8-8019-5951-EE5641834752}"/>
              </a:ext>
            </a:extLst>
          </p:cNvPr>
          <p:cNvSpPr txBox="1"/>
          <p:nvPr/>
        </p:nvSpPr>
        <p:spPr>
          <a:xfrm>
            <a:off x="63225" y="2777193"/>
            <a:ext cx="4382315" cy="1443985"/>
          </a:xfrm>
          <a:prstGeom prst="rect">
            <a:avLst/>
          </a:prstGeom>
          <a:noFill/>
        </p:spPr>
        <p:txBody>
          <a:bodyPr wrap="square">
            <a:spAutoFit/>
          </a:bodyPr>
          <a:lstStyle/>
          <a:p>
            <a:pPr lvl="0" algn="just">
              <a:lnSpc>
                <a:spcPct val="105000"/>
              </a:lnSpc>
              <a:spcAft>
                <a:spcPts val="600"/>
              </a:spcAft>
              <a:buClr>
                <a:srgbClr val="000000"/>
              </a:buClr>
            </a:pPr>
            <a:r>
              <a:rPr lang="en-GB" sz="1600" dirty="0">
                <a:solidFill>
                  <a:schemeClr val="tx1"/>
                </a:solidFill>
              </a:rPr>
              <a:t>The Group also recognized the need for additional guidance materials on </a:t>
            </a:r>
            <a:r>
              <a:rPr lang="en-GB" sz="1600" b="1" dirty="0">
                <a:solidFill>
                  <a:schemeClr val="tx1"/>
                </a:solidFill>
              </a:rPr>
              <a:t>living modified fish.</a:t>
            </a:r>
          </a:p>
          <a:p>
            <a:pPr lvl="0" algn="just">
              <a:lnSpc>
                <a:spcPct val="105000"/>
              </a:lnSpc>
              <a:spcAft>
                <a:spcPts val="600"/>
              </a:spcAft>
              <a:buClr>
                <a:srgbClr val="000000"/>
              </a:buClr>
            </a:pPr>
            <a:r>
              <a:rPr lang="en-US" sz="1600" b="0" i="0" u="none" strike="noStrike" cap="none" dirty="0">
                <a:solidFill>
                  <a:schemeClr val="tx1"/>
                </a:solidFill>
              </a:rPr>
              <a:t>The AHTEG recognizes that the topic continued to be a priority for some Parties</a:t>
            </a:r>
          </a:p>
        </p:txBody>
      </p:sp>
      <p:sp>
        <p:nvSpPr>
          <p:cNvPr id="16" name="CasellaDiTesto 15">
            <a:extLst>
              <a:ext uri="{FF2B5EF4-FFF2-40B4-BE49-F238E27FC236}">
                <a16:creationId xmlns:a16="http://schemas.microsoft.com/office/drawing/2014/main" id="{AE03CF97-AD35-9E7D-F830-21140CD2F80A}"/>
              </a:ext>
            </a:extLst>
          </p:cNvPr>
          <p:cNvSpPr txBox="1"/>
          <p:nvPr/>
        </p:nvSpPr>
        <p:spPr>
          <a:xfrm>
            <a:off x="4568353" y="659149"/>
            <a:ext cx="4445540" cy="2696636"/>
          </a:xfrm>
          <a:prstGeom prst="rect">
            <a:avLst/>
          </a:prstGeom>
          <a:noFill/>
          <a:ln>
            <a:solidFill>
              <a:srgbClr val="002060"/>
            </a:solidFill>
          </a:ln>
        </p:spPr>
        <p:txBody>
          <a:bodyPr wrap="square">
            <a:spAutoFit/>
          </a:bodyPr>
          <a:lstStyle/>
          <a:p>
            <a:pPr algn="just">
              <a:lnSpc>
                <a:spcPct val="105000"/>
              </a:lnSpc>
              <a:spcAft>
                <a:spcPts val="600"/>
              </a:spcAft>
            </a:pPr>
            <a:r>
              <a:rPr lang="en-US" sz="1600" b="1" i="0" u="none" strike="noStrike" cap="none" dirty="0">
                <a:solidFill>
                  <a:srgbClr val="0070C0"/>
                </a:solidFill>
              </a:rPr>
              <a:t> </a:t>
            </a:r>
            <a:r>
              <a:rPr lang="en-GB" sz="1800" dirty="0">
                <a:solidFill>
                  <a:schemeClr val="bg1"/>
                </a:solidFill>
              </a:rPr>
              <a:t>Topics that can be addressed with the development of technical notes</a:t>
            </a:r>
          </a:p>
          <a:p>
            <a:pPr lvl="0" algn="just">
              <a:lnSpc>
                <a:spcPct val="105000"/>
              </a:lnSpc>
              <a:spcAft>
                <a:spcPts val="600"/>
              </a:spcAft>
              <a:buClr>
                <a:srgbClr val="000000"/>
              </a:buClr>
            </a:pPr>
            <a:r>
              <a:rPr lang="en-GB" sz="1600" b="1" i="0" u="none" strike="noStrike" cap="none" dirty="0">
                <a:solidFill>
                  <a:schemeClr val="tx1"/>
                </a:solidFill>
              </a:rPr>
              <a:t>Long-term and cumulative effects </a:t>
            </a:r>
            <a:r>
              <a:rPr lang="en-GB" sz="1600" b="0" i="0" u="none" strike="noStrike" cap="none" dirty="0">
                <a:solidFill>
                  <a:schemeClr val="tx1"/>
                </a:solidFill>
              </a:rPr>
              <a:t>of genetic constructs and LMOs; </a:t>
            </a:r>
          </a:p>
          <a:p>
            <a:pPr lvl="0" algn="just">
              <a:lnSpc>
                <a:spcPct val="105000"/>
              </a:lnSpc>
              <a:spcAft>
                <a:spcPts val="600"/>
              </a:spcAft>
              <a:buClr>
                <a:srgbClr val="000000"/>
              </a:buClr>
            </a:pPr>
            <a:r>
              <a:rPr lang="en-GB" sz="1600" b="1" i="0" u="none" strike="noStrike" cap="none" dirty="0">
                <a:solidFill>
                  <a:schemeClr val="tx1"/>
                </a:solidFill>
              </a:rPr>
              <a:t>Operationalizing protection goals </a:t>
            </a:r>
            <a:r>
              <a:rPr lang="en-GB" sz="1600" b="0" i="0" u="none" strike="noStrike" cap="none" dirty="0">
                <a:solidFill>
                  <a:schemeClr val="tx1"/>
                </a:solidFill>
              </a:rPr>
              <a:t>into relevant assessment and measurement end points;</a:t>
            </a:r>
          </a:p>
          <a:p>
            <a:pPr lvl="0" algn="just">
              <a:lnSpc>
                <a:spcPct val="105000"/>
              </a:lnSpc>
              <a:spcAft>
                <a:spcPts val="600"/>
              </a:spcAft>
              <a:buClr>
                <a:srgbClr val="000000"/>
              </a:buClr>
            </a:pPr>
            <a:r>
              <a:rPr lang="en-GB" sz="1600" b="0" i="0" u="none" strike="noStrike" cap="none" dirty="0">
                <a:solidFill>
                  <a:schemeClr val="tx1"/>
                </a:solidFill>
              </a:rPr>
              <a:t>Use of </a:t>
            </a:r>
            <a:r>
              <a:rPr lang="en-GB" sz="1600" b="1" i="0" u="none" strike="noStrike" cap="none" dirty="0">
                <a:solidFill>
                  <a:schemeClr val="tx1"/>
                </a:solidFill>
              </a:rPr>
              <a:t>LMOs in centres of origin</a:t>
            </a:r>
            <a:r>
              <a:rPr lang="en-GB" sz="1600" b="0" i="0" u="none" strike="noStrike" cap="none" dirty="0">
                <a:solidFill>
                  <a:schemeClr val="tx1"/>
                </a:solidFill>
              </a:rPr>
              <a:t> and in traditional agricultural systems</a:t>
            </a:r>
            <a:r>
              <a:rPr lang="en-GB" sz="1600" dirty="0">
                <a:solidFill>
                  <a:schemeClr val="tx1"/>
                </a:solidFill>
              </a:rPr>
              <a:t>;</a:t>
            </a:r>
            <a:endParaRPr lang="en-GB" sz="1600" b="0" i="0" u="none" strike="noStrike" cap="none" dirty="0">
              <a:solidFill>
                <a:schemeClr val="tx1"/>
              </a:solidFill>
            </a:endParaRPr>
          </a:p>
        </p:txBody>
      </p:sp>
      <p:sp>
        <p:nvSpPr>
          <p:cNvPr id="17" name="CasellaDiTesto 16">
            <a:extLst>
              <a:ext uri="{FF2B5EF4-FFF2-40B4-BE49-F238E27FC236}">
                <a16:creationId xmlns:a16="http://schemas.microsoft.com/office/drawing/2014/main" id="{2EA795CC-DD0E-16FA-E60D-39DF83BB1561}"/>
              </a:ext>
            </a:extLst>
          </p:cNvPr>
          <p:cNvSpPr txBox="1"/>
          <p:nvPr/>
        </p:nvSpPr>
        <p:spPr>
          <a:xfrm>
            <a:off x="4568353" y="3668416"/>
            <a:ext cx="4491747" cy="1077218"/>
          </a:xfrm>
          <a:prstGeom prst="rect">
            <a:avLst/>
          </a:prstGeom>
          <a:noFill/>
          <a:ln>
            <a:solidFill>
              <a:srgbClr val="002060"/>
            </a:solidFill>
          </a:ln>
        </p:spPr>
        <p:txBody>
          <a:bodyPr wrap="square" rtlCol="0">
            <a:spAutoFit/>
          </a:bodyPr>
          <a:lstStyle/>
          <a:p>
            <a:pPr algn="just"/>
            <a:r>
              <a:rPr lang="it-IT" sz="1600" b="1" dirty="0">
                <a:solidFill>
                  <a:schemeClr val="tx1"/>
                </a:solidFill>
              </a:rPr>
              <a:t>Technical notes </a:t>
            </a:r>
            <a:r>
              <a:rPr lang="it-IT" sz="1600" dirty="0">
                <a:solidFill>
                  <a:schemeClr val="tx1"/>
                </a:solidFill>
              </a:rPr>
              <a:t>are </a:t>
            </a:r>
            <a:r>
              <a:rPr lang="it-IT" sz="1600" dirty="0" err="1">
                <a:solidFill>
                  <a:schemeClr val="tx1"/>
                </a:solidFill>
              </a:rPr>
              <a:t>considered</a:t>
            </a:r>
            <a:r>
              <a:rPr lang="it-IT" sz="1600" dirty="0">
                <a:solidFill>
                  <a:schemeClr val="tx1"/>
                </a:solidFill>
              </a:rPr>
              <a:t> as </a:t>
            </a:r>
            <a:r>
              <a:rPr lang="it-IT" sz="1600" dirty="0" err="1">
                <a:solidFill>
                  <a:schemeClr val="tx1"/>
                </a:solidFill>
              </a:rPr>
              <a:t>practical</a:t>
            </a:r>
            <a:r>
              <a:rPr lang="it-IT" sz="1600" dirty="0">
                <a:solidFill>
                  <a:schemeClr val="tx1"/>
                </a:solidFill>
              </a:rPr>
              <a:t> </a:t>
            </a:r>
            <a:r>
              <a:rPr lang="it-IT" sz="1600" dirty="0" err="1">
                <a:solidFill>
                  <a:schemeClr val="tx1"/>
                </a:solidFill>
              </a:rPr>
              <a:t>supplements</a:t>
            </a:r>
            <a:r>
              <a:rPr lang="it-IT" sz="1600" dirty="0">
                <a:solidFill>
                  <a:schemeClr val="tx1"/>
                </a:solidFill>
              </a:rPr>
              <a:t> to </a:t>
            </a:r>
            <a:r>
              <a:rPr lang="it-IT" sz="1600" dirty="0" err="1">
                <a:solidFill>
                  <a:schemeClr val="tx1"/>
                </a:solidFill>
              </a:rPr>
              <a:t>existing</a:t>
            </a:r>
            <a:r>
              <a:rPr lang="it-IT" sz="1600" dirty="0">
                <a:solidFill>
                  <a:schemeClr val="tx1"/>
                </a:solidFill>
              </a:rPr>
              <a:t> </a:t>
            </a:r>
            <a:r>
              <a:rPr lang="it-IT" sz="1600" dirty="0" err="1">
                <a:solidFill>
                  <a:schemeClr val="tx1"/>
                </a:solidFill>
              </a:rPr>
              <a:t>guidance</a:t>
            </a:r>
            <a:r>
              <a:rPr lang="it-IT" sz="1600" dirty="0">
                <a:solidFill>
                  <a:schemeClr val="tx1"/>
                </a:solidFill>
              </a:rPr>
              <a:t> material that </a:t>
            </a:r>
            <a:r>
              <a:rPr lang="it-IT" sz="1600" dirty="0" err="1">
                <a:solidFill>
                  <a:schemeClr val="tx1"/>
                </a:solidFill>
              </a:rPr>
              <a:t>would</a:t>
            </a:r>
            <a:r>
              <a:rPr lang="it-IT" sz="1600" dirty="0">
                <a:solidFill>
                  <a:schemeClr val="tx1"/>
                </a:solidFill>
              </a:rPr>
              <a:t> be </a:t>
            </a:r>
            <a:r>
              <a:rPr lang="it-IT" sz="1600" dirty="0" err="1">
                <a:solidFill>
                  <a:schemeClr val="tx1"/>
                </a:solidFill>
              </a:rPr>
              <a:t>useful</a:t>
            </a:r>
            <a:r>
              <a:rPr lang="it-IT" sz="1600" dirty="0">
                <a:solidFill>
                  <a:schemeClr val="tx1"/>
                </a:solidFill>
              </a:rPr>
              <a:t> for </a:t>
            </a:r>
            <a:r>
              <a:rPr lang="it-IT" sz="1600" dirty="0" err="1">
                <a:solidFill>
                  <a:schemeClr val="tx1"/>
                </a:solidFill>
              </a:rPr>
              <a:t>supporting</a:t>
            </a:r>
            <a:r>
              <a:rPr lang="it-IT" sz="1600" dirty="0">
                <a:solidFill>
                  <a:schemeClr val="tx1"/>
                </a:solidFill>
              </a:rPr>
              <a:t> Parties in </a:t>
            </a:r>
            <a:r>
              <a:rPr lang="it-IT" sz="1600" dirty="0" err="1">
                <a:solidFill>
                  <a:schemeClr val="tx1"/>
                </a:solidFill>
              </a:rPr>
              <a:t>addressing</a:t>
            </a:r>
            <a:r>
              <a:rPr lang="it-IT" sz="1600" dirty="0">
                <a:solidFill>
                  <a:schemeClr val="tx1"/>
                </a:solidFill>
              </a:rPr>
              <a:t> </a:t>
            </a:r>
            <a:r>
              <a:rPr lang="it-IT" sz="1600" dirty="0" err="1">
                <a:solidFill>
                  <a:schemeClr val="tx1"/>
                </a:solidFill>
              </a:rPr>
              <a:t>specific</a:t>
            </a:r>
            <a:r>
              <a:rPr lang="it-IT" sz="1600" dirty="0">
                <a:solidFill>
                  <a:schemeClr val="tx1"/>
                </a:solidFill>
              </a:rPr>
              <a:t> challenges or </a:t>
            </a:r>
            <a:r>
              <a:rPr lang="it-IT" sz="1600" dirty="0" err="1">
                <a:solidFill>
                  <a:schemeClr val="tx1"/>
                </a:solidFill>
              </a:rPr>
              <a:t>contexts</a:t>
            </a:r>
            <a:endParaRPr lang="en-GB" sz="1600" dirty="0">
              <a:solidFill>
                <a:schemeClr val="tx1"/>
              </a:solidFill>
            </a:endParaRPr>
          </a:p>
        </p:txBody>
      </p:sp>
      <p:sp>
        <p:nvSpPr>
          <p:cNvPr id="19" name="CasellaDiTesto 18">
            <a:extLst>
              <a:ext uri="{FF2B5EF4-FFF2-40B4-BE49-F238E27FC236}">
                <a16:creationId xmlns:a16="http://schemas.microsoft.com/office/drawing/2014/main" id="{2E423AB5-C79B-A7AF-E89C-F6F717905C55}"/>
              </a:ext>
            </a:extLst>
          </p:cNvPr>
          <p:cNvSpPr txBox="1"/>
          <p:nvPr/>
        </p:nvSpPr>
        <p:spPr>
          <a:xfrm>
            <a:off x="130107" y="1408316"/>
            <a:ext cx="4231532" cy="1077218"/>
          </a:xfrm>
          <a:prstGeom prst="rect">
            <a:avLst/>
          </a:prstGeom>
          <a:solidFill>
            <a:schemeClr val="accent1">
              <a:lumMod val="60000"/>
              <a:lumOff val="40000"/>
            </a:schemeClr>
          </a:solidFill>
        </p:spPr>
        <p:txBody>
          <a:bodyPr wrap="square">
            <a:spAutoFit/>
          </a:bodyPr>
          <a:lstStyle/>
          <a:p>
            <a:pPr marL="342900" indent="-342900">
              <a:buFont typeface="+mj-lt"/>
              <a:buAutoNum type="alphaLcParenR"/>
            </a:pPr>
            <a:r>
              <a:rPr lang="en-GB" sz="1600" dirty="0"/>
              <a:t>Living modified algae;</a:t>
            </a:r>
          </a:p>
          <a:p>
            <a:pPr marL="342900" indent="-342900">
              <a:buFont typeface="+mj-lt"/>
              <a:buAutoNum type="alphaLcParenR"/>
            </a:pPr>
            <a:r>
              <a:rPr lang="en-GB" sz="1600" dirty="0"/>
              <a:t>Living modified microorganisms;</a:t>
            </a:r>
          </a:p>
          <a:p>
            <a:pPr marL="342900" indent="-342900">
              <a:buFont typeface="+mj-lt"/>
              <a:buAutoNum type="alphaLcParenR"/>
            </a:pPr>
            <a:r>
              <a:rPr lang="en-GB" sz="1600" dirty="0"/>
              <a:t>LMOs expressing genome editing machinery for pest or pathogen control; </a:t>
            </a:r>
          </a:p>
        </p:txBody>
      </p:sp>
      <p:sp>
        <p:nvSpPr>
          <p:cNvPr id="20" name="CasellaDiTesto 19">
            <a:extLst>
              <a:ext uri="{FF2B5EF4-FFF2-40B4-BE49-F238E27FC236}">
                <a16:creationId xmlns:a16="http://schemas.microsoft.com/office/drawing/2014/main" id="{45D1E503-73AD-F523-03D3-DEB7A308FCF8}"/>
              </a:ext>
            </a:extLst>
          </p:cNvPr>
          <p:cNvSpPr txBox="1"/>
          <p:nvPr/>
        </p:nvSpPr>
        <p:spPr>
          <a:xfrm>
            <a:off x="116732" y="739553"/>
            <a:ext cx="4058871" cy="369332"/>
          </a:xfrm>
          <a:prstGeom prst="rect">
            <a:avLst/>
          </a:prstGeom>
          <a:noFill/>
        </p:spPr>
        <p:txBody>
          <a:bodyPr wrap="square" rtlCol="0">
            <a:spAutoFit/>
          </a:bodyPr>
          <a:lstStyle/>
          <a:p>
            <a:r>
              <a:rPr lang="it-IT" sz="1800" b="1" dirty="0" err="1">
                <a:solidFill>
                  <a:srgbClr val="0070C0"/>
                </a:solidFill>
              </a:rPr>
              <a:t>Topics</a:t>
            </a:r>
            <a:r>
              <a:rPr lang="it-IT" sz="1800" b="1" dirty="0">
                <a:solidFill>
                  <a:srgbClr val="0070C0"/>
                </a:solidFill>
              </a:rPr>
              <a:t> </a:t>
            </a:r>
            <a:r>
              <a:rPr lang="it-IT" sz="1800" b="1" dirty="0" err="1">
                <a:solidFill>
                  <a:srgbClr val="0070C0"/>
                </a:solidFill>
              </a:rPr>
              <a:t>identified</a:t>
            </a:r>
            <a:r>
              <a:rPr lang="it-IT" sz="1800" b="1" dirty="0">
                <a:solidFill>
                  <a:srgbClr val="0070C0"/>
                </a:solidFill>
              </a:rPr>
              <a:t> as </a:t>
            </a:r>
            <a:r>
              <a:rPr lang="it-IT" sz="1800" b="1" dirty="0" err="1">
                <a:solidFill>
                  <a:srgbClr val="0070C0"/>
                </a:solidFill>
              </a:rPr>
              <a:t>priorities</a:t>
            </a:r>
            <a:endParaRPr lang="en-GB" sz="1800" b="1" dirty="0">
              <a:solidFill>
                <a:srgbClr val="0070C0"/>
              </a:solidFill>
            </a:endParaRPr>
          </a:p>
        </p:txBody>
      </p:sp>
    </p:spTree>
    <p:extLst>
      <p:ext uri="{BB962C8B-B14F-4D97-AF65-F5344CB8AC3E}">
        <p14:creationId xmlns:p14="http://schemas.microsoft.com/office/powerpoint/2010/main" val="227312993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c87b69a-69f0-4965-b8b4-83793e3f52df" xsi:nil="true"/>
    <lcf76f155ced4ddcb4097134ff3c332f xmlns="2193190b-892c-43af-a703-25808ccd659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1B3280EDF870DD42BE6F85BADB1F9C29" ma:contentTypeVersion="18" ma:contentTypeDescription="Creare un nuovo documento." ma:contentTypeScope="" ma:versionID="ae0486371ae565beb1e4e906fc897c8e">
  <xsd:schema xmlns:xsd="http://www.w3.org/2001/XMLSchema" xmlns:xs="http://www.w3.org/2001/XMLSchema" xmlns:p="http://schemas.microsoft.com/office/2006/metadata/properties" xmlns:ns2="2193190b-892c-43af-a703-25808ccd6591" xmlns:ns3="8c87b69a-69f0-4965-b8b4-83793e3f52df" targetNamespace="http://schemas.microsoft.com/office/2006/metadata/properties" ma:root="true" ma:fieldsID="39cde457e2fd36f6aa335c53c8a5b8d9" ns2:_="" ns3:_="">
    <xsd:import namespace="2193190b-892c-43af-a703-25808ccd6591"/>
    <xsd:import namespace="8c87b69a-69f0-4965-b8b4-83793e3f52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3190b-892c-43af-a703-25808ccd65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Tag immagine" ma:readOnly="false" ma:fieldId="{5cf76f15-5ced-4ddc-b409-7134ff3c332f}" ma:taxonomyMulti="true" ma:sspId="ee57871f-9de0-47c8-9bcc-15251cd4f4b7"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87b69a-69f0-4965-b8b4-83793e3f52df" elementFormDefault="qualified">
    <xsd:import namespace="http://schemas.microsoft.com/office/2006/documentManagement/types"/>
    <xsd:import namespace="http://schemas.microsoft.com/office/infopath/2007/PartnerControls"/>
    <xsd:element name="SharedWithUsers" ma:index="12"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ondiviso con dettagli" ma:internalName="SharedWithDetails" ma:readOnly="true">
      <xsd:simpleType>
        <xsd:restriction base="dms:Note">
          <xsd:maxLength value="255"/>
        </xsd:restriction>
      </xsd:simpleType>
    </xsd:element>
    <xsd:element name="TaxCatchAll" ma:index="21" nillable="true" ma:displayName="Taxonomy Catch All Column" ma:hidden="true" ma:list="{17ab667c-16bc-4840-8041-41183ace2eef}" ma:internalName="TaxCatchAll" ma:showField="CatchAllData" ma:web="8c87b69a-69f0-4965-b8b4-83793e3f52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011528-DEDC-4A3F-ADDC-28F586901849}">
  <ds:schemaRefs>
    <ds:schemaRef ds:uri="http://schemas.microsoft.com/office/2006/metadata/properties"/>
    <ds:schemaRef ds:uri="http://schemas.microsoft.com/office/infopath/2007/PartnerControls"/>
    <ds:schemaRef ds:uri="5fe63f5c-9afc-489e-80cb-6bc0d225116d"/>
    <ds:schemaRef ds:uri="2c866eba-0e85-40b8-9134-af41379355db"/>
    <ds:schemaRef ds:uri="8c87b69a-69f0-4965-b8b4-83793e3f52df"/>
    <ds:schemaRef ds:uri="2193190b-892c-43af-a703-25808ccd6591"/>
  </ds:schemaRefs>
</ds:datastoreItem>
</file>

<file path=customXml/itemProps2.xml><?xml version="1.0" encoding="utf-8"?>
<ds:datastoreItem xmlns:ds="http://schemas.openxmlformats.org/officeDocument/2006/customXml" ds:itemID="{06170A4B-985B-4087-AE91-BC5DE385EF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93190b-892c-43af-a703-25808ccd6591"/>
    <ds:schemaRef ds:uri="8c87b69a-69f0-4965-b8b4-83793e3f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EDA338-6B29-4059-8ABB-D671CCDAFD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2504</TotalTime>
  <Words>1632</Words>
  <Application>Microsoft Office PowerPoint</Application>
  <PresentationFormat>On-screen Show (16:9)</PresentationFormat>
  <Paragraphs>117</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Simple Light</vt:lpstr>
      <vt:lpstr>Ad Hoc Technical Expert Group on Risk Assessment activities  </vt:lpstr>
      <vt:lpstr>Background decisions</vt:lpstr>
      <vt:lpstr>PowerPoint Presentation</vt:lpstr>
      <vt:lpstr>PowerPoint Presentation</vt:lpstr>
      <vt:lpstr>Terms of reference for the AHTEG on Risk Assessment (CBD/CP/MOP/11/7)</vt:lpstr>
      <vt:lpstr>15 topics identified by Parties for the further development of guidance  </vt:lpstr>
      <vt:lpstr>PowerPoint Presentation</vt:lpstr>
      <vt:lpstr>PowerPoint Presentation</vt:lpstr>
      <vt:lpstr>PowerPoint Presentation</vt:lpstr>
      <vt:lpstr>PowerPoint Presentation</vt:lpstr>
      <vt:lpstr>PowerPoint 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Warrie Jens</dc:creator>
  <cp:lastModifiedBy>Giovannelli Valeria</cp:lastModifiedBy>
  <cp:revision>10</cp:revision>
  <dcterms:modified xsi:type="dcterms:W3CDTF">2025-09-11T15:27:54Z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0x0101001B3280EDF870DD42BE6F85BADB1F9C29</vt:lpwstr>
  </property>
</Properties>
</file>