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 id="2147483658" r:id="rId5"/>
  </p:sldMasterIdLst>
  <p:notesMasterIdLst>
    <p:notesMasterId r:id="rId33"/>
  </p:notesMasterIdLst>
  <p:sldIdLst>
    <p:sldId id="280" r:id="rId6"/>
    <p:sldId id="298" r:id="rId7"/>
    <p:sldId id="281" r:id="rId8"/>
    <p:sldId id="282" r:id="rId9"/>
    <p:sldId id="283" r:id="rId10"/>
    <p:sldId id="284" r:id="rId11"/>
    <p:sldId id="285" r:id="rId12"/>
    <p:sldId id="286" r:id="rId13"/>
    <p:sldId id="287" r:id="rId14"/>
    <p:sldId id="257" r:id="rId15"/>
    <p:sldId id="258" r:id="rId16"/>
    <p:sldId id="288" r:id="rId17"/>
    <p:sldId id="289" r:id="rId18"/>
    <p:sldId id="261" r:id="rId19"/>
    <p:sldId id="275" r:id="rId20"/>
    <p:sldId id="290" r:id="rId21"/>
    <p:sldId id="291" r:id="rId22"/>
    <p:sldId id="264" r:id="rId23"/>
    <p:sldId id="292" r:id="rId24"/>
    <p:sldId id="293" r:id="rId25"/>
    <p:sldId id="294" r:id="rId26"/>
    <p:sldId id="295" r:id="rId27"/>
    <p:sldId id="296" r:id="rId28"/>
    <p:sldId id="270" r:id="rId29"/>
    <p:sldId id="271" r:id="rId30"/>
    <p:sldId id="297" r:id="rId31"/>
    <p:sldId id="260" r:id="rId32"/>
  </p:sldIdLst>
  <p:sldSz cx="9144000" cy="5143500" type="screen16x9"/>
  <p:notesSz cx="6858000" cy="9144000"/>
  <p:embeddedFontLst>
    <p:embeddedFont>
      <p:font typeface="Aptos Black" panose="020B0004020202020204" pitchFamily="34" charset="0"/>
      <p:bold r:id="rId34"/>
      <p:boldItalic r:id="rId35"/>
    </p:embeddedFont>
    <p:embeddedFont>
      <p:font typeface="Felix Titling" panose="04060505060202020A04" pitchFamily="82" charset="0"/>
      <p:regular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5AB"/>
    <a:srgbClr val="00CC99"/>
    <a:srgbClr val="97EFDE"/>
    <a:srgbClr val="268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69" d="100"/>
          <a:sy n="69" d="100"/>
        </p:scale>
        <p:origin x="624" y="2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A3CB-2F60-3A7F-B778-4CFC27729945}"/>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40FA5517-4838-D716-1B2F-2FC0BF9F2951}"/>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4" name="Footer Placeholder 3">
            <a:extLst>
              <a:ext uri="{FF2B5EF4-FFF2-40B4-BE49-F238E27FC236}">
                <a16:creationId xmlns:a16="http://schemas.microsoft.com/office/drawing/2014/main" id="{A509016A-E641-2BC4-35A7-C454BEB21DEE}"/>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A987E591-730C-43DA-DDEA-AB568852A475}"/>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34238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C2C49-487C-553E-8A85-570CDDD5BACA}"/>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3" name="Footer Placeholder 2">
            <a:extLst>
              <a:ext uri="{FF2B5EF4-FFF2-40B4-BE49-F238E27FC236}">
                <a16:creationId xmlns:a16="http://schemas.microsoft.com/office/drawing/2014/main" id="{607B3C91-D100-E7F9-63AA-CA5CBB024F4C}"/>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B0FAA5AB-E018-68AB-67EB-D79A2D32D211}"/>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16766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E356-8D9B-24CB-D0DD-A3203280577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B6F4EB7A-A7A0-8621-ADF0-438201693D0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86339042-4025-F7E4-6C47-35567C78A89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9072E0-CF78-5B84-E015-DAE2A1077E29}"/>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6" name="Footer Placeholder 5">
            <a:extLst>
              <a:ext uri="{FF2B5EF4-FFF2-40B4-BE49-F238E27FC236}">
                <a16:creationId xmlns:a16="http://schemas.microsoft.com/office/drawing/2014/main" id="{5BAD803A-5004-1D1D-0084-6A26488BC88E}"/>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0433EE26-E48A-4B51-F956-0749C24B742C}"/>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1589016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0273-8929-F5FA-C7F3-ACC6D211DAA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1B0B777E-A9F6-23A9-F175-56EEF3154D4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ext Placeholder 3">
            <a:extLst>
              <a:ext uri="{FF2B5EF4-FFF2-40B4-BE49-F238E27FC236}">
                <a16:creationId xmlns:a16="http://schemas.microsoft.com/office/drawing/2014/main" id="{825AC486-31AC-7A30-5D23-502494A199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BD8AE09-671B-7B50-A220-FFE8945216BC}"/>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6" name="Footer Placeholder 5">
            <a:extLst>
              <a:ext uri="{FF2B5EF4-FFF2-40B4-BE49-F238E27FC236}">
                <a16:creationId xmlns:a16="http://schemas.microsoft.com/office/drawing/2014/main" id="{A59F0717-2EBE-7F26-50EF-43E8F6C52E7E}"/>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6CCFD2CD-0B51-0A75-1F64-CE69127E3479}"/>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4025423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1F06-ABD0-95CE-7D2C-347BEC6CD3BD}"/>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5DFB4458-BCEE-4F89-649A-A31890AF7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D8CBD537-3D0E-80B9-7E23-5C95F5FEAAD6}"/>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5" name="Footer Placeholder 4">
            <a:extLst>
              <a:ext uri="{FF2B5EF4-FFF2-40B4-BE49-F238E27FC236}">
                <a16:creationId xmlns:a16="http://schemas.microsoft.com/office/drawing/2014/main" id="{2621280E-01F2-8E18-0780-297987F3426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FC3B93A-6CFB-45B1-DBB4-0F50DBF0C540}"/>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412451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C0306-01A1-22A4-419F-EC7718C007B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B4063358-155D-ECCF-CC30-9691DC8E3D2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91508C6-BA34-6159-DF8E-8512321778E1}"/>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5" name="Footer Placeholder 4">
            <a:extLst>
              <a:ext uri="{FF2B5EF4-FFF2-40B4-BE49-F238E27FC236}">
                <a16:creationId xmlns:a16="http://schemas.microsoft.com/office/drawing/2014/main" id="{9EE9245C-9466-F17C-1F35-9EF4F2F8F61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2991641-3C18-365B-3B84-C29C3D7201F4}"/>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36297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1C40-7C6E-9AA3-E317-8A5F941E3F5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nl-BE"/>
          </a:p>
        </p:txBody>
      </p:sp>
      <p:sp>
        <p:nvSpPr>
          <p:cNvPr id="3" name="Subtitle 2">
            <a:extLst>
              <a:ext uri="{FF2B5EF4-FFF2-40B4-BE49-F238E27FC236}">
                <a16:creationId xmlns:a16="http://schemas.microsoft.com/office/drawing/2014/main" id="{60BDD938-6D1E-DA37-CC00-7E43F6C6C3F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D90728E6-A0A0-49A2-CDA3-4A372FC202E5}"/>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5" name="Footer Placeholder 4">
            <a:extLst>
              <a:ext uri="{FF2B5EF4-FFF2-40B4-BE49-F238E27FC236}">
                <a16:creationId xmlns:a16="http://schemas.microsoft.com/office/drawing/2014/main" id="{9E6B438E-D108-FB12-6F13-55287F57C08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8624ACA9-2DEB-E739-3BCB-164D3D487176}"/>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406506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2678-E86F-E3FC-A7D2-B0D93DEBC3F6}"/>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E567CA85-2F2D-A4F7-198F-AC7168D2BC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9EF9AD20-473F-F7B2-20D9-F91C6767804B}"/>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5" name="Footer Placeholder 4">
            <a:extLst>
              <a:ext uri="{FF2B5EF4-FFF2-40B4-BE49-F238E27FC236}">
                <a16:creationId xmlns:a16="http://schemas.microsoft.com/office/drawing/2014/main" id="{E759D75D-392C-D84F-26DC-D8B08D6FA3C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6A2CEB0-EF28-9E20-8A9A-1B0F169EC034}"/>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40964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2C1E-6AAE-8358-8DC1-17335F04173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E0A79D17-4283-86CE-7802-E96CB489F3D9}"/>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4BA74-5567-A3F3-F2EE-EAFC96CD09C2}"/>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5" name="Footer Placeholder 4">
            <a:extLst>
              <a:ext uri="{FF2B5EF4-FFF2-40B4-BE49-F238E27FC236}">
                <a16:creationId xmlns:a16="http://schemas.microsoft.com/office/drawing/2014/main" id="{6E53C83B-4DEC-7863-9B81-23DB56E39E7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2687024-959F-299F-722E-AA6570B4B4C1}"/>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89372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B9BE-7312-C545-1415-6464C4F1ECE1}"/>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89195D28-592E-08F5-CD32-CFBE838041D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2A9ED8E1-003E-095D-8122-DC1376E763E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FC83A14B-64BC-37C6-9D54-C1CD0845CE20}"/>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6" name="Footer Placeholder 5">
            <a:extLst>
              <a:ext uri="{FF2B5EF4-FFF2-40B4-BE49-F238E27FC236}">
                <a16:creationId xmlns:a16="http://schemas.microsoft.com/office/drawing/2014/main" id="{9DD992B9-A509-AFE4-9139-164EB064EB01}"/>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6C4D84C7-FBE6-D97B-0AFA-CACADFBBB25F}"/>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72058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4E5-F09D-C991-34CC-20A55DA05DD9}"/>
              </a:ext>
            </a:extLst>
          </p:cNvPr>
          <p:cNvSpPr>
            <a:spLocks noGrp="1"/>
          </p:cNvSpPr>
          <p:nvPr>
            <p:ph type="title"/>
          </p:nvPr>
        </p:nvSpPr>
        <p:spPr>
          <a:xfrm>
            <a:off x="629841" y="273844"/>
            <a:ext cx="7886700" cy="994172"/>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A5CF3D63-F8B7-96C5-CD84-97707936DF6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D783384-163A-C3E0-806A-76FF4F8572D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BB141F22-6256-FCDF-4FBE-CA7FBF2A8DD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84D23F-5A09-993C-79F9-1284C6B488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53000074-6483-C92C-DCDA-98579D04890E}"/>
              </a:ext>
            </a:extLst>
          </p:cNvPr>
          <p:cNvSpPr>
            <a:spLocks noGrp="1"/>
          </p:cNvSpPr>
          <p:nvPr>
            <p:ph type="dt" sz="half" idx="10"/>
          </p:nvPr>
        </p:nvSpPr>
        <p:spPr/>
        <p:txBody>
          <a:bodyPr/>
          <a:lstStyle/>
          <a:p>
            <a:fld id="{C453BA55-3599-48AB-9D96-B5E2765C3742}" type="datetimeFigureOut">
              <a:rPr lang="nl-BE" smtClean="0"/>
              <a:t>11/09/2025</a:t>
            </a:fld>
            <a:endParaRPr lang="nl-BE"/>
          </a:p>
        </p:txBody>
      </p:sp>
      <p:sp>
        <p:nvSpPr>
          <p:cNvPr id="8" name="Footer Placeholder 7">
            <a:extLst>
              <a:ext uri="{FF2B5EF4-FFF2-40B4-BE49-F238E27FC236}">
                <a16:creationId xmlns:a16="http://schemas.microsoft.com/office/drawing/2014/main" id="{CE0A69A4-0570-9A81-A8D2-A886E8A0537D}"/>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07A9423D-8833-1549-1AF8-7E2A3C886842}"/>
              </a:ext>
            </a:extLst>
          </p:cNvPr>
          <p:cNvSpPr>
            <a:spLocks noGrp="1"/>
          </p:cNvSpPr>
          <p:nvPr>
            <p:ph type="sldNum" sz="quarter" idx="12"/>
          </p:nvPr>
        </p:nvSpPr>
        <p:spPr/>
        <p:txBody>
          <a:bodyPr/>
          <a:lstStyle/>
          <a:p>
            <a:fld id="{7C955D12-F270-49B1-B801-CFF1DC5AD2EB}" type="slidenum">
              <a:rPr lang="nl-BE" smtClean="0"/>
              <a:t>‹#›</a:t>
            </a:fld>
            <a:endParaRPr lang="nl-BE"/>
          </a:p>
        </p:txBody>
      </p:sp>
    </p:spTree>
    <p:extLst>
      <p:ext uri="{BB962C8B-B14F-4D97-AF65-F5344CB8AC3E}">
        <p14:creationId xmlns:p14="http://schemas.microsoft.com/office/powerpoint/2010/main" val="3942319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6">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7">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8252E7-F6F7-BC0B-018E-2E7D6C61223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E3F3DFA0-1C44-12AA-2E23-9941FA8E99E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015C16F3-B548-C5F0-1309-F41E55A74CC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453BA55-3599-48AB-9D96-B5E2765C3742}" type="datetimeFigureOut">
              <a:rPr lang="nl-BE" smtClean="0"/>
              <a:t>11/09/2025</a:t>
            </a:fld>
            <a:endParaRPr lang="nl-BE"/>
          </a:p>
        </p:txBody>
      </p:sp>
      <p:sp>
        <p:nvSpPr>
          <p:cNvPr id="5" name="Footer Placeholder 4">
            <a:extLst>
              <a:ext uri="{FF2B5EF4-FFF2-40B4-BE49-F238E27FC236}">
                <a16:creationId xmlns:a16="http://schemas.microsoft.com/office/drawing/2014/main" id="{7954E5F3-8384-F3B5-E85C-990E18C4BC5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nl-BE"/>
          </a:p>
        </p:txBody>
      </p:sp>
      <p:sp>
        <p:nvSpPr>
          <p:cNvPr id="6" name="Slide Number Placeholder 5">
            <a:extLst>
              <a:ext uri="{FF2B5EF4-FFF2-40B4-BE49-F238E27FC236}">
                <a16:creationId xmlns:a16="http://schemas.microsoft.com/office/drawing/2014/main" id="{0B4E0BF9-8C19-1E43-18BE-798F469C14F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7C955D12-F270-49B1-B801-CFF1DC5AD2EB}" type="slidenum">
              <a:rPr lang="nl-BE" smtClean="0"/>
              <a:t>‹#›</a:t>
            </a:fld>
            <a:endParaRPr lang="nl-BE"/>
          </a:p>
        </p:txBody>
      </p:sp>
    </p:spTree>
    <p:extLst>
      <p:ext uri="{BB962C8B-B14F-4D97-AF65-F5344CB8AC3E}">
        <p14:creationId xmlns:p14="http://schemas.microsoft.com/office/powerpoint/2010/main" val="89731140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3A835E-64AB-881A-2196-0022C6D40093}"/>
              </a:ext>
            </a:extLst>
          </p:cNvPr>
          <p:cNvPicPr>
            <a:picLocks noChangeAspect="1"/>
          </p:cNvPicPr>
          <p:nvPr/>
        </p:nvPicPr>
        <p:blipFill>
          <a:blip r:embed="rId2"/>
          <a:stretch>
            <a:fillRect/>
          </a:stretch>
        </p:blipFill>
        <p:spPr>
          <a:xfrm>
            <a:off x="86736" y="4612452"/>
            <a:ext cx="1191806" cy="460832"/>
          </a:xfrm>
          <a:prstGeom prst="rect">
            <a:avLst/>
          </a:prstGeom>
        </p:spPr>
      </p:pic>
      <p:pic>
        <p:nvPicPr>
          <p:cNvPr id="1028" name="Picture 4" descr="Generated image">
            <a:extLst>
              <a:ext uri="{FF2B5EF4-FFF2-40B4-BE49-F238E27FC236}">
                <a16:creationId xmlns:a16="http://schemas.microsoft.com/office/drawing/2014/main" id="{FF4769CE-F972-8168-2340-8A0C2A42A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A084FE-6F8B-D99B-F693-60FD1B173155}"/>
              </a:ext>
            </a:extLst>
          </p:cNvPr>
          <p:cNvSpPr txBox="1"/>
          <p:nvPr/>
        </p:nvSpPr>
        <p:spPr>
          <a:xfrm rot="183184">
            <a:off x="3908642" y="2793851"/>
            <a:ext cx="1548000" cy="338554"/>
          </a:xfrm>
          <a:prstGeom prst="rect">
            <a:avLst/>
          </a:prstGeom>
          <a:solidFill>
            <a:srgbClr val="EFD5AB"/>
          </a:solidFill>
        </p:spPr>
        <p:txBody>
          <a:bodyPr wrap="square" rtlCol="0">
            <a:spAutoFit/>
          </a:bodyPr>
          <a:lstStyle/>
          <a:p>
            <a:pPr algn="ctr"/>
            <a:r>
              <a:rPr lang="en-US" sz="1600" b="1" dirty="0">
                <a:latin typeface="Aptos Black" panose="020F0502020204030204" pitchFamily="34" charset="0"/>
              </a:rPr>
              <a:t>SBSTTA</a:t>
            </a:r>
            <a:r>
              <a:rPr lang="en-US" sz="1100" b="1" dirty="0">
                <a:latin typeface="Aptos Black" panose="020F0502020204030204" pitchFamily="34" charset="0"/>
              </a:rPr>
              <a:t> </a:t>
            </a:r>
          </a:p>
        </p:txBody>
      </p:sp>
    </p:spTree>
    <p:extLst>
      <p:ext uri="{BB962C8B-B14F-4D97-AF65-F5344CB8AC3E}">
        <p14:creationId xmlns:p14="http://schemas.microsoft.com/office/powerpoint/2010/main" val="2877205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235-6D32-4ED4-AC71-03D1AC5B859F}"/>
              </a:ext>
            </a:extLst>
          </p:cNvPr>
          <p:cNvSpPr>
            <a:spLocks noGrp="1"/>
          </p:cNvSpPr>
          <p:nvPr>
            <p:ph type="title"/>
          </p:nvPr>
        </p:nvSpPr>
        <p:spPr/>
        <p:txBody>
          <a:bodyPr/>
          <a:lstStyle/>
          <a:p>
            <a:r>
              <a:rPr lang="en-US" dirty="0"/>
              <a:t>Building a position on RARM</a:t>
            </a:r>
            <a:endParaRPr lang="nl-BE" dirty="0"/>
          </a:p>
        </p:txBody>
      </p:sp>
      <p:cxnSp>
        <p:nvCxnSpPr>
          <p:cNvPr id="10" name="Straight Connector 9">
            <a:extLst>
              <a:ext uri="{FF2B5EF4-FFF2-40B4-BE49-F238E27FC236}">
                <a16:creationId xmlns:a16="http://schemas.microsoft.com/office/drawing/2014/main" id="{81F61C31-2FEB-890F-6677-FE0E7608A803}"/>
              </a:ext>
            </a:extLst>
          </p:cNvPr>
          <p:cNvCxnSpPr>
            <a:cxnSpLocks/>
          </p:cNvCxnSpPr>
          <p:nvPr/>
        </p:nvCxnSpPr>
        <p:spPr>
          <a:xfrm>
            <a:off x="2504561" y="3033633"/>
            <a:ext cx="139708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BE7C14D-26BD-0353-8CFC-93729A4D73E1}"/>
              </a:ext>
            </a:extLst>
          </p:cNvPr>
          <p:cNvCxnSpPr>
            <a:cxnSpLocks/>
          </p:cNvCxnSpPr>
          <p:nvPr/>
        </p:nvCxnSpPr>
        <p:spPr>
          <a:xfrm flipV="1">
            <a:off x="3901646" y="1824215"/>
            <a:ext cx="0" cy="241883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0D543ED-234A-7887-956F-8F739C03202D}"/>
              </a:ext>
            </a:extLst>
          </p:cNvPr>
          <p:cNvCxnSpPr/>
          <p:nvPr/>
        </p:nvCxnSpPr>
        <p:spPr>
          <a:xfrm>
            <a:off x="3901646" y="1824215"/>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991A045-E986-B833-9A37-AFDB404EFCF6}"/>
              </a:ext>
            </a:extLst>
          </p:cNvPr>
          <p:cNvCxnSpPr/>
          <p:nvPr/>
        </p:nvCxnSpPr>
        <p:spPr>
          <a:xfrm>
            <a:off x="3901646" y="3033633"/>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22EF59C-86D7-A1EE-398D-F8482D0A8870}"/>
              </a:ext>
            </a:extLst>
          </p:cNvPr>
          <p:cNvCxnSpPr/>
          <p:nvPr/>
        </p:nvCxnSpPr>
        <p:spPr>
          <a:xfrm>
            <a:off x="3901646" y="4243051"/>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72BD48CA-1E5F-EEF6-E3B0-03F8F21BAAB8}"/>
              </a:ext>
            </a:extLst>
          </p:cNvPr>
          <p:cNvPicPr>
            <a:picLocks noChangeAspect="1"/>
          </p:cNvPicPr>
          <p:nvPr/>
        </p:nvPicPr>
        <p:blipFill>
          <a:blip r:embed="rId2"/>
          <a:stretch>
            <a:fillRect/>
          </a:stretch>
        </p:blipFill>
        <p:spPr>
          <a:xfrm>
            <a:off x="902115" y="2332357"/>
            <a:ext cx="1359865" cy="1303204"/>
          </a:xfrm>
          <a:prstGeom prst="rect">
            <a:avLst/>
          </a:prstGeom>
        </p:spPr>
      </p:pic>
      <p:pic>
        <p:nvPicPr>
          <p:cNvPr id="23" name="Picture 22">
            <a:extLst>
              <a:ext uri="{FF2B5EF4-FFF2-40B4-BE49-F238E27FC236}">
                <a16:creationId xmlns:a16="http://schemas.microsoft.com/office/drawing/2014/main" id="{4CD17DDA-6317-B9DE-2DB2-F39C0D928632}"/>
              </a:ext>
            </a:extLst>
          </p:cNvPr>
          <p:cNvPicPr>
            <a:picLocks noChangeAspect="1"/>
          </p:cNvPicPr>
          <p:nvPr/>
        </p:nvPicPr>
        <p:blipFill>
          <a:blip r:embed="rId3"/>
          <a:stretch>
            <a:fillRect/>
          </a:stretch>
        </p:blipFill>
        <p:spPr>
          <a:xfrm>
            <a:off x="4661587" y="1268016"/>
            <a:ext cx="891443" cy="1040018"/>
          </a:xfrm>
          <a:prstGeom prst="rect">
            <a:avLst/>
          </a:prstGeom>
        </p:spPr>
      </p:pic>
      <p:pic>
        <p:nvPicPr>
          <p:cNvPr id="25" name="Picture 24">
            <a:extLst>
              <a:ext uri="{FF2B5EF4-FFF2-40B4-BE49-F238E27FC236}">
                <a16:creationId xmlns:a16="http://schemas.microsoft.com/office/drawing/2014/main" id="{F6D585DD-7461-9165-5807-C863EF0BDC71}"/>
              </a:ext>
            </a:extLst>
          </p:cNvPr>
          <p:cNvPicPr>
            <a:picLocks noChangeAspect="1"/>
          </p:cNvPicPr>
          <p:nvPr/>
        </p:nvPicPr>
        <p:blipFill>
          <a:blip r:embed="rId4"/>
          <a:stretch>
            <a:fillRect/>
          </a:stretch>
        </p:blipFill>
        <p:spPr>
          <a:xfrm>
            <a:off x="4661597" y="2555888"/>
            <a:ext cx="891433" cy="1082454"/>
          </a:xfrm>
          <a:prstGeom prst="rect">
            <a:avLst/>
          </a:prstGeom>
        </p:spPr>
      </p:pic>
      <p:pic>
        <p:nvPicPr>
          <p:cNvPr id="27" name="Picture 26">
            <a:extLst>
              <a:ext uri="{FF2B5EF4-FFF2-40B4-BE49-F238E27FC236}">
                <a16:creationId xmlns:a16="http://schemas.microsoft.com/office/drawing/2014/main" id="{1DDB72E3-55DE-37F4-E379-726D602CAF6C}"/>
              </a:ext>
            </a:extLst>
          </p:cNvPr>
          <p:cNvPicPr>
            <a:picLocks noChangeAspect="1"/>
          </p:cNvPicPr>
          <p:nvPr/>
        </p:nvPicPr>
        <p:blipFill>
          <a:blip r:embed="rId5"/>
          <a:stretch>
            <a:fillRect/>
          </a:stretch>
        </p:blipFill>
        <p:spPr>
          <a:xfrm>
            <a:off x="4679974" y="3633211"/>
            <a:ext cx="891427" cy="1081829"/>
          </a:xfrm>
          <a:prstGeom prst="rect">
            <a:avLst/>
          </a:prstGeom>
        </p:spPr>
      </p:pic>
      <p:pic>
        <p:nvPicPr>
          <p:cNvPr id="3" name="Picture 2">
            <a:extLst>
              <a:ext uri="{FF2B5EF4-FFF2-40B4-BE49-F238E27FC236}">
                <a16:creationId xmlns:a16="http://schemas.microsoft.com/office/drawing/2014/main" id="{E6288E67-1259-263E-37E3-A9C0C007C0CE}"/>
              </a:ext>
            </a:extLst>
          </p:cNvPr>
          <p:cNvPicPr>
            <a:picLocks noChangeAspect="1"/>
          </p:cNvPicPr>
          <p:nvPr/>
        </p:nvPicPr>
        <p:blipFill>
          <a:blip r:embed="rId6"/>
          <a:stretch>
            <a:fillRect/>
          </a:stretch>
        </p:blipFill>
        <p:spPr>
          <a:xfrm>
            <a:off x="86736" y="4612452"/>
            <a:ext cx="1191806" cy="460832"/>
          </a:xfrm>
          <a:prstGeom prst="rect">
            <a:avLst/>
          </a:prstGeom>
        </p:spPr>
      </p:pic>
    </p:spTree>
    <p:extLst>
      <p:ext uri="{BB962C8B-B14F-4D97-AF65-F5344CB8AC3E}">
        <p14:creationId xmlns:p14="http://schemas.microsoft.com/office/powerpoint/2010/main" val="3743033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2A89-313F-65E6-8385-116860B59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5E90D-6898-1739-5D0A-6A90E3B0A699}"/>
              </a:ext>
            </a:extLst>
          </p:cNvPr>
          <p:cNvSpPr>
            <a:spLocks noGrp="1"/>
          </p:cNvSpPr>
          <p:nvPr>
            <p:ph type="title"/>
          </p:nvPr>
        </p:nvSpPr>
        <p:spPr/>
        <p:txBody>
          <a:bodyPr/>
          <a:lstStyle/>
          <a:p>
            <a:r>
              <a:rPr lang="en-US" dirty="0"/>
              <a:t>Building a position on RARM</a:t>
            </a:r>
            <a:endParaRPr lang="nl-BE" dirty="0"/>
          </a:p>
        </p:txBody>
      </p:sp>
      <p:sp>
        <p:nvSpPr>
          <p:cNvPr id="3" name="TextBox 2">
            <a:extLst>
              <a:ext uri="{FF2B5EF4-FFF2-40B4-BE49-F238E27FC236}">
                <a16:creationId xmlns:a16="http://schemas.microsoft.com/office/drawing/2014/main" id="{D85EE3DE-849C-6B99-38B4-B7F1D6D56B12}"/>
              </a:ext>
            </a:extLst>
          </p:cNvPr>
          <p:cNvSpPr txBox="1"/>
          <p:nvPr/>
        </p:nvSpPr>
        <p:spPr>
          <a:xfrm>
            <a:off x="3629798" y="2475743"/>
            <a:ext cx="4466968" cy="738664"/>
          </a:xfrm>
          <a:prstGeom prst="rect">
            <a:avLst/>
          </a:prstGeom>
          <a:noFill/>
        </p:spPr>
        <p:txBody>
          <a:bodyPr wrap="square" rtlCol="0">
            <a:spAutoFit/>
          </a:bodyPr>
          <a:lstStyle/>
          <a:p>
            <a:pPr algn="ctr" defTabSz="685800">
              <a:buClrTx/>
            </a:pPr>
            <a:r>
              <a:rPr lang="en-US" sz="2100" b="1" kern="1200" dirty="0">
                <a:solidFill>
                  <a:prstClr val="black"/>
                </a:solidFill>
                <a:latin typeface="Aptos" panose="02110004020202020204"/>
                <a:ea typeface="+mn-ea"/>
                <a:cs typeface="+mn-cs"/>
              </a:rPr>
              <a:t>What is it you want to achieve within this Agenda Item?</a:t>
            </a:r>
            <a:endParaRPr lang="nl-BE" sz="2100" b="1" kern="1200" dirty="0">
              <a:solidFill>
                <a:prstClr val="black"/>
              </a:solidFill>
              <a:latin typeface="Aptos" panose="02110004020202020204"/>
              <a:ea typeface="+mn-ea"/>
              <a:cs typeface="+mn-cs"/>
            </a:endParaRPr>
          </a:p>
        </p:txBody>
      </p:sp>
      <p:sp>
        <p:nvSpPr>
          <p:cNvPr id="7" name="TextBox 6">
            <a:extLst>
              <a:ext uri="{FF2B5EF4-FFF2-40B4-BE49-F238E27FC236}">
                <a16:creationId xmlns:a16="http://schemas.microsoft.com/office/drawing/2014/main" id="{0B685C78-A87A-5728-5FEB-ED70109889FA}"/>
              </a:ext>
            </a:extLst>
          </p:cNvPr>
          <p:cNvSpPr txBox="1"/>
          <p:nvPr/>
        </p:nvSpPr>
        <p:spPr>
          <a:xfrm>
            <a:off x="3781168" y="1640359"/>
            <a:ext cx="2702215" cy="300082"/>
          </a:xfrm>
          <a:prstGeom prst="rect">
            <a:avLst/>
          </a:prstGeom>
          <a:noFill/>
        </p:spPr>
        <p:txBody>
          <a:bodyPr wrap="none" rtlCol="0">
            <a:spAutoFit/>
          </a:bodyPr>
          <a:lstStyle/>
          <a:p>
            <a:pPr defTabSz="685800">
              <a:buClrTx/>
            </a:pPr>
            <a:r>
              <a:rPr lang="en-US" sz="1350" kern="1200" dirty="0">
                <a:solidFill>
                  <a:prstClr val="black"/>
                </a:solidFill>
                <a:latin typeface="Aptos" panose="02110004020202020204"/>
                <a:ea typeface="+mn-ea"/>
                <a:cs typeface="+mn-cs"/>
              </a:rPr>
              <a:t>Avoid hindrances for national policy</a:t>
            </a:r>
            <a:endParaRPr lang="nl-BE" sz="1350" kern="1200" dirty="0">
              <a:solidFill>
                <a:prstClr val="black"/>
              </a:solidFill>
              <a:latin typeface="Aptos" panose="02110004020202020204"/>
              <a:ea typeface="+mn-ea"/>
              <a:cs typeface="+mn-cs"/>
            </a:endParaRPr>
          </a:p>
        </p:txBody>
      </p:sp>
      <p:sp>
        <p:nvSpPr>
          <p:cNvPr id="8" name="TextBox 7">
            <a:extLst>
              <a:ext uri="{FF2B5EF4-FFF2-40B4-BE49-F238E27FC236}">
                <a16:creationId xmlns:a16="http://schemas.microsoft.com/office/drawing/2014/main" id="{1CBDCA2B-0918-C33C-7227-EE3000FFBEC3}"/>
              </a:ext>
            </a:extLst>
          </p:cNvPr>
          <p:cNvSpPr txBox="1"/>
          <p:nvPr/>
        </p:nvSpPr>
        <p:spPr>
          <a:xfrm>
            <a:off x="4698657" y="2058051"/>
            <a:ext cx="3618042" cy="300082"/>
          </a:xfrm>
          <a:prstGeom prst="rect">
            <a:avLst/>
          </a:prstGeom>
          <a:noFill/>
        </p:spPr>
        <p:txBody>
          <a:bodyPr wrap="none" rtlCol="0">
            <a:spAutoFit/>
          </a:bodyPr>
          <a:lstStyle/>
          <a:p>
            <a:pPr defTabSz="685800">
              <a:buClrTx/>
            </a:pPr>
            <a:r>
              <a:rPr lang="en-US" sz="1350" kern="1200" dirty="0">
                <a:solidFill>
                  <a:prstClr val="black"/>
                </a:solidFill>
                <a:latin typeface="Aptos" panose="02110004020202020204"/>
                <a:ea typeface="+mn-ea"/>
                <a:cs typeface="+mn-cs"/>
              </a:rPr>
              <a:t>Capacity building for those countries that need it</a:t>
            </a:r>
            <a:endParaRPr lang="nl-BE" sz="1350" kern="1200" dirty="0">
              <a:solidFill>
                <a:prstClr val="black"/>
              </a:solidFill>
              <a:latin typeface="Aptos" panose="02110004020202020204"/>
              <a:ea typeface="+mn-ea"/>
              <a:cs typeface="+mn-cs"/>
            </a:endParaRPr>
          </a:p>
        </p:txBody>
      </p:sp>
      <p:sp>
        <p:nvSpPr>
          <p:cNvPr id="9" name="TextBox 8">
            <a:extLst>
              <a:ext uri="{FF2B5EF4-FFF2-40B4-BE49-F238E27FC236}">
                <a16:creationId xmlns:a16="http://schemas.microsoft.com/office/drawing/2014/main" id="{CE82BEBD-479C-67F8-F8C2-25E31047B7F9}"/>
              </a:ext>
            </a:extLst>
          </p:cNvPr>
          <p:cNvSpPr txBox="1"/>
          <p:nvPr/>
        </p:nvSpPr>
        <p:spPr>
          <a:xfrm>
            <a:off x="3607123" y="3300403"/>
            <a:ext cx="2310249" cy="507831"/>
          </a:xfrm>
          <a:prstGeom prst="rect">
            <a:avLst/>
          </a:prstGeom>
          <a:noFill/>
        </p:spPr>
        <p:txBody>
          <a:bodyPr wrap="none" rtlCol="0">
            <a:spAutoFit/>
          </a:bodyPr>
          <a:lstStyle/>
          <a:p>
            <a:pPr algn="ctr" defTabSz="685800">
              <a:buClrTx/>
            </a:pPr>
            <a:r>
              <a:rPr lang="en-US" sz="1350" kern="1200" dirty="0">
                <a:solidFill>
                  <a:prstClr val="black"/>
                </a:solidFill>
                <a:latin typeface="Aptos" panose="02110004020202020204"/>
                <a:ea typeface="+mn-ea"/>
                <a:cs typeface="+mn-cs"/>
              </a:rPr>
              <a:t>Support on a specific national </a:t>
            </a:r>
          </a:p>
          <a:p>
            <a:pPr algn="ctr" defTabSz="685800">
              <a:buClrTx/>
            </a:pPr>
            <a:r>
              <a:rPr lang="en-US" sz="1350" kern="1200" dirty="0">
                <a:solidFill>
                  <a:prstClr val="black"/>
                </a:solidFill>
                <a:latin typeface="Aptos" panose="02110004020202020204"/>
                <a:ea typeface="+mn-ea"/>
                <a:cs typeface="+mn-cs"/>
              </a:rPr>
              <a:t>RARM issue</a:t>
            </a:r>
            <a:endParaRPr lang="nl-BE" sz="1350" kern="1200" dirty="0">
              <a:solidFill>
                <a:prstClr val="black"/>
              </a:solidFill>
              <a:latin typeface="Aptos" panose="02110004020202020204"/>
              <a:ea typeface="+mn-ea"/>
              <a:cs typeface="+mn-cs"/>
            </a:endParaRPr>
          </a:p>
        </p:txBody>
      </p:sp>
      <p:sp>
        <p:nvSpPr>
          <p:cNvPr id="11" name="TextBox 10">
            <a:extLst>
              <a:ext uri="{FF2B5EF4-FFF2-40B4-BE49-F238E27FC236}">
                <a16:creationId xmlns:a16="http://schemas.microsoft.com/office/drawing/2014/main" id="{35ABBCFE-30B5-C462-E4C9-C74FED8AB7D7}"/>
              </a:ext>
            </a:extLst>
          </p:cNvPr>
          <p:cNvSpPr txBox="1"/>
          <p:nvPr/>
        </p:nvSpPr>
        <p:spPr>
          <a:xfrm>
            <a:off x="4368764" y="3981571"/>
            <a:ext cx="2803973" cy="300082"/>
          </a:xfrm>
          <a:prstGeom prst="rect">
            <a:avLst/>
          </a:prstGeom>
          <a:noFill/>
        </p:spPr>
        <p:txBody>
          <a:bodyPr wrap="none" rtlCol="0">
            <a:spAutoFit/>
          </a:bodyPr>
          <a:lstStyle/>
          <a:p>
            <a:pPr defTabSz="685800">
              <a:buClrTx/>
            </a:pPr>
            <a:r>
              <a:rPr lang="en-US" sz="1350" kern="1200" dirty="0">
                <a:solidFill>
                  <a:prstClr val="black"/>
                </a:solidFill>
                <a:latin typeface="Aptos" panose="02110004020202020204"/>
                <a:ea typeface="+mn-ea"/>
                <a:cs typeface="+mn-cs"/>
              </a:rPr>
              <a:t>Stimulate exchanges between Parties</a:t>
            </a:r>
            <a:endParaRPr lang="nl-BE" sz="1350" kern="1200" dirty="0">
              <a:solidFill>
                <a:prstClr val="black"/>
              </a:solidFill>
              <a:latin typeface="Aptos" panose="02110004020202020204"/>
              <a:ea typeface="+mn-ea"/>
              <a:cs typeface="+mn-cs"/>
            </a:endParaRPr>
          </a:p>
        </p:txBody>
      </p:sp>
      <p:sp>
        <p:nvSpPr>
          <p:cNvPr id="12" name="TextBox 11">
            <a:extLst>
              <a:ext uri="{FF2B5EF4-FFF2-40B4-BE49-F238E27FC236}">
                <a16:creationId xmlns:a16="http://schemas.microsoft.com/office/drawing/2014/main" id="{52926B55-B85B-2EAB-8052-854C950BE32F}"/>
              </a:ext>
            </a:extLst>
          </p:cNvPr>
          <p:cNvSpPr txBox="1"/>
          <p:nvPr/>
        </p:nvSpPr>
        <p:spPr>
          <a:xfrm>
            <a:off x="6210284" y="3370286"/>
            <a:ext cx="2756284" cy="300082"/>
          </a:xfrm>
          <a:prstGeom prst="rect">
            <a:avLst/>
          </a:prstGeom>
          <a:noFill/>
        </p:spPr>
        <p:txBody>
          <a:bodyPr wrap="square" rtlCol="0">
            <a:spAutoFit/>
          </a:bodyPr>
          <a:lstStyle/>
          <a:p>
            <a:pPr defTabSz="685800">
              <a:buClrTx/>
            </a:pPr>
            <a:r>
              <a:rPr lang="en-US" sz="1350" kern="1200" dirty="0">
                <a:solidFill>
                  <a:prstClr val="black"/>
                </a:solidFill>
                <a:latin typeface="Aptos" panose="02110004020202020204"/>
                <a:ea typeface="+mn-ea"/>
                <a:cs typeface="+mn-cs"/>
              </a:rPr>
              <a:t>Create pressure on other Ministries</a:t>
            </a:r>
            <a:endParaRPr lang="nl-BE" sz="1350" kern="1200" dirty="0">
              <a:solidFill>
                <a:prstClr val="black"/>
              </a:solidFill>
              <a:latin typeface="Aptos" panose="02110004020202020204"/>
              <a:ea typeface="+mn-ea"/>
              <a:cs typeface="+mn-cs"/>
            </a:endParaRPr>
          </a:p>
        </p:txBody>
      </p:sp>
      <p:sp>
        <p:nvSpPr>
          <p:cNvPr id="14" name="TextBox 13">
            <a:extLst>
              <a:ext uri="{FF2B5EF4-FFF2-40B4-BE49-F238E27FC236}">
                <a16:creationId xmlns:a16="http://schemas.microsoft.com/office/drawing/2014/main" id="{2DFFBCA4-1C7A-76E7-98E4-B74A53889F1C}"/>
              </a:ext>
            </a:extLst>
          </p:cNvPr>
          <p:cNvSpPr txBox="1"/>
          <p:nvPr/>
        </p:nvSpPr>
        <p:spPr>
          <a:xfrm>
            <a:off x="6463146" y="1341652"/>
            <a:ext cx="2321854" cy="507831"/>
          </a:xfrm>
          <a:prstGeom prst="rect">
            <a:avLst/>
          </a:prstGeom>
          <a:noFill/>
        </p:spPr>
        <p:txBody>
          <a:bodyPr wrap="none" rtlCol="0">
            <a:spAutoFit/>
          </a:bodyPr>
          <a:lstStyle/>
          <a:p>
            <a:pPr algn="ctr" defTabSz="685800">
              <a:buClrTx/>
            </a:pPr>
            <a:r>
              <a:rPr lang="en-US" sz="1350" kern="1200" dirty="0">
                <a:solidFill>
                  <a:prstClr val="black"/>
                </a:solidFill>
                <a:latin typeface="Aptos" panose="02110004020202020204"/>
                <a:ea typeface="+mn-ea"/>
                <a:cs typeface="+mn-cs"/>
              </a:rPr>
              <a:t>Maintain the credibility of the </a:t>
            </a:r>
          </a:p>
          <a:p>
            <a:pPr algn="ctr" defTabSz="685800">
              <a:buClrTx/>
            </a:pPr>
            <a:r>
              <a:rPr lang="en-US" sz="1350" kern="1200" dirty="0">
                <a:solidFill>
                  <a:prstClr val="black"/>
                </a:solidFill>
                <a:latin typeface="Aptos" panose="02110004020202020204"/>
                <a:ea typeface="+mn-ea"/>
                <a:cs typeface="+mn-cs"/>
              </a:rPr>
              <a:t>Cartagena Protocol</a:t>
            </a:r>
            <a:endParaRPr lang="nl-BE" sz="1350" kern="1200" dirty="0">
              <a:solidFill>
                <a:prstClr val="black"/>
              </a:solidFill>
              <a:latin typeface="Aptos" panose="02110004020202020204"/>
              <a:ea typeface="+mn-ea"/>
              <a:cs typeface="+mn-cs"/>
            </a:endParaRPr>
          </a:p>
        </p:txBody>
      </p:sp>
      <p:pic>
        <p:nvPicPr>
          <p:cNvPr id="15" name="Picture 14">
            <a:extLst>
              <a:ext uri="{FF2B5EF4-FFF2-40B4-BE49-F238E27FC236}">
                <a16:creationId xmlns:a16="http://schemas.microsoft.com/office/drawing/2014/main" id="{D20A1930-4B8D-54A4-ACB0-8E9D2D5828BB}"/>
              </a:ext>
            </a:extLst>
          </p:cNvPr>
          <p:cNvPicPr>
            <a:picLocks noChangeAspect="1"/>
          </p:cNvPicPr>
          <p:nvPr/>
        </p:nvPicPr>
        <p:blipFill>
          <a:blip r:embed="rId2"/>
          <a:stretch>
            <a:fillRect/>
          </a:stretch>
        </p:blipFill>
        <p:spPr>
          <a:xfrm>
            <a:off x="902115" y="1880191"/>
            <a:ext cx="1831691" cy="1755370"/>
          </a:xfrm>
          <a:prstGeom prst="rect">
            <a:avLst/>
          </a:prstGeom>
        </p:spPr>
      </p:pic>
      <p:pic>
        <p:nvPicPr>
          <p:cNvPr id="4" name="Picture 3">
            <a:extLst>
              <a:ext uri="{FF2B5EF4-FFF2-40B4-BE49-F238E27FC236}">
                <a16:creationId xmlns:a16="http://schemas.microsoft.com/office/drawing/2014/main" id="{86154472-C90C-1BAD-1070-735EBC19746A}"/>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75485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00C97-69C2-504A-9500-21A8A628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2E1F5-3616-B397-FAEE-8C0B7744560D}"/>
              </a:ext>
            </a:extLst>
          </p:cNvPr>
          <p:cNvSpPr>
            <a:spLocks noGrp="1"/>
          </p:cNvSpPr>
          <p:nvPr>
            <p:ph type="title"/>
          </p:nvPr>
        </p:nvSpPr>
        <p:spPr/>
        <p:txBody>
          <a:bodyPr/>
          <a:lstStyle/>
          <a:p>
            <a:r>
              <a:rPr lang="en-US" dirty="0"/>
              <a:t>Building a position on RARM</a:t>
            </a:r>
            <a:endParaRPr lang="nl-BE" dirty="0"/>
          </a:p>
        </p:txBody>
      </p:sp>
      <p:cxnSp>
        <p:nvCxnSpPr>
          <p:cNvPr id="10" name="Straight Connector 9">
            <a:extLst>
              <a:ext uri="{FF2B5EF4-FFF2-40B4-BE49-F238E27FC236}">
                <a16:creationId xmlns:a16="http://schemas.microsoft.com/office/drawing/2014/main" id="{E9003ADC-A732-27CB-54AF-BEFDEE95EA1C}"/>
              </a:ext>
            </a:extLst>
          </p:cNvPr>
          <p:cNvCxnSpPr>
            <a:cxnSpLocks/>
          </p:cNvCxnSpPr>
          <p:nvPr/>
        </p:nvCxnSpPr>
        <p:spPr>
          <a:xfrm>
            <a:off x="2504561" y="3033633"/>
            <a:ext cx="139708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6007AE-F465-1068-A27A-466A111465EB}"/>
              </a:ext>
            </a:extLst>
          </p:cNvPr>
          <p:cNvCxnSpPr>
            <a:cxnSpLocks/>
          </p:cNvCxnSpPr>
          <p:nvPr/>
        </p:nvCxnSpPr>
        <p:spPr>
          <a:xfrm flipV="1">
            <a:off x="3901646" y="1824215"/>
            <a:ext cx="0" cy="241883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EFBBF4D-AD99-112C-8640-AE421011A5A3}"/>
              </a:ext>
            </a:extLst>
          </p:cNvPr>
          <p:cNvCxnSpPr/>
          <p:nvPr/>
        </p:nvCxnSpPr>
        <p:spPr>
          <a:xfrm>
            <a:off x="3901646" y="1824215"/>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407570C-2957-43B3-1A3F-B0E71FFFBD64}"/>
              </a:ext>
            </a:extLst>
          </p:cNvPr>
          <p:cNvCxnSpPr/>
          <p:nvPr/>
        </p:nvCxnSpPr>
        <p:spPr>
          <a:xfrm>
            <a:off x="3901646" y="3033633"/>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BE7E873-A43D-AE29-CF84-D8C4674A1052}"/>
              </a:ext>
            </a:extLst>
          </p:cNvPr>
          <p:cNvCxnSpPr/>
          <p:nvPr/>
        </p:nvCxnSpPr>
        <p:spPr>
          <a:xfrm>
            <a:off x="3901646" y="4243051"/>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D3BD5BBD-7E18-0BE7-467C-32F09ED2E6B7}"/>
              </a:ext>
            </a:extLst>
          </p:cNvPr>
          <p:cNvPicPr>
            <a:picLocks noChangeAspect="1"/>
          </p:cNvPicPr>
          <p:nvPr/>
        </p:nvPicPr>
        <p:blipFill>
          <a:blip r:embed="rId2"/>
          <a:stretch>
            <a:fillRect/>
          </a:stretch>
        </p:blipFill>
        <p:spPr>
          <a:xfrm>
            <a:off x="902115" y="2332357"/>
            <a:ext cx="1359865" cy="1303204"/>
          </a:xfrm>
          <a:prstGeom prst="rect">
            <a:avLst/>
          </a:prstGeom>
        </p:spPr>
      </p:pic>
      <p:pic>
        <p:nvPicPr>
          <p:cNvPr id="23" name="Picture 22">
            <a:extLst>
              <a:ext uri="{FF2B5EF4-FFF2-40B4-BE49-F238E27FC236}">
                <a16:creationId xmlns:a16="http://schemas.microsoft.com/office/drawing/2014/main" id="{8608E312-D421-4F7F-D5A4-EE9F77C3B417}"/>
              </a:ext>
            </a:extLst>
          </p:cNvPr>
          <p:cNvPicPr>
            <a:picLocks noChangeAspect="1"/>
          </p:cNvPicPr>
          <p:nvPr/>
        </p:nvPicPr>
        <p:blipFill>
          <a:blip r:embed="rId3"/>
          <a:stretch>
            <a:fillRect/>
          </a:stretch>
        </p:blipFill>
        <p:spPr>
          <a:xfrm>
            <a:off x="4661587" y="1268016"/>
            <a:ext cx="891443" cy="1040018"/>
          </a:xfrm>
          <a:prstGeom prst="rect">
            <a:avLst/>
          </a:prstGeom>
        </p:spPr>
      </p:pic>
      <p:pic>
        <p:nvPicPr>
          <p:cNvPr id="25" name="Picture 24">
            <a:extLst>
              <a:ext uri="{FF2B5EF4-FFF2-40B4-BE49-F238E27FC236}">
                <a16:creationId xmlns:a16="http://schemas.microsoft.com/office/drawing/2014/main" id="{3F7C662F-EF27-CD44-3548-D6CED32CA002}"/>
              </a:ext>
            </a:extLst>
          </p:cNvPr>
          <p:cNvPicPr>
            <a:picLocks noChangeAspect="1"/>
          </p:cNvPicPr>
          <p:nvPr/>
        </p:nvPicPr>
        <p:blipFill>
          <a:blip r:embed="rId4"/>
          <a:stretch>
            <a:fillRect/>
          </a:stretch>
        </p:blipFill>
        <p:spPr>
          <a:xfrm>
            <a:off x="4661597" y="2555888"/>
            <a:ext cx="891433" cy="1082454"/>
          </a:xfrm>
          <a:prstGeom prst="rect">
            <a:avLst/>
          </a:prstGeom>
        </p:spPr>
      </p:pic>
      <p:pic>
        <p:nvPicPr>
          <p:cNvPr id="27" name="Picture 26">
            <a:extLst>
              <a:ext uri="{FF2B5EF4-FFF2-40B4-BE49-F238E27FC236}">
                <a16:creationId xmlns:a16="http://schemas.microsoft.com/office/drawing/2014/main" id="{EBDE5B43-8675-D046-32FD-5939851C7FCF}"/>
              </a:ext>
            </a:extLst>
          </p:cNvPr>
          <p:cNvPicPr>
            <a:picLocks noChangeAspect="1"/>
          </p:cNvPicPr>
          <p:nvPr/>
        </p:nvPicPr>
        <p:blipFill>
          <a:blip r:embed="rId5"/>
          <a:stretch>
            <a:fillRect/>
          </a:stretch>
        </p:blipFill>
        <p:spPr>
          <a:xfrm>
            <a:off x="4679974" y="3633211"/>
            <a:ext cx="891427" cy="1081829"/>
          </a:xfrm>
          <a:prstGeom prst="rect">
            <a:avLst/>
          </a:prstGeom>
        </p:spPr>
      </p:pic>
      <p:pic>
        <p:nvPicPr>
          <p:cNvPr id="3" name="Picture 2">
            <a:extLst>
              <a:ext uri="{FF2B5EF4-FFF2-40B4-BE49-F238E27FC236}">
                <a16:creationId xmlns:a16="http://schemas.microsoft.com/office/drawing/2014/main" id="{F279D2E2-00DC-F4EE-B138-9D4E6F7F2940}"/>
              </a:ext>
            </a:extLst>
          </p:cNvPr>
          <p:cNvPicPr>
            <a:picLocks noChangeAspect="1"/>
          </p:cNvPicPr>
          <p:nvPr/>
        </p:nvPicPr>
        <p:blipFill>
          <a:blip r:embed="rId6"/>
          <a:stretch>
            <a:fillRect/>
          </a:stretch>
        </p:blipFill>
        <p:spPr>
          <a:xfrm>
            <a:off x="86736" y="4612452"/>
            <a:ext cx="1191806" cy="460832"/>
          </a:xfrm>
          <a:prstGeom prst="rect">
            <a:avLst/>
          </a:prstGeom>
        </p:spPr>
      </p:pic>
    </p:spTree>
    <p:extLst>
      <p:ext uri="{BB962C8B-B14F-4D97-AF65-F5344CB8AC3E}">
        <p14:creationId xmlns:p14="http://schemas.microsoft.com/office/powerpoint/2010/main" val="3238789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6AF8-B7AE-4AF6-D3AA-0EA64BC03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C30E8-5BD7-6418-58D9-E879D7E91686}"/>
              </a:ext>
            </a:extLst>
          </p:cNvPr>
          <p:cNvSpPr>
            <a:spLocks noGrp="1"/>
          </p:cNvSpPr>
          <p:nvPr>
            <p:ph type="title"/>
          </p:nvPr>
        </p:nvSpPr>
        <p:spPr/>
        <p:txBody>
          <a:bodyPr/>
          <a:lstStyle/>
          <a:p>
            <a:r>
              <a:rPr lang="en-US" dirty="0"/>
              <a:t>Building a position on RARM</a:t>
            </a:r>
            <a:endParaRPr lang="nl-BE" dirty="0"/>
          </a:p>
        </p:txBody>
      </p:sp>
      <p:cxnSp>
        <p:nvCxnSpPr>
          <p:cNvPr id="10" name="Straight Connector 9">
            <a:extLst>
              <a:ext uri="{FF2B5EF4-FFF2-40B4-BE49-F238E27FC236}">
                <a16:creationId xmlns:a16="http://schemas.microsoft.com/office/drawing/2014/main" id="{B3387EBF-0303-0D9D-B9E8-447D6D25DC0C}"/>
              </a:ext>
            </a:extLst>
          </p:cNvPr>
          <p:cNvCxnSpPr>
            <a:cxnSpLocks/>
          </p:cNvCxnSpPr>
          <p:nvPr/>
        </p:nvCxnSpPr>
        <p:spPr>
          <a:xfrm>
            <a:off x="2504561" y="3033633"/>
            <a:ext cx="139708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AC89F2-765B-C53B-5A67-82729B6C5BE0}"/>
              </a:ext>
            </a:extLst>
          </p:cNvPr>
          <p:cNvCxnSpPr>
            <a:cxnSpLocks/>
          </p:cNvCxnSpPr>
          <p:nvPr/>
        </p:nvCxnSpPr>
        <p:spPr>
          <a:xfrm flipV="1">
            <a:off x="3901646" y="1824215"/>
            <a:ext cx="0" cy="241883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654647D-2DD2-AB8A-9FF4-72668AC4461C}"/>
              </a:ext>
            </a:extLst>
          </p:cNvPr>
          <p:cNvCxnSpPr/>
          <p:nvPr/>
        </p:nvCxnSpPr>
        <p:spPr>
          <a:xfrm>
            <a:off x="3901646" y="1824215"/>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431B28C-53D6-4146-5347-A96652401A4D}"/>
              </a:ext>
            </a:extLst>
          </p:cNvPr>
          <p:cNvCxnSpPr/>
          <p:nvPr/>
        </p:nvCxnSpPr>
        <p:spPr>
          <a:xfrm>
            <a:off x="3901646" y="3033633"/>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3A7A1A3-4A93-040D-CAF9-EDFB2C0427AC}"/>
              </a:ext>
            </a:extLst>
          </p:cNvPr>
          <p:cNvCxnSpPr/>
          <p:nvPr/>
        </p:nvCxnSpPr>
        <p:spPr>
          <a:xfrm>
            <a:off x="3901646" y="4243051"/>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CDFBB0B4-E8EC-8DAB-127D-B20DBCE7AF15}"/>
              </a:ext>
            </a:extLst>
          </p:cNvPr>
          <p:cNvPicPr>
            <a:picLocks noChangeAspect="1"/>
          </p:cNvPicPr>
          <p:nvPr/>
        </p:nvPicPr>
        <p:blipFill>
          <a:blip r:embed="rId2">
            <a:duotone>
              <a:schemeClr val="bg2">
                <a:shade val="45000"/>
                <a:satMod val="135000"/>
              </a:schemeClr>
              <a:prstClr val="white"/>
            </a:duotone>
          </a:blip>
          <a:stretch>
            <a:fillRect/>
          </a:stretch>
        </p:blipFill>
        <p:spPr>
          <a:xfrm>
            <a:off x="902115" y="2332357"/>
            <a:ext cx="1359865" cy="1303204"/>
          </a:xfrm>
          <a:prstGeom prst="rect">
            <a:avLst/>
          </a:prstGeom>
        </p:spPr>
      </p:pic>
      <p:pic>
        <p:nvPicPr>
          <p:cNvPr id="23" name="Picture 22">
            <a:extLst>
              <a:ext uri="{FF2B5EF4-FFF2-40B4-BE49-F238E27FC236}">
                <a16:creationId xmlns:a16="http://schemas.microsoft.com/office/drawing/2014/main" id="{9961E95A-84F4-4775-51E8-693F82F4A6A0}"/>
              </a:ext>
            </a:extLst>
          </p:cNvPr>
          <p:cNvPicPr>
            <a:picLocks noChangeAspect="1"/>
          </p:cNvPicPr>
          <p:nvPr/>
        </p:nvPicPr>
        <p:blipFill>
          <a:blip r:embed="rId3"/>
          <a:stretch>
            <a:fillRect/>
          </a:stretch>
        </p:blipFill>
        <p:spPr>
          <a:xfrm>
            <a:off x="4661587" y="1268016"/>
            <a:ext cx="891443" cy="1040018"/>
          </a:xfrm>
          <a:prstGeom prst="rect">
            <a:avLst/>
          </a:prstGeom>
        </p:spPr>
      </p:pic>
      <p:pic>
        <p:nvPicPr>
          <p:cNvPr id="25" name="Picture 24">
            <a:extLst>
              <a:ext uri="{FF2B5EF4-FFF2-40B4-BE49-F238E27FC236}">
                <a16:creationId xmlns:a16="http://schemas.microsoft.com/office/drawing/2014/main" id="{8C68E223-8756-5E7E-5780-44ED10953B75}"/>
              </a:ext>
            </a:extLst>
          </p:cNvPr>
          <p:cNvPicPr>
            <a:picLocks noChangeAspect="1"/>
          </p:cNvPicPr>
          <p:nvPr/>
        </p:nvPicPr>
        <p:blipFill>
          <a:blip r:embed="rId4"/>
          <a:stretch>
            <a:fillRect/>
          </a:stretch>
        </p:blipFill>
        <p:spPr>
          <a:xfrm>
            <a:off x="4661597" y="2555888"/>
            <a:ext cx="891433" cy="1082454"/>
          </a:xfrm>
          <a:prstGeom prst="rect">
            <a:avLst/>
          </a:prstGeom>
        </p:spPr>
      </p:pic>
      <p:pic>
        <p:nvPicPr>
          <p:cNvPr id="27" name="Picture 26">
            <a:extLst>
              <a:ext uri="{FF2B5EF4-FFF2-40B4-BE49-F238E27FC236}">
                <a16:creationId xmlns:a16="http://schemas.microsoft.com/office/drawing/2014/main" id="{968F733E-23A1-49AA-2427-07717E0D3640}"/>
              </a:ext>
            </a:extLst>
          </p:cNvPr>
          <p:cNvPicPr>
            <a:picLocks noChangeAspect="1"/>
          </p:cNvPicPr>
          <p:nvPr/>
        </p:nvPicPr>
        <p:blipFill>
          <a:blip r:embed="rId5"/>
          <a:stretch>
            <a:fillRect/>
          </a:stretch>
        </p:blipFill>
        <p:spPr>
          <a:xfrm>
            <a:off x="4679974" y="3633211"/>
            <a:ext cx="891427" cy="1081829"/>
          </a:xfrm>
          <a:prstGeom prst="rect">
            <a:avLst/>
          </a:prstGeom>
        </p:spPr>
      </p:pic>
      <p:sp>
        <p:nvSpPr>
          <p:cNvPr id="3" name="TextBox 2">
            <a:extLst>
              <a:ext uri="{FF2B5EF4-FFF2-40B4-BE49-F238E27FC236}">
                <a16:creationId xmlns:a16="http://schemas.microsoft.com/office/drawing/2014/main" id="{037A3403-03FB-C967-6619-24AD3F5F02B2}"/>
              </a:ext>
            </a:extLst>
          </p:cNvPr>
          <p:cNvSpPr txBox="1"/>
          <p:nvPr/>
        </p:nvSpPr>
        <p:spPr>
          <a:xfrm rot="5400000">
            <a:off x="4248673" y="2848967"/>
            <a:ext cx="3303468" cy="369332"/>
          </a:xfrm>
          <a:prstGeom prst="rect">
            <a:avLst/>
          </a:prstGeom>
          <a:noFill/>
        </p:spPr>
        <p:txBody>
          <a:bodyPr wrap="none" rtlCol="0">
            <a:spAutoFit/>
          </a:bodyPr>
          <a:lstStyle/>
          <a:p>
            <a:pPr defTabSz="685800">
              <a:buClrTx/>
            </a:pPr>
            <a:r>
              <a:rPr lang="en-US" sz="1800" b="1" kern="1200" dirty="0">
                <a:solidFill>
                  <a:srgbClr val="00B050"/>
                </a:solidFill>
                <a:latin typeface="Aptos" panose="02110004020202020204"/>
                <a:ea typeface="+mn-ea"/>
                <a:cs typeface="+mn-cs"/>
              </a:rPr>
              <a:t>Possible Party actions at SBSTTA </a:t>
            </a:r>
            <a:endParaRPr lang="nl-BE" sz="1800" b="1" kern="1200" dirty="0">
              <a:solidFill>
                <a:srgbClr val="00B050"/>
              </a:solidFill>
              <a:latin typeface="Aptos" panose="02110004020202020204"/>
              <a:ea typeface="+mn-ea"/>
              <a:cs typeface="+mn-cs"/>
            </a:endParaRPr>
          </a:p>
        </p:txBody>
      </p:sp>
      <p:pic>
        <p:nvPicPr>
          <p:cNvPr id="4" name="Picture 3">
            <a:extLst>
              <a:ext uri="{FF2B5EF4-FFF2-40B4-BE49-F238E27FC236}">
                <a16:creationId xmlns:a16="http://schemas.microsoft.com/office/drawing/2014/main" id="{96DC8637-03AF-C9C8-CAD6-EF506E299C10}"/>
              </a:ext>
            </a:extLst>
          </p:cNvPr>
          <p:cNvPicPr>
            <a:picLocks noChangeAspect="1"/>
          </p:cNvPicPr>
          <p:nvPr/>
        </p:nvPicPr>
        <p:blipFill>
          <a:blip r:embed="rId6"/>
          <a:stretch>
            <a:fillRect/>
          </a:stretch>
        </p:blipFill>
        <p:spPr>
          <a:xfrm>
            <a:off x="86736" y="4612452"/>
            <a:ext cx="1191806" cy="460832"/>
          </a:xfrm>
          <a:prstGeom prst="rect">
            <a:avLst/>
          </a:prstGeom>
        </p:spPr>
      </p:pic>
    </p:spTree>
    <p:extLst>
      <p:ext uri="{BB962C8B-B14F-4D97-AF65-F5344CB8AC3E}">
        <p14:creationId xmlns:p14="http://schemas.microsoft.com/office/powerpoint/2010/main" val="258852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AE845-A102-8F75-9EAC-62162288E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39C98-C296-0395-DCBF-F8EB2F069887}"/>
              </a:ext>
            </a:extLst>
          </p:cNvPr>
          <p:cNvSpPr>
            <a:spLocks noGrp="1"/>
          </p:cNvSpPr>
          <p:nvPr>
            <p:ph type="title"/>
          </p:nvPr>
        </p:nvSpPr>
        <p:spPr/>
        <p:txBody>
          <a:bodyPr/>
          <a:lstStyle/>
          <a:p>
            <a:r>
              <a:rPr lang="en-US" dirty="0"/>
              <a:t>Building a position on RARM</a:t>
            </a:r>
            <a:endParaRPr lang="nl-BE" dirty="0"/>
          </a:p>
        </p:txBody>
      </p:sp>
      <p:sp>
        <p:nvSpPr>
          <p:cNvPr id="12" name="TextBox 11">
            <a:extLst>
              <a:ext uri="{FF2B5EF4-FFF2-40B4-BE49-F238E27FC236}">
                <a16:creationId xmlns:a16="http://schemas.microsoft.com/office/drawing/2014/main" id="{CFDB2E0E-0A7B-CA4A-4CB3-57F467214947}"/>
              </a:ext>
            </a:extLst>
          </p:cNvPr>
          <p:cNvSpPr txBox="1"/>
          <p:nvPr/>
        </p:nvSpPr>
        <p:spPr>
          <a:xfrm>
            <a:off x="3250600" y="1360852"/>
            <a:ext cx="4573544" cy="1546577"/>
          </a:xfrm>
          <a:prstGeom prst="rect">
            <a:avLst/>
          </a:prstGeom>
          <a:noFill/>
        </p:spPr>
        <p:txBody>
          <a:bodyPr wrap="square">
            <a:spAutoFit/>
          </a:bodyPr>
          <a:lstStyle/>
          <a:p>
            <a:pPr defTabSz="685800">
              <a:buClrTx/>
            </a:pPr>
            <a:r>
              <a:rPr lang="en-US" sz="1350" b="1" kern="1200" dirty="0">
                <a:solidFill>
                  <a:prstClr val="black"/>
                </a:solidFill>
                <a:latin typeface="Times New Roman" panose="02020603050405020304" pitchFamily="18" charset="0"/>
                <a:ea typeface="+mn-ea"/>
                <a:cs typeface="Times New Roman" panose="02020603050405020304" pitchFamily="18" charset="0"/>
              </a:rPr>
              <a:t>CP 11/7</a:t>
            </a:r>
          </a:p>
          <a:p>
            <a:pPr defTabSz="685800">
              <a:buClrTx/>
            </a:pPr>
            <a:r>
              <a:rPr lang="en-US" sz="1350" kern="1200" dirty="0">
                <a:solidFill>
                  <a:prstClr val="black"/>
                </a:solidFill>
                <a:latin typeface="Times New Roman" panose="02020603050405020304" pitchFamily="18" charset="0"/>
                <a:ea typeface="+mn-ea"/>
                <a:cs typeface="Times New Roman" panose="02020603050405020304" pitchFamily="18" charset="0"/>
              </a:rPr>
              <a:t>7. Decides to establish an ad hoc technical expert group on risk assessment, with the terms of reference contained in the annex to the present decision, </a:t>
            </a:r>
            <a:r>
              <a:rPr lang="en-US" sz="1350" b="1" kern="1200" dirty="0">
                <a:solidFill>
                  <a:srgbClr val="FF0000"/>
                </a:solidFill>
                <a:latin typeface="Times New Roman" panose="02020603050405020304" pitchFamily="18" charset="0"/>
                <a:ea typeface="+mn-ea"/>
                <a:cs typeface="Times New Roman" panose="02020603050405020304" pitchFamily="18" charset="0"/>
              </a:rPr>
              <a:t>tasked with the evaluation of the needs and priorities identified by Parties through the submission of the information requested in paragraph 8 below;</a:t>
            </a:r>
            <a:r>
              <a:rPr lang="en-US" sz="1350" kern="1200" dirty="0">
                <a:solidFill>
                  <a:prstClr val="black"/>
                </a:solidFill>
                <a:latin typeface="Times New Roman" panose="02020603050405020304" pitchFamily="18" charset="0"/>
                <a:ea typeface="+mn-ea"/>
                <a:cs typeface="Times New Roman" panose="02020603050405020304" pitchFamily="18" charset="0"/>
              </a:rPr>
              <a:t> </a:t>
            </a:r>
            <a:endParaRPr lang="nl-BE" sz="135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CC704C25-C957-7E35-A68A-EF5FAD7877B2}"/>
              </a:ext>
            </a:extLst>
          </p:cNvPr>
          <p:cNvSpPr txBox="1"/>
          <p:nvPr/>
        </p:nvSpPr>
        <p:spPr>
          <a:xfrm>
            <a:off x="3250600" y="3417129"/>
            <a:ext cx="4573544" cy="923330"/>
          </a:xfrm>
          <a:prstGeom prst="rect">
            <a:avLst/>
          </a:prstGeom>
          <a:noFill/>
        </p:spPr>
        <p:txBody>
          <a:bodyPr wrap="square">
            <a:spAutoFit/>
          </a:bodyPr>
          <a:lstStyle/>
          <a:p>
            <a:pPr defTabSz="685800">
              <a:buClrTx/>
            </a:pPr>
            <a:r>
              <a:rPr lang="en-US" sz="1350" b="1" kern="1200" dirty="0">
                <a:solidFill>
                  <a:prstClr val="black"/>
                </a:solidFill>
                <a:latin typeface="Times New Roman" panose="02020603050405020304" pitchFamily="18" charset="0"/>
                <a:ea typeface="+mn-ea"/>
                <a:cs typeface="+mn-cs"/>
              </a:rPr>
              <a:t>SBSTTA Document 27-6</a:t>
            </a:r>
          </a:p>
          <a:p>
            <a:pPr defTabSz="685800">
              <a:buClrTx/>
            </a:pPr>
            <a:r>
              <a:rPr lang="en-US" sz="1350" kern="1200" dirty="0">
                <a:solidFill>
                  <a:prstClr val="black"/>
                </a:solidFill>
                <a:latin typeface="Times New Roman" panose="02020603050405020304" pitchFamily="18" charset="0"/>
                <a:ea typeface="+mn-ea"/>
                <a:cs typeface="+mn-cs"/>
              </a:rPr>
              <a:t>4. </a:t>
            </a:r>
            <a:r>
              <a:rPr lang="en-US" sz="1350" i="1" kern="1200" dirty="0">
                <a:solidFill>
                  <a:prstClr val="black"/>
                </a:solidFill>
                <a:latin typeface="Times New Roman" panose="02020603050405020304" pitchFamily="18" charset="0"/>
                <a:ea typeface="+mn-ea"/>
                <a:cs typeface="+mn-cs"/>
              </a:rPr>
              <a:t>Decides </a:t>
            </a:r>
            <a:r>
              <a:rPr lang="en-US" sz="1350" kern="1200" dirty="0">
                <a:solidFill>
                  <a:prstClr val="black"/>
                </a:solidFill>
                <a:latin typeface="Times New Roman" panose="02020603050405020304" pitchFamily="18" charset="0"/>
                <a:ea typeface="+mn-ea"/>
                <a:cs typeface="+mn-cs"/>
              </a:rPr>
              <a:t>to establish a </a:t>
            </a:r>
            <a:r>
              <a:rPr lang="en-US" sz="1350" b="1" kern="1200" dirty="0">
                <a:solidFill>
                  <a:srgbClr val="FF0000"/>
                </a:solidFill>
                <a:latin typeface="Times New Roman" panose="02020603050405020304" pitchFamily="18" charset="0"/>
                <a:ea typeface="+mn-ea"/>
                <a:cs typeface="+mn-cs"/>
              </a:rPr>
              <a:t>new</a:t>
            </a:r>
            <a:r>
              <a:rPr lang="en-US" sz="1350" kern="1200" dirty="0">
                <a:solidFill>
                  <a:prstClr val="black"/>
                </a:solidFill>
                <a:latin typeface="Times New Roman" panose="02020603050405020304" pitchFamily="18" charset="0"/>
                <a:ea typeface="+mn-ea"/>
                <a:cs typeface="+mn-cs"/>
              </a:rPr>
              <a:t> ad hoc technical expert group on risk assessment, with the terms of reference contained in the annex to the present decision;</a:t>
            </a:r>
            <a:endParaRPr lang="nl-BE" sz="1350" kern="1200" dirty="0">
              <a:solidFill>
                <a:prstClr val="black"/>
              </a:solidFill>
              <a:latin typeface="Aptos" panose="02110004020202020204"/>
              <a:ea typeface="+mn-ea"/>
              <a:cs typeface="+mn-cs"/>
            </a:endParaRPr>
          </a:p>
        </p:txBody>
      </p:sp>
      <p:sp>
        <p:nvSpPr>
          <p:cNvPr id="16" name="Arrow: Up-Down 15">
            <a:extLst>
              <a:ext uri="{FF2B5EF4-FFF2-40B4-BE49-F238E27FC236}">
                <a16:creationId xmlns:a16="http://schemas.microsoft.com/office/drawing/2014/main" id="{9B6EBD62-E607-FC6E-3245-707764294E47}"/>
              </a:ext>
            </a:extLst>
          </p:cNvPr>
          <p:cNvSpPr/>
          <p:nvPr/>
        </p:nvSpPr>
        <p:spPr>
          <a:xfrm>
            <a:off x="5050825" y="2763336"/>
            <a:ext cx="250224" cy="567053"/>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nl-BE" sz="1350" kern="1200">
              <a:solidFill>
                <a:prstClr val="white"/>
              </a:solidFill>
              <a:latin typeface="Aptos" panose="02110004020202020204"/>
            </a:endParaRPr>
          </a:p>
        </p:txBody>
      </p:sp>
      <p:pic>
        <p:nvPicPr>
          <p:cNvPr id="20" name="Picture 19">
            <a:extLst>
              <a:ext uri="{FF2B5EF4-FFF2-40B4-BE49-F238E27FC236}">
                <a16:creationId xmlns:a16="http://schemas.microsoft.com/office/drawing/2014/main" id="{5BD72676-677B-D5E7-0D53-DFF72AFA82F6}"/>
              </a:ext>
            </a:extLst>
          </p:cNvPr>
          <p:cNvPicPr>
            <a:picLocks noChangeAspect="1"/>
          </p:cNvPicPr>
          <p:nvPr/>
        </p:nvPicPr>
        <p:blipFill>
          <a:blip r:embed="rId2"/>
          <a:stretch>
            <a:fillRect/>
          </a:stretch>
        </p:blipFill>
        <p:spPr>
          <a:xfrm>
            <a:off x="1020283" y="2076720"/>
            <a:ext cx="1330205" cy="1615249"/>
          </a:xfrm>
          <a:prstGeom prst="rect">
            <a:avLst/>
          </a:prstGeom>
        </p:spPr>
      </p:pic>
      <p:pic>
        <p:nvPicPr>
          <p:cNvPr id="3" name="Picture 2">
            <a:extLst>
              <a:ext uri="{FF2B5EF4-FFF2-40B4-BE49-F238E27FC236}">
                <a16:creationId xmlns:a16="http://schemas.microsoft.com/office/drawing/2014/main" id="{E4E91C50-F648-1FCE-A2CE-772866DD143B}"/>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1540043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9E89-E5E0-F105-F74A-8D1A60ADA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00019-392F-16B8-2269-4869916734E6}"/>
              </a:ext>
            </a:extLst>
          </p:cNvPr>
          <p:cNvSpPr>
            <a:spLocks noGrp="1"/>
          </p:cNvSpPr>
          <p:nvPr>
            <p:ph type="title"/>
          </p:nvPr>
        </p:nvSpPr>
        <p:spPr/>
        <p:txBody>
          <a:bodyPr/>
          <a:lstStyle/>
          <a:p>
            <a:r>
              <a:rPr lang="en-US" dirty="0"/>
              <a:t>Building a position on RARM</a:t>
            </a:r>
            <a:endParaRPr lang="nl-BE" dirty="0"/>
          </a:p>
        </p:txBody>
      </p:sp>
      <p:cxnSp>
        <p:nvCxnSpPr>
          <p:cNvPr id="10" name="Straight Connector 9">
            <a:extLst>
              <a:ext uri="{FF2B5EF4-FFF2-40B4-BE49-F238E27FC236}">
                <a16:creationId xmlns:a16="http://schemas.microsoft.com/office/drawing/2014/main" id="{14C30F11-873D-4707-A101-3893B9078DF9}"/>
              </a:ext>
            </a:extLst>
          </p:cNvPr>
          <p:cNvCxnSpPr>
            <a:cxnSpLocks/>
          </p:cNvCxnSpPr>
          <p:nvPr/>
        </p:nvCxnSpPr>
        <p:spPr>
          <a:xfrm>
            <a:off x="2504561" y="3033633"/>
            <a:ext cx="139708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F6E368B-2DEF-31CC-2D16-D6CC14F0F5D4}"/>
              </a:ext>
            </a:extLst>
          </p:cNvPr>
          <p:cNvCxnSpPr>
            <a:cxnSpLocks/>
          </p:cNvCxnSpPr>
          <p:nvPr/>
        </p:nvCxnSpPr>
        <p:spPr>
          <a:xfrm flipV="1">
            <a:off x="3901646" y="1824215"/>
            <a:ext cx="0" cy="241883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14A04D2-2DD6-1687-23DA-100B1C1A0CC4}"/>
              </a:ext>
            </a:extLst>
          </p:cNvPr>
          <p:cNvCxnSpPr/>
          <p:nvPr/>
        </p:nvCxnSpPr>
        <p:spPr>
          <a:xfrm>
            <a:off x="3901646" y="1824215"/>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D1886E0-8F1B-B764-8357-94061337DBB9}"/>
              </a:ext>
            </a:extLst>
          </p:cNvPr>
          <p:cNvCxnSpPr/>
          <p:nvPr/>
        </p:nvCxnSpPr>
        <p:spPr>
          <a:xfrm>
            <a:off x="3901646" y="3033633"/>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A313B22-F373-13CB-9DB1-328AA9F14DA2}"/>
              </a:ext>
            </a:extLst>
          </p:cNvPr>
          <p:cNvCxnSpPr/>
          <p:nvPr/>
        </p:nvCxnSpPr>
        <p:spPr>
          <a:xfrm>
            <a:off x="3901646" y="4243051"/>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F689B0CD-7977-C59A-8E7B-21447EBEA73B}"/>
              </a:ext>
            </a:extLst>
          </p:cNvPr>
          <p:cNvPicPr>
            <a:picLocks noChangeAspect="1"/>
          </p:cNvPicPr>
          <p:nvPr/>
        </p:nvPicPr>
        <p:blipFill>
          <a:blip r:embed="rId2">
            <a:duotone>
              <a:schemeClr val="bg2">
                <a:shade val="45000"/>
                <a:satMod val="135000"/>
              </a:schemeClr>
              <a:prstClr val="white"/>
            </a:duotone>
          </a:blip>
          <a:stretch>
            <a:fillRect/>
          </a:stretch>
        </p:blipFill>
        <p:spPr>
          <a:xfrm>
            <a:off x="902115" y="2332357"/>
            <a:ext cx="1359865" cy="1303204"/>
          </a:xfrm>
          <a:prstGeom prst="rect">
            <a:avLst/>
          </a:prstGeom>
        </p:spPr>
      </p:pic>
      <p:pic>
        <p:nvPicPr>
          <p:cNvPr id="23" name="Picture 22">
            <a:extLst>
              <a:ext uri="{FF2B5EF4-FFF2-40B4-BE49-F238E27FC236}">
                <a16:creationId xmlns:a16="http://schemas.microsoft.com/office/drawing/2014/main" id="{DFFECDE9-B872-55C1-04F1-6E7AE000883F}"/>
              </a:ext>
            </a:extLst>
          </p:cNvPr>
          <p:cNvPicPr>
            <a:picLocks noChangeAspect="1"/>
          </p:cNvPicPr>
          <p:nvPr/>
        </p:nvPicPr>
        <p:blipFill>
          <a:blip r:embed="rId3"/>
          <a:stretch>
            <a:fillRect/>
          </a:stretch>
        </p:blipFill>
        <p:spPr>
          <a:xfrm>
            <a:off x="4661587" y="1268016"/>
            <a:ext cx="891443" cy="1040018"/>
          </a:xfrm>
          <a:prstGeom prst="rect">
            <a:avLst/>
          </a:prstGeom>
        </p:spPr>
      </p:pic>
      <p:pic>
        <p:nvPicPr>
          <p:cNvPr id="25" name="Picture 24">
            <a:extLst>
              <a:ext uri="{FF2B5EF4-FFF2-40B4-BE49-F238E27FC236}">
                <a16:creationId xmlns:a16="http://schemas.microsoft.com/office/drawing/2014/main" id="{3994DAFA-893D-0E93-4431-0A5D6BCE9DA8}"/>
              </a:ext>
            </a:extLst>
          </p:cNvPr>
          <p:cNvPicPr>
            <a:picLocks noChangeAspect="1"/>
          </p:cNvPicPr>
          <p:nvPr/>
        </p:nvPicPr>
        <p:blipFill>
          <a:blip r:embed="rId4"/>
          <a:stretch>
            <a:fillRect/>
          </a:stretch>
        </p:blipFill>
        <p:spPr>
          <a:xfrm>
            <a:off x="4661597" y="2555888"/>
            <a:ext cx="891433" cy="1082454"/>
          </a:xfrm>
          <a:prstGeom prst="rect">
            <a:avLst/>
          </a:prstGeom>
        </p:spPr>
      </p:pic>
      <p:pic>
        <p:nvPicPr>
          <p:cNvPr id="27" name="Picture 26">
            <a:extLst>
              <a:ext uri="{FF2B5EF4-FFF2-40B4-BE49-F238E27FC236}">
                <a16:creationId xmlns:a16="http://schemas.microsoft.com/office/drawing/2014/main" id="{EAB5E321-9971-960A-E3DF-196752B3328C}"/>
              </a:ext>
            </a:extLst>
          </p:cNvPr>
          <p:cNvPicPr>
            <a:picLocks noChangeAspect="1"/>
          </p:cNvPicPr>
          <p:nvPr/>
        </p:nvPicPr>
        <p:blipFill>
          <a:blip r:embed="rId5"/>
          <a:stretch>
            <a:fillRect/>
          </a:stretch>
        </p:blipFill>
        <p:spPr>
          <a:xfrm>
            <a:off x="4679974" y="3633211"/>
            <a:ext cx="891427" cy="1081829"/>
          </a:xfrm>
          <a:prstGeom prst="rect">
            <a:avLst/>
          </a:prstGeom>
        </p:spPr>
      </p:pic>
      <p:sp>
        <p:nvSpPr>
          <p:cNvPr id="3" name="TextBox 2">
            <a:extLst>
              <a:ext uri="{FF2B5EF4-FFF2-40B4-BE49-F238E27FC236}">
                <a16:creationId xmlns:a16="http://schemas.microsoft.com/office/drawing/2014/main" id="{5FB01983-89AC-E2C2-39C3-C79C6FF83ED5}"/>
              </a:ext>
            </a:extLst>
          </p:cNvPr>
          <p:cNvSpPr txBox="1"/>
          <p:nvPr/>
        </p:nvSpPr>
        <p:spPr>
          <a:xfrm rot="5400000">
            <a:off x="4248673" y="2848967"/>
            <a:ext cx="3303468" cy="369332"/>
          </a:xfrm>
          <a:prstGeom prst="rect">
            <a:avLst/>
          </a:prstGeom>
          <a:noFill/>
        </p:spPr>
        <p:txBody>
          <a:bodyPr wrap="none" rtlCol="0">
            <a:spAutoFit/>
          </a:bodyPr>
          <a:lstStyle/>
          <a:p>
            <a:pPr defTabSz="685800">
              <a:buClrTx/>
            </a:pPr>
            <a:r>
              <a:rPr lang="en-US" sz="1800" b="1" kern="1200" dirty="0">
                <a:solidFill>
                  <a:srgbClr val="00B050"/>
                </a:solidFill>
                <a:latin typeface="Aptos" panose="02110004020202020204"/>
                <a:ea typeface="+mn-ea"/>
                <a:cs typeface="+mn-cs"/>
              </a:rPr>
              <a:t>Possible Party actions at SBSTTA </a:t>
            </a:r>
            <a:endParaRPr lang="nl-BE" sz="1800" b="1" kern="1200" dirty="0">
              <a:solidFill>
                <a:srgbClr val="00B050"/>
              </a:solidFill>
              <a:latin typeface="Aptos" panose="02110004020202020204"/>
              <a:ea typeface="+mn-ea"/>
              <a:cs typeface="+mn-cs"/>
            </a:endParaRPr>
          </a:p>
        </p:txBody>
      </p:sp>
      <p:pic>
        <p:nvPicPr>
          <p:cNvPr id="4" name="Picture 3">
            <a:extLst>
              <a:ext uri="{FF2B5EF4-FFF2-40B4-BE49-F238E27FC236}">
                <a16:creationId xmlns:a16="http://schemas.microsoft.com/office/drawing/2014/main" id="{6628AACC-98E1-2794-1A4B-86943A7B5FB0}"/>
              </a:ext>
            </a:extLst>
          </p:cNvPr>
          <p:cNvPicPr>
            <a:picLocks noChangeAspect="1"/>
          </p:cNvPicPr>
          <p:nvPr/>
        </p:nvPicPr>
        <p:blipFill>
          <a:blip r:embed="rId6"/>
          <a:stretch>
            <a:fillRect/>
          </a:stretch>
        </p:blipFill>
        <p:spPr>
          <a:xfrm>
            <a:off x="86736" y="4612452"/>
            <a:ext cx="1191806" cy="460832"/>
          </a:xfrm>
          <a:prstGeom prst="rect">
            <a:avLst/>
          </a:prstGeom>
        </p:spPr>
      </p:pic>
    </p:spTree>
    <p:extLst>
      <p:ext uri="{BB962C8B-B14F-4D97-AF65-F5344CB8AC3E}">
        <p14:creationId xmlns:p14="http://schemas.microsoft.com/office/powerpoint/2010/main" val="3169728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ED192-5761-91F6-C2A0-1A9475B8E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724D0-AFB5-CDB8-DF02-055068A3D9BA}"/>
              </a:ext>
            </a:extLst>
          </p:cNvPr>
          <p:cNvSpPr>
            <a:spLocks noGrp="1"/>
          </p:cNvSpPr>
          <p:nvPr>
            <p:ph type="title"/>
          </p:nvPr>
        </p:nvSpPr>
        <p:spPr/>
        <p:txBody>
          <a:bodyPr/>
          <a:lstStyle/>
          <a:p>
            <a:r>
              <a:rPr lang="en-US" dirty="0"/>
              <a:t>Building a position on RARM</a:t>
            </a:r>
            <a:endParaRPr lang="nl-BE" dirty="0"/>
          </a:p>
        </p:txBody>
      </p:sp>
      <p:sp>
        <p:nvSpPr>
          <p:cNvPr id="7" name="TextBox 6">
            <a:extLst>
              <a:ext uri="{FF2B5EF4-FFF2-40B4-BE49-F238E27FC236}">
                <a16:creationId xmlns:a16="http://schemas.microsoft.com/office/drawing/2014/main" id="{18CB5DD2-CF37-2D3D-FB8E-1AC3460703A2}"/>
              </a:ext>
            </a:extLst>
          </p:cNvPr>
          <p:cNvSpPr txBox="1"/>
          <p:nvPr/>
        </p:nvSpPr>
        <p:spPr>
          <a:xfrm>
            <a:off x="3454486" y="2215502"/>
            <a:ext cx="4573544" cy="1546577"/>
          </a:xfrm>
          <a:prstGeom prst="rect">
            <a:avLst/>
          </a:prstGeom>
          <a:noFill/>
        </p:spPr>
        <p:txBody>
          <a:bodyPr wrap="square">
            <a:spAutoFit/>
          </a:bodyPr>
          <a:lstStyle/>
          <a:p>
            <a:pPr defTabSz="685800">
              <a:buClrTx/>
            </a:pPr>
            <a:r>
              <a:rPr lang="en-US" sz="1350" b="1" kern="1200" dirty="0">
                <a:solidFill>
                  <a:prstClr val="black"/>
                </a:solidFill>
                <a:latin typeface="Aptos" panose="02110004020202020204"/>
                <a:ea typeface="+mn-ea"/>
                <a:cs typeface="Times New Roman" panose="02020603050405020304" pitchFamily="18" charset="0"/>
              </a:rPr>
              <a:t>An example from SBSTTA 26:</a:t>
            </a:r>
          </a:p>
          <a:p>
            <a:pPr defTabSz="685800">
              <a:buClrTx/>
            </a:pPr>
            <a:endParaRPr lang="en-US" sz="1350" kern="1200" dirty="0">
              <a:solidFill>
                <a:prstClr val="black"/>
              </a:solidFill>
              <a:latin typeface="Aptos" panose="02110004020202020204"/>
              <a:ea typeface="+mn-ea"/>
              <a:cs typeface="Times New Roman" panose="02020603050405020304" pitchFamily="18" charset="0"/>
            </a:endParaRPr>
          </a:p>
          <a:p>
            <a:pPr defTabSz="685800">
              <a:buClrTx/>
            </a:pPr>
            <a:r>
              <a:rPr lang="en-US" sz="1350" kern="1200" dirty="0">
                <a:solidFill>
                  <a:prstClr val="black"/>
                </a:solidFill>
                <a:latin typeface="Times New Roman" panose="02020603050405020304" pitchFamily="18" charset="0"/>
                <a:ea typeface="+mn-ea"/>
                <a:cs typeface="Times New Roman" panose="02020603050405020304" pitchFamily="18" charset="0"/>
              </a:rPr>
              <a:t>[6. Also calls for the consideration of the related issues set out in the additional voluntary guidance materials, including traditional knowledge, innovation and practices of indigenous peoples and local communities, when using the voluntary guidance materials;]</a:t>
            </a:r>
            <a:endParaRPr lang="nl-BE" sz="1350"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C30D0DA1-626A-1869-63C1-3D9C1F9E4EBC}"/>
              </a:ext>
            </a:extLst>
          </p:cNvPr>
          <p:cNvPicPr>
            <a:picLocks noChangeAspect="1"/>
          </p:cNvPicPr>
          <p:nvPr/>
        </p:nvPicPr>
        <p:blipFill>
          <a:blip r:embed="rId2"/>
          <a:stretch>
            <a:fillRect/>
          </a:stretch>
        </p:blipFill>
        <p:spPr>
          <a:xfrm>
            <a:off x="728561" y="1907013"/>
            <a:ext cx="1255359" cy="1523494"/>
          </a:xfrm>
          <a:prstGeom prst="rect">
            <a:avLst/>
          </a:prstGeom>
        </p:spPr>
      </p:pic>
      <p:pic>
        <p:nvPicPr>
          <p:cNvPr id="3" name="Picture 2">
            <a:extLst>
              <a:ext uri="{FF2B5EF4-FFF2-40B4-BE49-F238E27FC236}">
                <a16:creationId xmlns:a16="http://schemas.microsoft.com/office/drawing/2014/main" id="{BF42FA9A-0BF7-2646-F4E2-BB03C860E45D}"/>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3193677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CD8AC-A9FF-E824-FC2D-079B5EAFD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D4A13-CDE2-C614-C57E-04A58C687BE1}"/>
              </a:ext>
            </a:extLst>
          </p:cNvPr>
          <p:cNvSpPr>
            <a:spLocks noGrp="1"/>
          </p:cNvSpPr>
          <p:nvPr>
            <p:ph type="title"/>
          </p:nvPr>
        </p:nvSpPr>
        <p:spPr/>
        <p:txBody>
          <a:bodyPr/>
          <a:lstStyle/>
          <a:p>
            <a:r>
              <a:rPr lang="en-US" dirty="0"/>
              <a:t>Building a position on RARM</a:t>
            </a:r>
            <a:endParaRPr lang="nl-BE" dirty="0"/>
          </a:p>
        </p:txBody>
      </p:sp>
      <p:cxnSp>
        <p:nvCxnSpPr>
          <p:cNvPr id="10" name="Straight Connector 9">
            <a:extLst>
              <a:ext uri="{FF2B5EF4-FFF2-40B4-BE49-F238E27FC236}">
                <a16:creationId xmlns:a16="http://schemas.microsoft.com/office/drawing/2014/main" id="{9A1AD689-88FD-7979-FDBE-B301E30573D2}"/>
              </a:ext>
            </a:extLst>
          </p:cNvPr>
          <p:cNvCxnSpPr>
            <a:cxnSpLocks/>
          </p:cNvCxnSpPr>
          <p:nvPr/>
        </p:nvCxnSpPr>
        <p:spPr>
          <a:xfrm>
            <a:off x="2504561" y="3033633"/>
            <a:ext cx="139708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A93A85-8939-80A7-D300-B0B6CDB62283}"/>
              </a:ext>
            </a:extLst>
          </p:cNvPr>
          <p:cNvCxnSpPr>
            <a:cxnSpLocks/>
          </p:cNvCxnSpPr>
          <p:nvPr/>
        </p:nvCxnSpPr>
        <p:spPr>
          <a:xfrm flipV="1">
            <a:off x="3901646" y="1824215"/>
            <a:ext cx="0" cy="241883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8D40C3A-9673-0181-C06B-ACAB281C6CCC}"/>
              </a:ext>
            </a:extLst>
          </p:cNvPr>
          <p:cNvCxnSpPr/>
          <p:nvPr/>
        </p:nvCxnSpPr>
        <p:spPr>
          <a:xfrm>
            <a:off x="3901646" y="1824215"/>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E85B667-500C-F86C-65A3-F69F3FC86122}"/>
              </a:ext>
            </a:extLst>
          </p:cNvPr>
          <p:cNvCxnSpPr/>
          <p:nvPr/>
        </p:nvCxnSpPr>
        <p:spPr>
          <a:xfrm>
            <a:off x="3901646" y="3033633"/>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BD2DDC6-F6EE-21EB-BE19-E562D78C0ABE}"/>
              </a:ext>
            </a:extLst>
          </p:cNvPr>
          <p:cNvCxnSpPr/>
          <p:nvPr/>
        </p:nvCxnSpPr>
        <p:spPr>
          <a:xfrm>
            <a:off x="3901646" y="4243051"/>
            <a:ext cx="759941"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B1219013-1FC2-FF99-90C7-05A7F0537861}"/>
              </a:ext>
            </a:extLst>
          </p:cNvPr>
          <p:cNvPicPr>
            <a:picLocks noChangeAspect="1"/>
          </p:cNvPicPr>
          <p:nvPr/>
        </p:nvPicPr>
        <p:blipFill>
          <a:blip r:embed="rId2">
            <a:duotone>
              <a:schemeClr val="bg2">
                <a:shade val="45000"/>
                <a:satMod val="135000"/>
              </a:schemeClr>
              <a:prstClr val="white"/>
            </a:duotone>
          </a:blip>
          <a:stretch>
            <a:fillRect/>
          </a:stretch>
        </p:blipFill>
        <p:spPr>
          <a:xfrm>
            <a:off x="902115" y="2332357"/>
            <a:ext cx="1359865" cy="1303204"/>
          </a:xfrm>
          <a:prstGeom prst="rect">
            <a:avLst/>
          </a:prstGeom>
        </p:spPr>
      </p:pic>
      <p:pic>
        <p:nvPicPr>
          <p:cNvPr id="23" name="Picture 22">
            <a:extLst>
              <a:ext uri="{FF2B5EF4-FFF2-40B4-BE49-F238E27FC236}">
                <a16:creationId xmlns:a16="http://schemas.microsoft.com/office/drawing/2014/main" id="{F02BC084-883C-B938-586F-09609EDA75A4}"/>
              </a:ext>
            </a:extLst>
          </p:cNvPr>
          <p:cNvPicPr>
            <a:picLocks noChangeAspect="1"/>
          </p:cNvPicPr>
          <p:nvPr/>
        </p:nvPicPr>
        <p:blipFill>
          <a:blip r:embed="rId3"/>
          <a:stretch>
            <a:fillRect/>
          </a:stretch>
        </p:blipFill>
        <p:spPr>
          <a:xfrm>
            <a:off x="4661587" y="1268016"/>
            <a:ext cx="891443" cy="1040018"/>
          </a:xfrm>
          <a:prstGeom prst="rect">
            <a:avLst/>
          </a:prstGeom>
        </p:spPr>
      </p:pic>
      <p:pic>
        <p:nvPicPr>
          <p:cNvPr id="25" name="Picture 24">
            <a:extLst>
              <a:ext uri="{FF2B5EF4-FFF2-40B4-BE49-F238E27FC236}">
                <a16:creationId xmlns:a16="http://schemas.microsoft.com/office/drawing/2014/main" id="{73ACD18A-9C96-D458-987D-49CE487846F8}"/>
              </a:ext>
            </a:extLst>
          </p:cNvPr>
          <p:cNvPicPr>
            <a:picLocks noChangeAspect="1"/>
          </p:cNvPicPr>
          <p:nvPr/>
        </p:nvPicPr>
        <p:blipFill>
          <a:blip r:embed="rId4"/>
          <a:stretch>
            <a:fillRect/>
          </a:stretch>
        </p:blipFill>
        <p:spPr>
          <a:xfrm>
            <a:off x="4661597" y="2555888"/>
            <a:ext cx="891433" cy="1082454"/>
          </a:xfrm>
          <a:prstGeom prst="rect">
            <a:avLst/>
          </a:prstGeom>
        </p:spPr>
      </p:pic>
      <p:pic>
        <p:nvPicPr>
          <p:cNvPr id="27" name="Picture 26">
            <a:extLst>
              <a:ext uri="{FF2B5EF4-FFF2-40B4-BE49-F238E27FC236}">
                <a16:creationId xmlns:a16="http://schemas.microsoft.com/office/drawing/2014/main" id="{F551CF87-D273-4176-2A1C-44CF71FAF050}"/>
              </a:ext>
            </a:extLst>
          </p:cNvPr>
          <p:cNvPicPr>
            <a:picLocks noChangeAspect="1"/>
          </p:cNvPicPr>
          <p:nvPr/>
        </p:nvPicPr>
        <p:blipFill>
          <a:blip r:embed="rId5"/>
          <a:stretch>
            <a:fillRect/>
          </a:stretch>
        </p:blipFill>
        <p:spPr>
          <a:xfrm>
            <a:off x="4679974" y="3633211"/>
            <a:ext cx="891427" cy="1081829"/>
          </a:xfrm>
          <a:prstGeom prst="rect">
            <a:avLst/>
          </a:prstGeom>
        </p:spPr>
      </p:pic>
      <p:sp>
        <p:nvSpPr>
          <p:cNvPr id="3" name="TextBox 2">
            <a:extLst>
              <a:ext uri="{FF2B5EF4-FFF2-40B4-BE49-F238E27FC236}">
                <a16:creationId xmlns:a16="http://schemas.microsoft.com/office/drawing/2014/main" id="{800B0F14-C44C-9553-A58F-D1F92D6ADE22}"/>
              </a:ext>
            </a:extLst>
          </p:cNvPr>
          <p:cNvSpPr txBox="1"/>
          <p:nvPr/>
        </p:nvSpPr>
        <p:spPr>
          <a:xfrm rot="5400000">
            <a:off x="4248673" y="2848967"/>
            <a:ext cx="3303468" cy="369332"/>
          </a:xfrm>
          <a:prstGeom prst="rect">
            <a:avLst/>
          </a:prstGeom>
          <a:noFill/>
        </p:spPr>
        <p:txBody>
          <a:bodyPr wrap="none" rtlCol="0">
            <a:spAutoFit/>
          </a:bodyPr>
          <a:lstStyle/>
          <a:p>
            <a:pPr defTabSz="685800">
              <a:buClrTx/>
            </a:pPr>
            <a:r>
              <a:rPr lang="en-US" sz="1800" b="1" kern="1200" dirty="0">
                <a:solidFill>
                  <a:srgbClr val="00B050"/>
                </a:solidFill>
                <a:latin typeface="Aptos" panose="02110004020202020204"/>
                <a:ea typeface="+mn-ea"/>
                <a:cs typeface="+mn-cs"/>
              </a:rPr>
              <a:t>Possible Party actions at SBSTTA </a:t>
            </a:r>
            <a:endParaRPr lang="nl-BE" sz="1800" b="1" kern="1200" dirty="0">
              <a:solidFill>
                <a:srgbClr val="00B050"/>
              </a:solidFill>
              <a:latin typeface="Aptos" panose="02110004020202020204"/>
              <a:ea typeface="+mn-ea"/>
              <a:cs typeface="+mn-cs"/>
            </a:endParaRPr>
          </a:p>
        </p:txBody>
      </p:sp>
      <p:pic>
        <p:nvPicPr>
          <p:cNvPr id="4" name="Picture 3">
            <a:extLst>
              <a:ext uri="{FF2B5EF4-FFF2-40B4-BE49-F238E27FC236}">
                <a16:creationId xmlns:a16="http://schemas.microsoft.com/office/drawing/2014/main" id="{ADBFA796-61FD-95BB-6331-B2CD66829B02}"/>
              </a:ext>
            </a:extLst>
          </p:cNvPr>
          <p:cNvPicPr>
            <a:picLocks noChangeAspect="1"/>
          </p:cNvPicPr>
          <p:nvPr/>
        </p:nvPicPr>
        <p:blipFill>
          <a:blip r:embed="rId6"/>
          <a:stretch>
            <a:fillRect/>
          </a:stretch>
        </p:blipFill>
        <p:spPr>
          <a:xfrm>
            <a:off x="86736" y="4612452"/>
            <a:ext cx="1191806" cy="460832"/>
          </a:xfrm>
          <a:prstGeom prst="rect">
            <a:avLst/>
          </a:prstGeom>
        </p:spPr>
      </p:pic>
    </p:spTree>
    <p:extLst>
      <p:ext uri="{BB962C8B-B14F-4D97-AF65-F5344CB8AC3E}">
        <p14:creationId xmlns:p14="http://schemas.microsoft.com/office/powerpoint/2010/main" val="663599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F2D60-2445-0C43-9DD2-018EF27EA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CDD68-58F5-3C1E-BC6E-729E492D9958}"/>
              </a:ext>
            </a:extLst>
          </p:cNvPr>
          <p:cNvSpPr>
            <a:spLocks noGrp="1"/>
          </p:cNvSpPr>
          <p:nvPr>
            <p:ph type="title"/>
          </p:nvPr>
        </p:nvSpPr>
        <p:spPr/>
        <p:txBody>
          <a:bodyPr/>
          <a:lstStyle/>
          <a:p>
            <a:r>
              <a:rPr lang="en-US" dirty="0"/>
              <a:t>Building a position on RARM</a:t>
            </a:r>
            <a:endParaRPr lang="nl-BE" dirty="0"/>
          </a:p>
        </p:txBody>
      </p:sp>
      <p:sp>
        <p:nvSpPr>
          <p:cNvPr id="3" name="TextBox 2">
            <a:extLst>
              <a:ext uri="{FF2B5EF4-FFF2-40B4-BE49-F238E27FC236}">
                <a16:creationId xmlns:a16="http://schemas.microsoft.com/office/drawing/2014/main" id="{EAE58E66-68FD-4DC8-212E-64CFB92D9C1B}"/>
              </a:ext>
            </a:extLst>
          </p:cNvPr>
          <p:cNvSpPr txBox="1"/>
          <p:nvPr/>
        </p:nvSpPr>
        <p:spPr>
          <a:xfrm>
            <a:off x="760806" y="3587062"/>
            <a:ext cx="1590052" cy="507831"/>
          </a:xfrm>
          <a:prstGeom prst="rect">
            <a:avLst/>
          </a:prstGeom>
          <a:noFill/>
        </p:spPr>
        <p:txBody>
          <a:bodyPr wrap="none" rtlCol="0">
            <a:spAutoFit/>
          </a:bodyPr>
          <a:lstStyle/>
          <a:p>
            <a:pPr algn="ctr" defTabSz="685800">
              <a:buClrTx/>
            </a:pPr>
            <a:r>
              <a:rPr lang="en-US" sz="1350" kern="1200" dirty="0">
                <a:solidFill>
                  <a:srgbClr val="FF0000"/>
                </a:solidFill>
                <a:latin typeface="Aptos" panose="02110004020202020204"/>
                <a:ea typeface="+mn-ea"/>
                <a:cs typeface="+mn-cs"/>
              </a:rPr>
              <a:t>(Usually main focus </a:t>
            </a:r>
          </a:p>
          <a:p>
            <a:pPr algn="ctr" defTabSz="685800">
              <a:buClrTx/>
            </a:pPr>
            <a:r>
              <a:rPr lang="en-US" sz="1350" kern="1200" dirty="0">
                <a:solidFill>
                  <a:srgbClr val="FF0000"/>
                </a:solidFill>
                <a:latin typeface="Aptos" panose="02110004020202020204"/>
                <a:ea typeface="+mn-ea"/>
                <a:cs typeface="+mn-cs"/>
              </a:rPr>
              <a:t>of negotiations)</a:t>
            </a:r>
            <a:endParaRPr lang="nl-BE" sz="1350" kern="1200" dirty="0">
              <a:solidFill>
                <a:srgbClr val="FF0000"/>
              </a:solidFill>
              <a:latin typeface="Aptos" panose="02110004020202020204"/>
              <a:ea typeface="+mn-ea"/>
              <a:cs typeface="+mn-cs"/>
            </a:endParaRPr>
          </a:p>
        </p:txBody>
      </p:sp>
      <p:pic>
        <p:nvPicPr>
          <p:cNvPr id="8" name="Picture 7">
            <a:extLst>
              <a:ext uri="{FF2B5EF4-FFF2-40B4-BE49-F238E27FC236}">
                <a16:creationId xmlns:a16="http://schemas.microsoft.com/office/drawing/2014/main" id="{D485364B-C384-F006-54B7-95023F73E341}"/>
              </a:ext>
            </a:extLst>
          </p:cNvPr>
          <p:cNvPicPr>
            <a:picLocks noChangeAspect="1"/>
          </p:cNvPicPr>
          <p:nvPr/>
        </p:nvPicPr>
        <p:blipFill>
          <a:blip r:embed="rId2"/>
          <a:stretch>
            <a:fillRect/>
          </a:stretch>
        </p:blipFill>
        <p:spPr>
          <a:xfrm>
            <a:off x="972630" y="2226257"/>
            <a:ext cx="1166404" cy="1360805"/>
          </a:xfrm>
          <a:prstGeom prst="rect">
            <a:avLst/>
          </a:prstGeom>
        </p:spPr>
      </p:pic>
      <p:pic>
        <p:nvPicPr>
          <p:cNvPr id="4" name="Picture 3">
            <a:extLst>
              <a:ext uri="{FF2B5EF4-FFF2-40B4-BE49-F238E27FC236}">
                <a16:creationId xmlns:a16="http://schemas.microsoft.com/office/drawing/2014/main" id="{DF30963C-003B-F59F-857D-75B7BCF02B25}"/>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957061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BA4D3-2DC2-1FF1-BA89-0C64B31096A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44B724B-B1C7-F7C8-E6F1-822CB277F145}"/>
              </a:ext>
            </a:extLst>
          </p:cNvPr>
          <p:cNvSpPr/>
          <p:nvPr/>
        </p:nvSpPr>
        <p:spPr>
          <a:xfrm>
            <a:off x="2001795" y="539902"/>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Quality of intersessional work</a:t>
            </a:r>
            <a:endParaRPr lang="nl-BE" sz="1800" b="1" kern="120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5AE9A872-8079-68FF-C3B8-8C877BA10A08}"/>
              </a:ext>
            </a:extLst>
          </p:cNvPr>
          <p:cNvSpPr/>
          <p:nvPr/>
        </p:nvSpPr>
        <p:spPr>
          <a:xfrm>
            <a:off x="2001795" y="1212003"/>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Scope of work for the AHTEG</a:t>
            </a:r>
            <a:endParaRPr lang="nl-BE" sz="1800" b="1" kern="1200" dirty="0">
              <a:solidFill>
                <a:prstClr val="white"/>
              </a:solidFill>
              <a:latin typeface="Aptos" panose="02110004020202020204"/>
            </a:endParaRPr>
          </a:p>
        </p:txBody>
      </p:sp>
      <p:sp>
        <p:nvSpPr>
          <p:cNvPr id="9" name="Rectangle 8">
            <a:extLst>
              <a:ext uri="{FF2B5EF4-FFF2-40B4-BE49-F238E27FC236}">
                <a16:creationId xmlns:a16="http://schemas.microsoft.com/office/drawing/2014/main" id="{4A52E257-B7BE-569B-5FC1-88DAB8142DB8}"/>
              </a:ext>
            </a:extLst>
          </p:cNvPr>
          <p:cNvSpPr/>
          <p:nvPr/>
        </p:nvSpPr>
        <p:spPr>
          <a:xfrm>
            <a:off x="2001795" y="1884103"/>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Way of working to draft the voluntary guidance materials/technical notes</a:t>
            </a:r>
            <a:endParaRPr lang="nl-BE" sz="1800" b="1" kern="1200" dirty="0">
              <a:solidFill>
                <a:prstClr val="white"/>
              </a:solidFill>
              <a:latin typeface="Aptos" panose="02110004020202020204"/>
            </a:endParaRPr>
          </a:p>
        </p:txBody>
      </p:sp>
      <p:sp>
        <p:nvSpPr>
          <p:cNvPr id="10" name="Rectangle 9">
            <a:extLst>
              <a:ext uri="{FF2B5EF4-FFF2-40B4-BE49-F238E27FC236}">
                <a16:creationId xmlns:a16="http://schemas.microsoft.com/office/drawing/2014/main" id="{7A418C4F-4B7F-0F71-BACC-5E60D92E1AC8}"/>
              </a:ext>
            </a:extLst>
          </p:cNvPr>
          <p:cNvSpPr/>
          <p:nvPr/>
        </p:nvSpPr>
        <p:spPr>
          <a:xfrm>
            <a:off x="2001795" y="2556204"/>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Continuation of the 9/13 process</a:t>
            </a:r>
            <a:endParaRPr lang="nl-BE" sz="1800" b="1" kern="1200" dirty="0">
              <a:solidFill>
                <a:prstClr val="white"/>
              </a:solidFill>
              <a:latin typeface="Aptos" panose="02110004020202020204"/>
            </a:endParaRPr>
          </a:p>
        </p:txBody>
      </p:sp>
      <p:sp>
        <p:nvSpPr>
          <p:cNvPr id="11" name="Rectangle 10">
            <a:extLst>
              <a:ext uri="{FF2B5EF4-FFF2-40B4-BE49-F238E27FC236}">
                <a16:creationId xmlns:a16="http://schemas.microsoft.com/office/drawing/2014/main" id="{EDE9E69B-693E-C37C-E1B8-56EA8F99787A}"/>
              </a:ext>
            </a:extLst>
          </p:cNvPr>
          <p:cNvSpPr/>
          <p:nvPr/>
        </p:nvSpPr>
        <p:spPr>
          <a:xfrm>
            <a:off x="2001795" y="3228304"/>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Capacity building activities</a:t>
            </a:r>
            <a:endParaRPr lang="nl-BE" sz="1800" b="1" kern="1200" dirty="0">
              <a:solidFill>
                <a:prstClr val="white"/>
              </a:solidFill>
              <a:latin typeface="Aptos" panose="02110004020202020204"/>
            </a:endParaRPr>
          </a:p>
        </p:txBody>
      </p:sp>
      <p:pic>
        <p:nvPicPr>
          <p:cNvPr id="12" name="Picture 11">
            <a:extLst>
              <a:ext uri="{FF2B5EF4-FFF2-40B4-BE49-F238E27FC236}">
                <a16:creationId xmlns:a16="http://schemas.microsoft.com/office/drawing/2014/main" id="{C831972A-EDC8-E578-3232-F95AD81B8411}"/>
              </a:ext>
            </a:extLst>
          </p:cNvPr>
          <p:cNvPicPr>
            <a:picLocks noChangeAspect="1"/>
          </p:cNvPicPr>
          <p:nvPr/>
        </p:nvPicPr>
        <p:blipFill>
          <a:blip r:embed="rId2"/>
          <a:stretch>
            <a:fillRect/>
          </a:stretch>
        </p:blipFill>
        <p:spPr>
          <a:xfrm>
            <a:off x="1" y="0"/>
            <a:ext cx="713984" cy="832981"/>
          </a:xfrm>
          <a:prstGeom prst="rect">
            <a:avLst/>
          </a:prstGeom>
        </p:spPr>
      </p:pic>
      <p:pic>
        <p:nvPicPr>
          <p:cNvPr id="2" name="Picture 1">
            <a:extLst>
              <a:ext uri="{FF2B5EF4-FFF2-40B4-BE49-F238E27FC236}">
                <a16:creationId xmlns:a16="http://schemas.microsoft.com/office/drawing/2014/main" id="{57450E9F-6DED-DA3D-A0AB-2D37C902FB33}"/>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144510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87539-B433-6596-51DA-9F48727AD7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939F1C-E43C-279B-7955-E9E1BEED0E4B}"/>
              </a:ext>
            </a:extLst>
          </p:cNvPr>
          <p:cNvPicPr>
            <a:picLocks noChangeAspect="1"/>
          </p:cNvPicPr>
          <p:nvPr/>
        </p:nvPicPr>
        <p:blipFill>
          <a:blip r:embed="rId2"/>
          <a:stretch>
            <a:fillRect/>
          </a:stretch>
        </p:blipFill>
        <p:spPr>
          <a:xfrm>
            <a:off x="86736" y="4612452"/>
            <a:ext cx="1191806" cy="460832"/>
          </a:xfrm>
          <a:prstGeom prst="rect">
            <a:avLst/>
          </a:prstGeom>
        </p:spPr>
      </p:pic>
      <p:pic>
        <p:nvPicPr>
          <p:cNvPr id="2" name="Picture 4" descr="Generated image">
            <a:extLst>
              <a:ext uri="{FF2B5EF4-FFF2-40B4-BE49-F238E27FC236}">
                <a16:creationId xmlns:a16="http://schemas.microsoft.com/office/drawing/2014/main" id="{9162E546-AF01-98C2-ED88-06B7DE85F1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75" t="41739" r="9884" b="5855"/>
          <a:stretch>
            <a:fillRect/>
          </a:stretch>
        </p:blipFill>
        <p:spPr bwMode="auto">
          <a:xfrm>
            <a:off x="2809578" y="814512"/>
            <a:ext cx="3524844" cy="3514476"/>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E92DB3-219D-9F46-EBDB-03A769B871D0}"/>
              </a:ext>
            </a:extLst>
          </p:cNvPr>
          <p:cNvSpPr txBox="1"/>
          <p:nvPr/>
        </p:nvSpPr>
        <p:spPr>
          <a:xfrm rot="183184">
            <a:off x="3938319" y="1724687"/>
            <a:ext cx="1548000" cy="400110"/>
          </a:xfrm>
          <a:prstGeom prst="rect">
            <a:avLst/>
          </a:prstGeom>
          <a:solidFill>
            <a:srgbClr val="EFD5AB"/>
          </a:solidFill>
        </p:spPr>
        <p:txBody>
          <a:bodyPr wrap="square" rtlCol="0">
            <a:spAutoFit/>
          </a:bodyPr>
          <a:lstStyle/>
          <a:p>
            <a:pPr algn="ctr"/>
            <a:r>
              <a:rPr lang="en-US" sz="2000" b="1" dirty="0">
                <a:latin typeface="Aptos Black" panose="020F0502020204030204" pitchFamily="34" charset="0"/>
              </a:rPr>
              <a:t>SBSTTA</a:t>
            </a:r>
            <a:r>
              <a:rPr lang="en-US" sz="1100" b="1" dirty="0">
                <a:latin typeface="Aptos Black" panose="020F0502020204030204" pitchFamily="34" charset="0"/>
              </a:rPr>
              <a:t> </a:t>
            </a:r>
          </a:p>
        </p:txBody>
      </p:sp>
    </p:spTree>
    <p:extLst>
      <p:ext uri="{BB962C8B-B14F-4D97-AF65-F5344CB8AC3E}">
        <p14:creationId xmlns:p14="http://schemas.microsoft.com/office/powerpoint/2010/main" val="1754258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1F215-B83E-EB9C-FF8D-DF20A614FF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8E144D6-7ECB-5168-C3C1-94BF61277471}"/>
              </a:ext>
            </a:extLst>
          </p:cNvPr>
          <p:cNvSpPr/>
          <p:nvPr/>
        </p:nvSpPr>
        <p:spPr>
          <a:xfrm>
            <a:off x="2001795" y="539902"/>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Quality of intersessional work</a:t>
            </a:r>
            <a:endParaRPr lang="nl-BE" sz="1800" b="1" kern="120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9E695C7-9F08-39BB-9A30-7E0CFBF8F82A}"/>
              </a:ext>
            </a:extLst>
          </p:cNvPr>
          <p:cNvSpPr/>
          <p:nvPr/>
        </p:nvSpPr>
        <p:spPr>
          <a:xfrm>
            <a:off x="2001795" y="2166562"/>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Scope of work for the AHTEG</a:t>
            </a:r>
            <a:endParaRPr lang="nl-BE" sz="1800" b="1" kern="1200" dirty="0">
              <a:solidFill>
                <a:prstClr val="white"/>
              </a:solidFill>
              <a:latin typeface="Aptos" panose="02110004020202020204"/>
            </a:endParaRPr>
          </a:p>
        </p:txBody>
      </p:sp>
      <p:sp>
        <p:nvSpPr>
          <p:cNvPr id="9" name="Rectangle 8">
            <a:extLst>
              <a:ext uri="{FF2B5EF4-FFF2-40B4-BE49-F238E27FC236}">
                <a16:creationId xmlns:a16="http://schemas.microsoft.com/office/drawing/2014/main" id="{888F3B2D-A6A7-6212-C559-95D82FE7BEF5}"/>
              </a:ext>
            </a:extLst>
          </p:cNvPr>
          <p:cNvSpPr/>
          <p:nvPr/>
        </p:nvSpPr>
        <p:spPr>
          <a:xfrm>
            <a:off x="2001795" y="283866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Way of working to draft the voluntary guidance materials/technical notes</a:t>
            </a:r>
            <a:endParaRPr lang="nl-BE" sz="1800" b="1" kern="1200" dirty="0">
              <a:solidFill>
                <a:prstClr val="white"/>
              </a:solidFill>
              <a:latin typeface="Aptos" panose="02110004020202020204"/>
            </a:endParaRPr>
          </a:p>
        </p:txBody>
      </p:sp>
      <p:sp>
        <p:nvSpPr>
          <p:cNvPr id="10" name="Rectangle 9">
            <a:extLst>
              <a:ext uri="{FF2B5EF4-FFF2-40B4-BE49-F238E27FC236}">
                <a16:creationId xmlns:a16="http://schemas.microsoft.com/office/drawing/2014/main" id="{114135E7-D062-F79E-3E8C-0687B206F765}"/>
              </a:ext>
            </a:extLst>
          </p:cNvPr>
          <p:cNvSpPr/>
          <p:nvPr/>
        </p:nvSpPr>
        <p:spPr>
          <a:xfrm>
            <a:off x="2001795" y="351076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Continuation of the 9/13 process</a:t>
            </a:r>
            <a:endParaRPr lang="nl-BE" sz="1800" b="1" kern="1200" dirty="0">
              <a:solidFill>
                <a:prstClr val="white"/>
              </a:solidFill>
              <a:latin typeface="Aptos" panose="02110004020202020204"/>
            </a:endParaRPr>
          </a:p>
        </p:txBody>
      </p:sp>
      <p:sp>
        <p:nvSpPr>
          <p:cNvPr id="11" name="Rectangle 10">
            <a:extLst>
              <a:ext uri="{FF2B5EF4-FFF2-40B4-BE49-F238E27FC236}">
                <a16:creationId xmlns:a16="http://schemas.microsoft.com/office/drawing/2014/main" id="{80067D34-FAE6-9BB4-90F1-59A5042FDD91}"/>
              </a:ext>
            </a:extLst>
          </p:cNvPr>
          <p:cNvSpPr/>
          <p:nvPr/>
        </p:nvSpPr>
        <p:spPr>
          <a:xfrm>
            <a:off x="2001795" y="4182864"/>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Capacity building activities</a:t>
            </a:r>
            <a:endParaRPr lang="nl-BE" sz="1800" b="1" kern="1200" dirty="0">
              <a:solidFill>
                <a:prstClr val="white"/>
              </a:solidFill>
              <a:latin typeface="Aptos" panose="02110004020202020204"/>
            </a:endParaRPr>
          </a:p>
        </p:txBody>
      </p:sp>
      <p:sp>
        <p:nvSpPr>
          <p:cNvPr id="2" name="Rectangle 1">
            <a:extLst>
              <a:ext uri="{FF2B5EF4-FFF2-40B4-BE49-F238E27FC236}">
                <a16:creationId xmlns:a16="http://schemas.microsoft.com/office/drawing/2014/main" id="{5D31798A-87A4-69DA-21B4-CC8257A98ACD}"/>
              </a:ext>
            </a:extLst>
          </p:cNvPr>
          <p:cNvSpPr/>
          <p:nvPr/>
        </p:nvSpPr>
        <p:spPr>
          <a:xfrm>
            <a:off x="2001795" y="1212003"/>
            <a:ext cx="5347386" cy="84778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defTabSz="685800">
              <a:buClrTx/>
              <a:buFont typeface="Arial" panose="020B0604020202020204" pitchFamily="34" charset="0"/>
              <a:buChar char="•"/>
            </a:pPr>
            <a:r>
              <a:rPr lang="en-US" sz="1500" kern="1200" dirty="0">
                <a:solidFill>
                  <a:prstClr val="black"/>
                </a:solidFill>
                <a:latin typeface="Aptos" panose="02110004020202020204"/>
              </a:rPr>
              <a:t>Do we want to welcome the AHTEG meeting outcomes?</a:t>
            </a:r>
            <a:endParaRPr lang="nl-BE" sz="1500" kern="1200" dirty="0">
              <a:solidFill>
                <a:prstClr val="black"/>
              </a:solidFill>
              <a:latin typeface="Aptos" panose="02110004020202020204"/>
            </a:endParaRPr>
          </a:p>
        </p:txBody>
      </p:sp>
      <p:pic>
        <p:nvPicPr>
          <p:cNvPr id="3" name="Picture 2">
            <a:extLst>
              <a:ext uri="{FF2B5EF4-FFF2-40B4-BE49-F238E27FC236}">
                <a16:creationId xmlns:a16="http://schemas.microsoft.com/office/drawing/2014/main" id="{D5D824AC-B5CD-E9B1-4883-187E80C351CA}"/>
              </a:ext>
            </a:extLst>
          </p:cNvPr>
          <p:cNvPicPr>
            <a:picLocks noChangeAspect="1"/>
          </p:cNvPicPr>
          <p:nvPr/>
        </p:nvPicPr>
        <p:blipFill>
          <a:blip r:embed="rId2"/>
          <a:stretch>
            <a:fillRect/>
          </a:stretch>
        </p:blipFill>
        <p:spPr>
          <a:xfrm>
            <a:off x="1" y="0"/>
            <a:ext cx="713984" cy="832981"/>
          </a:xfrm>
          <a:prstGeom prst="rect">
            <a:avLst/>
          </a:prstGeom>
        </p:spPr>
      </p:pic>
      <p:pic>
        <p:nvPicPr>
          <p:cNvPr id="4" name="Picture 3">
            <a:extLst>
              <a:ext uri="{FF2B5EF4-FFF2-40B4-BE49-F238E27FC236}">
                <a16:creationId xmlns:a16="http://schemas.microsoft.com/office/drawing/2014/main" id="{6FA84A06-1C09-F40E-060C-FC2A695CAD05}"/>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1829720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2AFF8-8CE0-05FE-EB48-AD2936E6455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FC20143-D48E-EA22-4531-AA23378FB996}"/>
              </a:ext>
            </a:extLst>
          </p:cNvPr>
          <p:cNvSpPr/>
          <p:nvPr/>
        </p:nvSpPr>
        <p:spPr>
          <a:xfrm>
            <a:off x="2001795" y="539902"/>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Quality of intersessional work</a:t>
            </a:r>
            <a:endParaRPr lang="nl-BE" sz="1800" b="1" kern="120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7BCCBA03-C741-0144-3E30-7E6D412B2C6B}"/>
              </a:ext>
            </a:extLst>
          </p:cNvPr>
          <p:cNvSpPr/>
          <p:nvPr/>
        </p:nvSpPr>
        <p:spPr>
          <a:xfrm>
            <a:off x="2001795" y="1212003"/>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Scope of work for the AHTEG</a:t>
            </a:r>
            <a:endParaRPr lang="nl-BE" sz="1800" b="1" kern="1200" dirty="0">
              <a:solidFill>
                <a:prstClr val="white"/>
              </a:solidFill>
              <a:latin typeface="Aptos" panose="02110004020202020204"/>
            </a:endParaRPr>
          </a:p>
        </p:txBody>
      </p:sp>
      <p:sp>
        <p:nvSpPr>
          <p:cNvPr id="9" name="Rectangle 8">
            <a:extLst>
              <a:ext uri="{FF2B5EF4-FFF2-40B4-BE49-F238E27FC236}">
                <a16:creationId xmlns:a16="http://schemas.microsoft.com/office/drawing/2014/main" id="{92952072-A05C-6C9F-DC80-3F4BDE659578}"/>
              </a:ext>
            </a:extLst>
          </p:cNvPr>
          <p:cNvSpPr/>
          <p:nvPr/>
        </p:nvSpPr>
        <p:spPr>
          <a:xfrm>
            <a:off x="2001795" y="287992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Way of working to draft the voluntary guidance materials/technical notes</a:t>
            </a:r>
            <a:endParaRPr lang="nl-BE" sz="1800" b="1" kern="1200" dirty="0">
              <a:solidFill>
                <a:prstClr val="white"/>
              </a:solidFill>
              <a:latin typeface="Aptos" panose="02110004020202020204"/>
            </a:endParaRPr>
          </a:p>
        </p:txBody>
      </p:sp>
      <p:sp>
        <p:nvSpPr>
          <p:cNvPr id="10" name="Rectangle 9">
            <a:extLst>
              <a:ext uri="{FF2B5EF4-FFF2-40B4-BE49-F238E27FC236}">
                <a16:creationId xmlns:a16="http://schemas.microsoft.com/office/drawing/2014/main" id="{5677945F-8797-2200-FA34-E7A8EB231194}"/>
              </a:ext>
            </a:extLst>
          </p:cNvPr>
          <p:cNvSpPr/>
          <p:nvPr/>
        </p:nvSpPr>
        <p:spPr>
          <a:xfrm>
            <a:off x="2001795" y="355202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Continuation of the 9/13 process</a:t>
            </a:r>
            <a:endParaRPr lang="nl-BE" sz="1800" b="1" kern="1200" dirty="0">
              <a:solidFill>
                <a:prstClr val="white"/>
              </a:solidFill>
              <a:latin typeface="Aptos" panose="02110004020202020204"/>
            </a:endParaRPr>
          </a:p>
        </p:txBody>
      </p:sp>
      <p:sp>
        <p:nvSpPr>
          <p:cNvPr id="11" name="Rectangle 10">
            <a:extLst>
              <a:ext uri="{FF2B5EF4-FFF2-40B4-BE49-F238E27FC236}">
                <a16:creationId xmlns:a16="http://schemas.microsoft.com/office/drawing/2014/main" id="{898AF62B-83E7-7D0D-808C-D30351D1C178}"/>
              </a:ext>
            </a:extLst>
          </p:cNvPr>
          <p:cNvSpPr/>
          <p:nvPr/>
        </p:nvSpPr>
        <p:spPr>
          <a:xfrm>
            <a:off x="2001795" y="4224124"/>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Capacity building activities</a:t>
            </a:r>
            <a:endParaRPr lang="nl-BE" sz="1800" b="1" kern="1200" dirty="0">
              <a:solidFill>
                <a:prstClr val="white"/>
              </a:solidFill>
              <a:latin typeface="Aptos" panose="02110004020202020204"/>
            </a:endParaRPr>
          </a:p>
        </p:txBody>
      </p:sp>
      <p:sp>
        <p:nvSpPr>
          <p:cNvPr id="2" name="Rectangle 1">
            <a:extLst>
              <a:ext uri="{FF2B5EF4-FFF2-40B4-BE49-F238E27FC236}">
                <a16:creationId xmlns:a16="http://schemas.microsoft.com/office/drawing/2014/main" id="{A658BE4B-C187-DAA7-2DF9-4432C23E9386}"/>
              </a:ext>
            </a:extLst>
          </p:cNvPr>
          <p:cNvSpPr/>
          <p:nvPr/>
        </p:nvSpPr>
        <p:spPr>
          <a:xfrm>
            <a:off x="2001795" y="1904733"/>
            <a:ext cx="5347386" cy="84778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defTabSz="685800">
              <a:buClrTx/>
              <a:buFont typeface="Arial" panose="020B0604020202020204" pitchFamily="34" charset="0"/>
              <a:buChar char="•"/>
            </a:pPr>
            <a:r>
              <a:rPr lang="en-US" sz="1350" kern="1200" dirty="0">
                <a:solidFill>
                  <a:prstClr val="black"/>
                </a:solidFill>
                <a:latin typeface="Aptos" panose="02110004020202020204"/>
              </a:rPr>
              <a:t>What do we think about the topics prioritized by the AHTEG for additional voluntary guidance and technical notes?</a:t>
            </a:r>
          </a:p>
          <a:p>
            <a:pPr marL="257175" indent="-257175" algn="ctr" defTabSz="685800">
              <a:buClrTx/>
              <a:buFont typeface="Arial" panose="020B0604020202020204" pitchFamily="34" charset="0"/>
              <a:buChar char="•"/>
            </a:pPr>
            <a:r>
              <a:rPr lang="en-US" sz="1350" kern="1200" dirty="0">
                <a:solidFill>
                  <a:prstClr val="black"/>
                </a:solidFill>
                <a:latin typeface="Aptos" panose="02110004020202020204"/>
              </a:rPr>
              <a:t>What do we think about the number of topics within the scope? </a:t>
            </a:r>
            <a:endParaRPr lang="nl-BE" sz="1350" kern="1200" dirty="0">
              <a:solidFill>
                <a:prstClr val="black"/>
              </a:solidFill>
              <a:latin typeface="Aptos" panose="02110004020202020204"/>
            </a:endParaRPr>
          </a:p>
        </p:txBody>
      </p:sp>
      <p:pic>
        <p:nvPicPr>
          <p:cNvPr id="3" name="Picture 2">
            <a:extLst>
              <a:ext uri="{FF2B5EF4-FFF2-40B4-BE49-F238E27FC236}">
                <a16:creationId xmlns:a16="http://schemas.microsoft.com/office/drawing/2014/main" id="{1881D658-2339-A1AB-35BA-DA698050575F}"/>
              </a:ext>
            </a:extLst>
          </p:cNvPr>
          <p:cNvPicPr>
            <a:picLocks noChangeAspect="1"/>
          </p:cNvPicPr>
          <p:nvPr/>
        </p:nvPicPr>
        <p:blipFill>
          <a:blip r:embed="rId2"/>
          <a:stretch>
            <a:fillRect/>
          </a:stretch>
        </p:blipFill>
        <p:spPr>
          <a:xfrm>
            <a:off x="1" y="0"/>
            <a:ext cx="713984" cy="832981"/>
          </a:xfrm>
          <a:prstGeom prst="rect">
            <a:avLst/>
          </a:prstGeom>
        </p:spPr>
      </p:pic>
      <p:pic>
        <p:nvPicPr>
          <p:cNvPr id="4" name="Picture 3">
            <a:extLst>
              <a:ext uri="{FF2B5EF4-FFF2-40B4-BE49-F238E27FC236}">
                <a16:creationId xmlns:a16="http://schemas.microsoft.com/office/drawing/2014/main" id="{29BCD38A-BF8A-781C-0484-0E1A02E379F4}"/>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2935110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E5196-C80E-FCF8-26BD-7441A47D58D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5A6F903-C31C-A658-EDB6-07B48D4345D3}"/>
              </a:ext>
            </a:extLst>
          </p:cNvPr>
          <p:cNvSpPr/>
          <p:nvPr/>
        </p:nvSpPr>
        <p:spPr>
          <a:xfrm>
            <a:off x="2001795" y="539902"/>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Quality of intersessional work</a:t>
            </a:r>
            <a:endParaRPr lang="nl-BE" sz="1800" b="1" kern="120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4856DE30-5F68-3C3A-039C-77EE1F393CDC}"/>
              </a:ext>
            </a:extLst>
          </p:cNvPr>
          <p:cNvSpPr/>
          <p:nvPr/>
        </p:nvSpPr>
        <p:spPr>
          <a:xfrm>
            <a:off x="2001795" y="121200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Scope of work for the AHTEG</a:t>
            </a:r>
            <a:endParaRPr lang="nl-BE" sz="1800" b="1" kern="1200" dirty="0">
              <a:solidFill>
                <a:prstClr val="white"/>
              </a:solidFill>
              <a:latin typeface="Aptos" panose="02110004020202020204"/>
            </a:endParaRPr>
          </a:p>
        </p:txBody>
      </p:sp>
      <p:sp>
        <p:nvSpPr>
          <p:cNvPr id="9" name="Rectangle 8">
            <a:extLst>
              <a:ext uri="{FF2B5EF4-FFF2-40B4-BE49-F238E27FC236}">
                <a16:creationId xmlns:a16="http://schemas.microsoft.com/office/drawing/2014/main" id="{A01E4B80-7695-59E7-A431-9FB876052F20}"/>
              </a:ext>
            </a:extLst>
          </p:cNvPr>
          <p:cNvSpPr/>
          <p:nvPr/>
        </p:nvSpPr>
        <p:spPr>
          <a:xfrm>
            <a:off x="2001795" y="1884103"/>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Way of working to draft the voluntary guidance materials/technical notes</a:t>
            </a:r>
            <a:endParaRPr lang="nl-BE" sz="1800" b="1" kern="1200" dirty="0">
              <a:solidFill>
                <a:prstClr val="white"/>
              </a:solidFill>
              <a:latin typeface="Aptos" panose="02110004020202020204"/>
            </a:endParaRPr>
          </a:p>
        </p:txBody>
      </p:sp>
      <p:sp>
        <p:nvSpPr>
          <p:cNvPr id="10" name="Rectangle 9">
            <a:extLst>
              <a:ext uri="{FF2B5EF4-FFF2-40B4-BE49-F238E27FC236}">
                <a16:creationId xmlns:a16="http://schemas.microsoft.com/office/drawing/2014/main" id="{B1CCC477-B07E-E90D-DB7D-D09DC80F31DD}"/>
              </a:ext>
            </a:extLst>
          </p:cNvPr>
          <p:cNvSpPr/>
          <p:nvPr/>
        </p:nvSpPr>
        <p:spPr>
          <a:xfrm>
            <a:off x="2001795" y="3749308"/>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Continuation of the 9/13 process</a:t>
            </a:r>
            <a:endParaRPr lang="nl-BE" sz="1800" b="1" kern="1200" dirty="0">
              <a:solidFill>
                <a:prstClr val="white"/>
              </a:solidFill>
              <a:latin typeface="Aptos" panose="02110004020202020204"/>
            </a:endParaRPr>
          </a:p>
        </p:txBody>
      </p:sp>
      <p:sp>
        <p:nvSpPr>
          <p:cNvPr id="11" name="Rectangle 10">
            <a:extLst>
              <a:ext uri="{FF2B5EF4-FFF2-40B4-BE49-F238E27FC236}">
                <a16:creationId xmlns:a16="http://schemas.microsoft.com/office/drawing/2014/main" id="{19FFE28D-9AD4-FF0A-50ED-B0D08999A434}"/>
              </a:ext>
            </a:extLst>
          </p:cNvPr>
          <p:cNvSpPr/>
          <p:nvPr/>
        </p:nvSpPr>
        <p:spPr>
          <a:xfrm>
            <a:off x="2001795" y="4421408"/>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Capacity building activities</a:t>
            </a:r>
            <a:endParaRPr lang="nl-BE" sz="1800" b="1" kern="1200" dirty="0">
              <a:solidFill>
                <a:prstClr val="white"/>
              </a:solidFill>
              <a:latin typeface="Aptos" panose="02110004020202020204"/>
            </a:endParaRPr>
          </a:p>
        </p:txBody>
      </p:sp>
      <p:sp>
        <p:nvSpPr>
          <p:cNvPr id="2" name="Rectangle 1">
            <a:extLst>
              <a:ext uri="{FF2B5EF4-FFF2-40B4-BE49-F238E27FC236}">
                <a16:creationId xmlns:a16="http://schemas.microsoft.com/office/drawing/2014/main" id="{5CD4229B-21A9-0939-761B-141CE6A259D8}"/>
              </a:ext>
            </a:extLst>
          </p:cNvPr>
          <p:cNvSpPr/>
          <p:nvPr/>
        </p:nvSpPr>
        <p:spPr>
          <a:xfrm>
            <a:off x="1170698" y="2571751"/>
            <a:ext cx="7009580" cy="107077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defTabSz="685800">
              <a:buClrTx/>
              <a:buFont typeface="Arial" panose="020B0604020202020204" pitchFamily="34" charset="0"/>
              <a:buChar char="•"/>
            </a:pPr>
            <a:r>
              <a:rPr lang="en-US" sz="1350" kern="1200" dirty="0">
                <a:solidFill>
                  <a:prstClr val="black"/>
                </a:solidFill>
                <a:latin typeface="Aptos" panose="02110004020202020204"/>
              </a:rPr>
              <a:t>What do we think about the timeframe to execute the scope (number of meetings, deadline of COP-MOP 13,…)</a:t>
            </a:r>
          </a:p>
          <a:p>
            <a:pPr marL="257175" indent="-257175" algn="ctr" defTabSz="685800">
              <a:buClrTx/>
              <a:buFont typeface="Arial" panose="020B0604020202020204" pitchFamily="34" charset="0"/>
              <a:buChar char="•"/>
            </a:pPr>
            <a:r>
              <a:rPr lang="en-US" sz="1350" kern="1200" dirty="0">
                <a:solidFill>
                  <a:prstClr val="black"/>
                </a:solidFill>
                <a:latin typeface="Aptos" panose="02110004020202020204"/>
              </a:rPr>
              <a:t>What do we think about not drafting an outline anymore (</a:t>
            </a:r>
            <a:r>
              <a:rPr lang="en-US" sz="1350" kern="1200" dirty="0" err="1">
                <a:solidFill>
                  <a:prstClr val="black"/>
                </a:solidFill>
                <a:latin typeface="Aptos" panose="02110004020202020204"/>
              </a:rPr>
              <a:t>cfr</a:t>
            </a:r>
            <a:r>
              <a:rPr lang="en-US" sz="1350" kern="1200" dirty="0">
                <a:solidFill>
                  <a:prstClr val="black"/>
                </a:solidFill>
                <a:latin typeface="Aptos" panose="02110004020202020204"/>
              </a:rPr>
              <a:t> CP/10/10) as a basis of work?</a:t>
            </a:r>
          </a:p>
          <a:p>
            <a:pPr marL="257175" indent="-257175" algn="ctr" defTabSz="685800">
              <a:buClrTx/>
              <a:buFont typeface="Arial" panose="020B0604020202020204" pitchFamily="34" charset="0"/>
              <a:buChar char="•"/>
            </a:pPr>
            <a:r>
              <a:rPr lang="en-US" sz="1350" kern="1200" dirty="0">
                <a:solidFill>
                  <a:prstClr val="black"/>
                </a:solidFill>
                <a:latin typeface="Aptos" panose="02110004020202020204"/>
              </a:rPr>
              <a:t>Can certain topics be merged/prioritized, during SBSTTA 27, COP-MOP 12 or intersessionally?</a:t>
            </a:r>
            <a:endParaRPr lang="nl-BE" sz="1350" kern="1200" dirty="0">
              <a:solidFill>
                <a:prstClr val="black"/>
              </a:solidFill>
              <a:latin typeface="Aptos" panose="02110004020202020204"/>
            </a:endParaRPr>
          </a:p>
        </p:txBody>
      </p:sp>
      <p:pic>
        <p:nvPicPr>
          <p:cNvPr id="3" name="Picture 2">
            <a:extLst>
              <a:ext uri="{FF2B5EF4-FFF2-40B4-BE49-F238E27FC236}">
                <a16:creationId xmlns:a16="http://schemas.microsoft.com/office/drawing/2014/main" id="{CCAE09C2-8EAE-88B6-C2DF-245945338C16}"/>
              </a:ext>
            </a:extLst>
          </p:cNvPr>
          <p:cNvPicPr>
            <a:picLocks noChangeAspect="1"/>
          </p:cNvPicPr>
          <p:nvPr/>
        </p:nvPicPr>
        <p:blipFill>
          <a:blip r:embed="rId2"/>
          <a:stretch>
            <a:fillRect/>
          </a:stretch>
        </p:blipFill>
        <p:spPr>
          <a:xfrm>
            <a:off x="1" y="0"/>
            <a:ext cx="713984" cy="832981"/>
          </a:xfrm>
          <a:prstGeom prst="rect">
            <a:avLst/>
          </a:prstGeom>
        </p:spPr>
      </p:pic>
      <p:pic>
        <p:nvPicPr>
          <p:cNvPr id="4" name="Picture 3">
            <a:extLst>
              <a:ext uri="{FF2B5EF4-FFF2-40B4-BE49-F238E27FC236}">
                <a16:creationId xmlns:a16="http://schemas.microsoft.com/office/drawing/2014/main" id="{4FF15AC5-0DC5-D840-3913-82B7DE88241A}"/>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1279779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4EA8E-D4D3-3F7F-EE53-1ADA69578DD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A916B5C-FB85-12E9-670C-180C6F7794B5}"/>
              </a:ext>
            </a:extLst>
          </p:cNvPr>
          <p:cNvSpPr/>
          <p:nvPr/>
        </p:nvSpPr>
        <p:spPr>
          <a:xfrm>
            <a:off x="2001795" y="539902"/>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Quality of intersessional work</a:t>
            </a:r>
            <a:endParaRPr lang="nl-BE" sz="1800" b="1" kern="120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411576A0-3C7C-16D8-BADD-46ED7AAB5736}"/>
              </a:ext>
            </a:extLst>
          </p:cNvPr>
          <p:cNvSpPr/>
          <p:nvPr/>
        </p:nvSpPr>
        <p:spPr>
          <a:xfrm>
            <a:off x="2001795" y="121200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Scope of work for the AHTEG</a:t>
            </a:r>
            <a:endParaRPr lang="nl-BE" sz="1800" b="1" kern="1200" dirty="0">
              <a:solidFill>
                <a:prstClr val="white"/>
              </a:solidFill>
              <a:latin typeface="Aptos" panose="02110004020202020204"/>
            </a:endParaRPr>
          </a:p>
        </p:txBody>
      </p:sp>
      <p:sp>
        <p:nvSpPr>
          <p:cNvPr id="9" name="Rectangle 8">
            <a:extLst>
              <a:ext uri="{FF2B5EF4-FFF2-40B4-BE49-F238E27FC236}">
                <a16:creationId xmlns:a16="http://schemas.microsoft.com/office/drawing/2014/main" id="{84B46399-5F15-A36A-7BAE-A28E2A7214A3}"/>
              </a:ext>
            </a:extLst>
          </p:cNvPr>
          <p:cNvSpPr/>
          <p:nvPr/>
        </p:nvSpPr>
        <p:spPr>
          <a:xfrm>
            <a:off x="2001795" y="188410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Way of working to draft the voluntary guidance materials/technical notes</a:t>
            </a:r>
            <a:endParaRPr lang="nl-BE" sz="1800" b="1" kern="1200" dirty="0">
              <a:solidFill>
                <a:prstClr val="white"/>
              </a:solidFill>
              <a:latin typeface="Aptos" panose="02110004020202020204"/>
            </a:endParaRPr>
          </a:p>
        </p:txBody>
      </p:sp>
      <p:sp>
        <p:nvSpPr>
          <p:cNvPr id="10" name="Rectangle 9">
            <a:extLst>
              <a:ext uri="{FF2B5EF4-FFF2-40B4-BE49-F238E27FC236}">
                <a16:creationId xmlns:a16="http://schemas.microsoft.com/office/drawing/2014/main" id="{7AEAAFA4-5EAC-15A6-E5EB-F7F1B5D18A81}"/>
              </a:ext>
            </a:extLst>
          </p:cNvPr>
          <p:cNvSpPr/>
          <p:nvPr/>
        </p:nvSpPr>
        <p:spPr>
          <a:xfrm>
            <a:off x="2001795" y="2556204"/>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Continuation of the 9/13 process</a:t>
            </a:r>
            <a:endParaRPr lang="nl-BE" sz="1800" b="1" kern="1200" dirty="0">
              <a:solidFill>
                <a:prstClr val="white"/>
              </a:solidFill>
              <a:latin typeface="Aptos" panose="02110004020202020204"/>
            </a:endParaRPr>
          </a:p>
        </p:txBody>
      </p:sp>
      <p:sp>
        <p:nvSpPr>
          <p:cNvPr id="11" name="Rectangle 10">
            <a:extLst>
              <a:ext uri="{FF2B5EF4-FFF2-40B4-BE49-F238E27FC236}">
                <a16:creationId xmlns:a16="http://schemas.microsoft.com/office/drawing/2014/main" id="{B87B12FA-66A8-47F3-FFF4-2FA60D0B552C}"/>
              </a:ext>
            </a:extLst>
          </p:cNvPr>
          <p:cNvSpPr/>
          <p:nvPr/>
        </p:nvSpPr>
        <p:spPr>
          <a:xfrm>
            <a:off x="2001795" y="4195940"/>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Capacity building activities</a:t>
            </a:r>
            <a:endParaRPr lang="nl-BE" sz="1800" b="1" kern="1200" dirty="0">
              <a:solidFill>
                <a:prstClr val="white"/>
              </a:solidFill>
              <a:latin typeface="Aptos" panose="02110004020202020204"/>
            </a:endParaRPr>
          </a:p>
        </p:txBody>
      </p:sp>
      <p:sp>
        <p:nvSpPr>
          <p:cNvPr id="5" name="Rectangle 4">
            <a:extLst>
              <a:ext uri="{FF2B5EF4-FFF2-40B4-BE49-F238E27FC236}">
                <a16:creationId xmlns:a16="http://schemas.microsoft.com/office/drawing/2014/main" id="{7F723FFA-D9FD-3279-322E-538FE2F54529}"/>
              </a:ext>
            </a:extLst>
          </p:cNvPr>
          <p:cNvSpPr/>
          <p:nvPr/>
        </p:nvSpPr>
        <p:spPr>
          <a:xfrm>
            <a:off x="2001795" y="3228304"/>
            <a:ext cx="5347386" cy="84778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defTabSz="685800">
              <a:buClrTx/>
              <a:buFont typeface="Arial" panose="020B0604020202020204" pitchFamily="34" charset="0"/>
              <a:buChar char="•"/>
            </a:pPr>
            <a:r>
              <a:rPr lang="nl-BE" dirty="0">
                <a:solidFill>
                  <a:schemeClr val="tx1"/>
                </a:solidFill>
              </a:rPr>
              <a:t>Do we </a:t>
            </a:r>
            <a:r>
              <a:rPr lang="nl-BE" dirty="0" err="1">
                <a:solidFill>
                  <a:schemeClr val="tx1"/>
                </a:solidFill>
              </a:rPr>
              <a:t>think</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process</a:t>
            </a:r>
            <a:r>
              <a:rPr lang="nl-BE" dirty="0">
                <a:solidFill>
                  <a:schemeClr val="tx1"/>
                </a:solidFill>
              </a:rPr>
              <a:t> of 9/13 is </a:t>
            </a:r>
            <a:r>
              <a:rPr lang="nl-BE" dirty="0" err="1">
                <a:solidFill>
                  <a:schemeClr val="tx1"/>
                </a:solidFill>
              </a:rPr>
              <a:t>adequately</a:t>
            </a:r>
            <a:r>
              <a:rPr lang="nl-BE" dirty="0">
                <a:solidFill>
                  <a:schemeClr val="tx1"/>
                </a:solidFill>
              </a:rPr>
              <a:t> </a:t>
            </a:r>
            <a:r>
              <a:rPr lang="nl-BE" dirty="0" err="1">
                <a:solidFill>
                  <a:schemeClr val="tx1"/>
                </a:solidFill>
              </a:rPr>
              <a:t>pursued</a:t>
            </a:r>
            <a:r>
              <a:rPr lang="en-US" sz="1350" kern="1200" dirty="0">
                <a:solidFill>
                  <a:prstClr val="black"/>
                </a:solidFill>
                <a:latin typeface="Aptos" panose="02110004020202020204"/>
              </a:rPr>
              <a:t>?</a:t>
            </a:r>
          </a:p>
        </p:txBody>
      </p:sp>
      <p:pic>
        <p:nvPicPr>
          <p:cNvPr id="6" name="Picture 5">
            <a:extLst>
              <a:ext uri="{FF2B5EF4-FFF2-40B4-BE49-F238E27FC236}">
                <a16:creationId xmlns:a16="http://schemas.microsoft.com/office/drawing/2014/main" id="{D98D207F-CE71-4BA7-7C62-A6EDE981BDF2}"/>
              </a:ext>
            </a:extLst>
          </p:cNvPr>
          <p:cNvPicPr>
            <a:picLocks noChangeAspect="1"/>
          </p:cNvPicPr>
          <p:nvPr/>
        </p:nvPicPr>
        <p:blipFill>
          <a:blip r:embed="rId2"/>
          <a:stretch>
            <a:fillRect/>
          </a:stretch>
        </p:blipFill>
        <p:spPr>
          <a:xfrm>
            <a:off x="1" y="0"/>
            <a:ext cx="713984" cy="832981"/>
          </a:xfrm>
          <a:prstGeom prst="rect">
            <a:avLst/>
          </a:prstGeom>
        </p:spPr>
      </p:pic>
      <p:pic>
        <p:nvPicPr>
          <p:cNvPr id="2" name="Picture 1">
            <a:extLst>
              <a:ext uri="{FF2B5EF4-FFF2-40B4-BE49-F238E27FC236}">
                <a16:creationId xmlns:a16="http://schemas.microsoft.com/office/drawing/2014/main" id="{79CFB9B8-1AC5-339C-1E4E-4EC1DD0F1202}"/>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1356374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6ABBD-5A50-E87E-31C2-18B5B3A453F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C01EA71-A13E-EB37-1D62-54C764279860}"/>
              </a:ext>
            </a:extLst>
          </p:cNvPr>
          <p:cNvSpPr/>
          <p:nvPr/>
        </p:nvSpPr>
        <p:spPr>
          <a:xfrm>
            <a:off x="2001795" y="539902"/>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Quality of intersessional work</a:t>
            </a:r>
            <a:endParaRPr lang="nl-BE" sz="1800" b="1" kern="120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3C6EA9A2-C2E5-7A26-3659-82A68B8204D8}"/>
              </a:ext>
            </a:extLst>
          </p:cNvPr>
          <p:cNvSpPr/>
          <p:nvPr/>
        </p:nvSpPr>
        <p:spPr>
          <a:xfrm>
            <a:off x="2001795" y="121200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Scope of work for the AHTEG</a:t>
            </a:r>
            <a:endParaRPr lang="nl-BE" sz="1800" b="1" kern="1200" dirty="0">
              <a:solidFill>
                <a:prstClr val="white"/>
              </a:solidFill>
              <a:latin typeface="Aptos" panose="02110004020202020204"/>
            </a:endParaRPr>
          </a:p>
        </p:txBody>
      </p:sp>
      <p:sp>
        <p:nvSpPr>
          <p:cNvPr id="9" name="Rectangle 8">
            <a:extLst>
              <a:ext uri="{FF2B5EF4-FFF2-40B4-BE49-F238E27FC236}">
                <a16:creationId xmlns:a16="http://schemas.microsoft.com/office/drawing/2014/main" id="{BDAFD2D6-8048-7873-6F5B-30B6F8341822}"/>
              </a:ext>
            </a:extLst>
          </p:cNvPr>
          <p:cNvSpPr/>
          <p:nvPr/>
        </p:nvSpPr>
        <p:spPr>
          <a:xfrm>
            <a:off x="2001795" y="188410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Way of working to draft the voluntary guidance materials/technical notes</a:t>
            </a:r>
            <a:endParaRPr lang="nl-BE" sz="1800" b="1" kern="1200" dirty="0">
              <a:solidFill>
                <a:prstClr val="white"/>
              </a:solidFill>
              <a:latin typeface="Aptos" panose="02110004020202020204"/>
            </a:endParaRPr>
          </a:p>
        </p:txBody>
      </p:sp>
      <p:sp>
        <p:nvSpPr>
          <p:cNvPr id="10" name="Rectangle 9">
            <a:extLst>
              <a:ext uri="{FF2B5EF4-FFF2-40B4-BE49-F238E27FC236}">
                <a16:creationId xmlns:a16="http://schemas.microsoft.com/office/drawing/2014/main" id="{BEED43BD-3049-4D52-D520-74C3B7BEA352}"/>
              </a:ext>
            </a:extLst>
          </p:cNvPr>
          <p:cNvSpPr/>
          <p:nvPr/>
        </p:nvSpPr>
        <p:spPr>
          <a:xfrm>
            <a:off x="2001795" y="2556204"/>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Continuation of the 9/13 process</a:t>
            </a:r>
            <a:endParaRPr lang="nl-BE" sz="1800" b="1" kern="1200" dirty="0">
              <a:solidFill>
                <a:prstClr val="white"/>
              </a:solidFill>
              <a:latin typeface="Aptos" panose="02110004020202020204"/>
            </a:endParaRPr>
          </a:p>
        </p:txBody>
      </p:sp>
      <p:sp>
        <p:nvSpPr>
          <p:cNvPr id="11" name="Rectangle 10">
            <a:extLst>
              <a:ext uri="{FF2B5EF4-FFF2-40B4-BE49-F238E27FC236}">
                <a16:creationId xmlns:a16="http://schemas.microsoft.com/office/drawing/2014/main" id="{4FE6E61F-02BD-DEF7-BB83-7264B165AF36}"/>
              </a:ext>
            </a:extLst>
          </p:cNvPr>
          <p:cNvSpPr/>
          <p:nvPr/>
        </p:nvSpPr>
        <p:spPr>
          <a:xfrm>
            <a:off x="2001795" y="3228304"/>
            <a:ext cx="5347386" cy="5653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Capacity building activities</a:t>
            </a:r>
            <a:endParaRPr lang="nl-BE" sz="1800" b="1" kern="1200" dirty="0">
              <a:solidFill>
                <a:prstClr val="white"/>
              </a:solidFill>
              <a:latin typeface="Aptos" panose="02110004020202020204"/>
            </a:endParaRPr>
          </a:p>
        </p:txBody>
      </p:sp>
      <p:sp>
        <p:nvSpPr>
          <p:cNvPr id="2" name="Rectangle 1">
            <a:extLst>
              <a:ext uri="{FF2B5EF4-FFF2-40B4-BE49-F238E27FC236}">
                <a16:creationId xmlns:a16="http://schemas.microsoft.com/office/drawing/2014/main" id="{B03995F7-A459-B42F-1FEB-64E851802A06}"/>
              </a:ext>
            </a:extLst>
          </p:cNvPr>
          <p:cNvSpPr/>
          <p:nvPr/>
        </p:nvSpPr>
        <p:spPr>
          <a:xfrm>
            <a:off x="2001795" y="3900405"/>
            <a:ext cx="5347386" cy="84778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defTabSz="685800">
              <a:buClrTx/>
              <a:buFont typeface="Arial" panose="020B0604020202020204" pitchFamily="34" charset="0"/>
              <a:buChar char="•"/>
            </a:pPr>
            <a:r>
              <a:rPr lang="nl-BE" dirty="0">
                <a:solidFill>
                  <a:schemeClr val="tx1"/>
                </a:solidFill>
              </a:rPr>
              <a:t>Are </a:t>
            </a:r>
            <a:r>
              <a:rPr lang="nl-BE" dirty="0" err="1">
                <a:solidFill>
                  <a:schemeClr val="tx1"/>
                </a:solidFill>
              </a:rPr>
              <a:t>specific</a:t>
            </a:r>
            <a:r>
              <a:rPr lang="nl-BE" dirty="0">
                <a:solidFill>
                  <a:schemeClr val="tx1"/>
                </a:solidFill>
              </a:rPr>
              <a:t> </a:t>
            </a:r>
            <a:r>
              <a:rPr lang="nl-BE" dirty="0" err="1">
                <a:solidFill>
                  <a:schemeClr val="tx1"/>
                </a:solidFill>
              </a:rPr>
              <a:t>capacity</a:t>
            </a:r>
            <a:r>
              <a:rPr lang="nl-BE" dirty="0">
                <a:solidFill>
                  <a:schemeClr val="tx1"/>
                </a:solidFill>
              </a:rPr>
              <a:t>-building measures </a:t>
            </a:r>
            <a:r>
              <a:rPr lang="nl-BE" dirty="0" err="1">
                <a:solidFill>
                  <a:schemeClr val="tx1"/>
                </a:solidFill>
              </a:rPr>
              <a:t>needed</a:t>
            </a:r>
            <a:r>
              <a:rPr lang="nl-BE" dirty="0">
                <a:solidFill>
                  <a:schemeClr val="tx1"/>
                </a:solidFill>
              </a:rPr>
              <a:t> </a:t>
            </a:r>
            <a:r>
              <a:rPr lang="nl-BE" dirty="0" err="1">
                <a:solidFill>
                  <a:schemeClr val="tx1"/>
                </a:solidFill>
              </a:rPr>
              <a:t>to</a:t>
            </a:r>
            <a:r>
              <a:rPr lang="nl-BE" dirty="0">
                <a:solidFill>
                  <a:schemeClr val="tx1"/>
                </a:solidFill>
              </a:rPr>
              <a:t> support </a:t>
            </a:r>
            <a:r>
              <a:rPr lang="nl-BE" dirty="0" err="1">
                <a:solidFill>
                  <a:schemeClr val="tx1"/>
                </a:solidFill>
              </a:rPr>
              <a:t>the</a:t>
            </a:r>
            <a:r>
              <a:rPr lang="nl-BE" dirty="0">
                <a:solidFill>
                  <a:schemeClr val="tx1"/>
                </a:solidFill>
              </a:rPr>
              <a:t> </a:t>
            </a:r>
            <a:r>
              <a:rPr lang="nl-BE" dirty="0" err="1">
                <a:solidFill>
                  <a:schemeClr val="tx1"/>
                </a:solidFill>
              </a:rPr>
              <a:t>effective</a:t>
            </a:r>
            <a:r>
              <a:rPr lang="nl-BE" dirty="0">
                <a:solidFill>
                  <a:schemeClr val="tx1"/>
                </a:solidFill>
              </a:rPr>
              <a:t> </a:t>
            </a:r>
            <a:r>
              <a:rPr lang="nl-BE" dirty="0" err="1">
                <a:solidFill>
                  <a:schemeClr val="tx1"/>
                </a:solidFill>
              </a:rPr>
              <a:t>use</a:t>
            </a:r>
            <a:r>
              <a:rPr lang="nl-BE" dirty="0">
                <a:solidFill>
                  <a:schemeClr val="tx1"/>
                </a:solidFill>
              </a:rPr>
              <a:t> of </a:t>
            </a:r>
            <a:r>
              <a:rPr lang="nl-BE" dirty="0" err="1">
                <a:solidFill>
                  <a:schemeClr val="tx1"/>
                </a:solidFill>
              </a:rPr>
              <a:t>existing</a:t>
            </a:r>
            <a:r>
              <a:rPr lang="nl-BE" dirty="0">
                <a:solidFill>
                  <a:schemeClr val="tx1"/>
                </a:solidFill>
              </a:rPr>
              <a:t> </a:t>
            </a:r>
            <a:r>
              <a:rPr lang="nl-BE" dirty="0" err="1">
                <a:solidFill>
                  <a:schemeClr val="tx1"/>
                </a:solidFill>
              </a:rPr>
              <a:t>guidance</a:t>
            </a:r>
            <a:r>
              <a:rPr lang="nl-BE" dirty="0">
                <a:solidFill>
                  <a:schemeClr val="tx1"/>
                </a:solidFill>
              </a:rPr>
              <a:t>, e.g. follow up on gene drives </a:t>
            </a:r>
            <a:r>
              <a:rPr lang="nl-BE" dirty="0" err="1">
                <a:solidFill>
                  <a:schemeClr val="tx1"/>
                </a:solidFill>
              </a:rPr>
              <a:t>voluntary</a:t>
            </a:r>
            <a:r>
              <a:rPr lang="nl-BE" dirty="0">
                <a:solidFill>
                  <a:schemeClr val="tx1"/>
                </a:solidFill>
              </a:rPr>
              <a:t> </a:t>
            </a:r>
            <a:r>
              <a:rPr lang="nl-BE" dirty="0" err="1">
                <a:solidFill>
                  <a:schemeClr val="tx1"/>
                </a:solidFill>
              </a:rPr>
              <a:t>guidance</a:t>
            </a:r>
            <a:r>
              <a:rPr lang="nl-BE" dirty="0">
                <a:solidFill>
                  <a:schemeClr val="tx1"/>
                </a:solidFill>
              </a:rPr>
              <a:t> </a:t>
            </a:r>
            <a:r>
              <a:rPr lang="nl-BE" dirty="0" err="1">
                <a:solidFill>
                  <a:schemeClr val="tx1"/>
                </a:solidFill>
              </a:rPr>
              <a:t>materials</a:t>
            </a:r>
            <a:r>
              <a:rPr lang="nl-BE" dirty="0">
                <a:solidFill>
                  <a:schemeClr val="tx1"/>
                </a:solidFill>
              </a:rPr>
              <a:t> or BCH?"</a:t>
            </a:r>
            <a:r>
              <a:rPr lang="en-US" sz="1350" kern="1200" dirty="0">
                <a:solidFill>
                  <a:prstClr val="black"/>
                </a:solidFill>
                <a:latin typeface="Aptos" panose="02110004020202020204"/>
              </a:rPr>
              <a:t>?</a:t>
            </a:r>
            <a:endParaRPr lang="nl-BE" sz="1350" kern="1200" dirty="0">
              <a:solidFill>
                <a:prstClr val="black"/>
              </a:solidFill>
              <a:latin typeface="Aptos" panose="02110004020202020204"/>
            </a:endParaRPr>
          </a:p>
        </p:txBody>
      </p:sp>
      <p:pic>
        <p:nvPicPr>
          <p:cNvPr id="3" name="Picture 2">
            <a:extLst>
              <a:ext uri="{FF2B5EF4-FFF2-40B4-BE49-F238E27FC236}">
                <a16:creationId xmlns:a16="http://schemas.microsoft.com/office/drawing/2014/main" id="{1414ECF9-5D17-E3BF-0DF8-FCA4597BFA99}"/>
              </a:ext>
            </a:extLst>
          </p:cNvPr>
          <p:cNvPicPr>
            <a:picLocks noChangeAspect="1"/>
          </p:cNvPicPr>
          <p:nvPr/>
        </p:nvPicPr>
        <p:blipFill>
          <a:blip r:embed="rId2"/>
          <a:stretch>
            <a:fillRect/>
          </a:stretch>
        </p:blipFill>
        <p:spPr>
          <a:xfrm>
            <a:off x="1" y="0"/>
            <a:ext cx="713984" cy="832981"/>
          </a:xfrm>
          <a:prstGeom prst="rect">
            <a:avLst/>
          </a:prstGeom>
        </p:spPr>
      </p:pic>
      <p:pic>
        <p:nvPicPr>
          <p:cNvPr id="4" name="Picture 3">
            <a:extLst>
              <a:ext uri="{FF2B5EF4-FFF2-40B4-BE49-F238E27FC236}">
                <a16:creationId xmlns:a16="http://schemas.microsoft.com/office/drawing/2014/main" id="{EF8B73A0-C6E0-85D8-6A26-823251DC9C34}"/>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2050150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1C4F-77FA-BEC7-BC9E-8A91584FE43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5FC8F75-303C-9109-BF6C-5242E9C65C68}"/>
              </a:ext>
            </a:extLst>
          </p:cNvPr>
          <p:cNvSpPr/>
          <p:nvPr/>
        </p:nvSpPr>
        <p:spPr>
          <a:xfrm>
            <a:off x="2001795" y="539902"/>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Quality of intersessional work</a:t>
            </a:r>
            <a:endParaRPr lang="nl-BE" sz="1800" b="1" kern="120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C8676E75-43E6-9EA7-7ECF-8A6121B462B6}"/>
              </a:ext>
            </a:extLst>
          </p:cNvPr>
          <p:cNvSpPr/>
          <p:nvPr/>
        </p:nvSpPr>
        <p:spPr>
          <a:xfrm>
            <a:off x="2001795" y="121200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Scope of work for the AHTEG</a:t>
            </a:r>
            <a:endParaRPr lang="nl-BE" sz="1800" b="1" kern="1200" dirty="0">
              <a:solidFill>
                <a:prstClr val="white"/>
              </a:solidFill>
              <a:latin typeface="Aptos" panose="02110004020202020204"/>
            </a:endParaRPr>
          </a:p>
        </p:txBody>
      </p:sp>
      <p:sp>
        <p:nvSpPr>
          <p:cNvPr id="9" name="Rectangle 8">
            <a:extLst>
              <a:ext uri="{FF2B5EF4-FFF2-40B4-BE49-F238E27FC236}">
                <a16:creationId xmlns:a16="http://schemas.microsoft.com/office/drawing/2014/main" id="{B8E5C35B-1C0A-A4E0-0F03-F5CFEB2A2F59}"/>
              </a:ext>
            </a:extLst>
          </p:cNvPr>
          <p:cNvSpPr/>
          <p:nvPr/>
        </p:nvSpPr>
        <p:spPr>
          <a:xfrm>
            <a:off x="2001795" y="1884103"/>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Way of working to draft the voluntary guidance materials/technical notes</a:t>
            </a:r>
            <a:endParaRPr lang="nl-BE" sz="1800" b="1" kern="1200" dirty="0">
              <a:solidFill>
                <a:prstClr val="white"/>
              </a:solidFill>
              <a:latin typeface="Aptos" panose="02110004020202020204"/>
            </a:endParaRPr>
          </a:p>
        </p:txBody>
      </p:sp>
      <p:sp>
        <p:nvSpPr>
          <p:cNvPr id="10" name="Rectangle 9">
            <a:extLst>
              <a:ext uri="{FF2B5EF4-FFF2-40B4-BE49-F238E27FC236}">
                <a16:creationId xmlns:a16="http://schemas.microsoft.com/office/drawing/2014/main" id="{C0285829-0467-12A2-9D34-DF2F493AA8BD}"/>
              </a:ext>
            </a:extLst>
          </p:cNvPr>
          <p:cNvSpPr/>
          <p:nvPr/>
        </p:nvSpPr>
        <p:spPr>
          <a:xfrm>
            <a:off x="2001795" y="2556204"/>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Continuation of the 9/13 process</a:t>
            </a:r>
            <a:endParaRPr lang="nl-BE" sz="1800" b="1" kern="1200" dirty="0">
              <a:solidFill>
                <a:prstClr val="white"/>
              </a:solidFill>
              <a:latin typeface="Aptos" panose="02110004020202020204"/>
            </a:endParaRPr>
          </a:p>
        </p:txBody>
      </p:sp>
      <p:sp>
        <p:nvSpPr>
          <p:cNvPr id="11" name="Rectangle 10">
            <a:extLst>
              <a:ext uri="{FF2B5EF4-FFF2-40B4-BE49-F238E27FC236}">
                <a16:creationId xmlns:a16="http://schemas.microsoft.com/office/drawing/2014/main" id="{67E8A1CD-1FA2-6DA3-7E4A-D8A1764EA5DD}"/>
              </a:ext>
            </a:extLst>
          </p:cNvPr>
          <p:cNvSpPr/>
          <p:nvPr/>
        </p:nvSpPr>
        <p:spPr>
          <a:xfrm>
            <a:off x="2001795" y="3228304"/>
            <a:ext cx="5347386" cy="565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ptos" panose="02110004020202020204"/>
              </a:rPr>
              <a:t>Capacity building activities</a:t>
            </a:r>
            <a:endParaRPr lang="nl-BE" sz="1800" b="1" kern="1200" dirty="0">
              <a:solidFill>
                <a:prstClr val="white"/>
              </a:solidFill>
              <a:latin typeface="Aptos" panose="02110004020202020204"/>
            </a:endParaRPr>
          </a:p>
        </p:txBody>
      </p:sp>
      <p:sp>
        <p:nvSpPr>
          <p:cNvPr id="2" name="TextBox 1">
            <a:extLst>
              <a:ext uri="{FF2B5EF4-FFF2-40B4-BE49-F238E27FC236}">
                <a16:creationId xmlns:a16="http://schemas.microsoft.com/office/drawing/2014/main" id="{D9620BAD-2E7C-E130-872E-E5CE2C2BA956}"/>
              </a:ext>
            </a:extLst>
          </p:cNvPr>
          <p:cNvSpPr txBox="1"/>
          <p:nvPr/>
        </p:nvSpPr>
        <p:spPr>
          <a:xfrm rot="2429045">
            <a:off x="2248641" y="1937198"/>
            <a:ext cx="4646721" cy="715581"/>
          </a:xfrm>
          <a:prstGeom prst="rect">
            <a:avLst/>
          </a:prstGeom>
          <a:noFill/>
        </p:spPr>
        <p:txBody>
          <a:bodyPr wrap="none" rtlCol="0">
            <a:spAutoFit/>
          </a:bodyPr>
          <a:lstStyle/>
          <a:p>
            <a:pPr defTabSz="685800">
              <a:buClrTx/>
            </a:pPr>
            <a:r>
              <a:rPr lang="en-US" sz="4050" b="1" kern="1200" dirty="0">
                <a:solidFill>
                  <a:srgbClr val="FF0000"/>
                </a:solidFill>
                <a:latin typeface="Felix Titling" panose="04060505060202020A04" pitchFamily="82" charset="0"/>
                <a:ea typeface="+mn-ea"/>
                <a:cs typeface="+mn-cs"/>
              </a:rPr>
              <a:t>NON-EXHAUSTIVE</a:t>
            </a:r>
            <a:endParaRPr lang="nl-BE" sz="4050" b="1" kern="1200" dirty="0">
              <a:solidFill>
                <a:srgbClr val="FF0000"/>
              </a:solidFill>
              <a:latin typeface="Felix Titling" panose="04060505060202020A04" pitchFamily="82" charset="0"/>
              <a:ea typeface="+mn-ea"/>
              <a:cs typeface="+mn-cs"/>
            </a:endParaRPr>
          </a:p>
        </p:txBody>
      </p:sp>
      <p:pic>
        <p:nvPicPr>
          <p:cNvPr id="3" name="Picture 2">
            <a:extLst>
              <a:ext uri="{FF2B5EF4-FFF2-40B4-BE49-F238E27FC236}">
                <a16:creationId xmlns:a16="http://schemas.microsoft.com/office/drawing/2014/main" id="{A7A89B8E-F7A5-64C2-C52B-A1ADC60600C4}"/>
              </a:ext>
            </a:extLst>
          </p:cNvPr>
          <p:cNvPicPr>
            <a:picLocks noChangeAspect="1"/>
          </p:cNvPicPr>
          <p:nvPr/>
        </p:nvPicPr>
        <p:blipFill>
          <a:blip r:embed="rId2"/>
          <a:stretch>
            <a:fillRect/>
          </a:stretch>
        </p:blipFill>
        <p:spPr>
          <a:xfrm>
            <a:off x="1" y="0"/>
            <a:ext cx="713984" cy="832981"/>
          </a:xfrm>
          <a:prstGeom prst="rect">
            <a:avLst/>
          </a:prstGeom>
        </p:spPr>
      </p:pic>
      <p:pic>
        <p:nvPicPr>
          <p:cNvPr id="4" name="Picture 3">
            <a:extLst>
              <a:ext uri="{FF2B5EF4-FFF2-40B4-BE49-F238E27FC236}">
                <a16:creationId xmlns:a16="http://schemas.microsoft.com/office/drawing/2014/main" id="{4DA76457-96BA-A2E7-3F0A-FDFB267AD563}"/>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2805297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0F70B-173B-E4C0-4E8B-8954884F761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B8373B0-EA74-8ACB-8A6A-07D268B8958D}"/>
              </a:ext>
            </a:extLst>
          </p:cNvPr>
          <p:cNvSpPr/>
          <p:nvPr/>
        </p:nvSpPr>
        <p:spPr>
          <a:xfrm>
            <a:off x="1750746" y="3287907"/>
            <a:ext cx="1929009" cy="15549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nl-BE" sz="1350" kern="1200">
              <a:solidFill>
                <a:prstClr val="white"/>
              </a:solidFill>
              <a:latin typeface="Aptos" panose="02110004020202020204"/>
            </a:endParaRPr>
          </a:p>
        </p:txBody>
      </p:sp>
      <p:pic>
        <p:nvPicPr>
          <p:cNvPr id="4" name="Picture 2" descr="Generated image">
            <a:extLst>
              <a:ext uri="{FF2B5EF4-FFF2-40B4-BE49-F238E27FC236}">
                <a16:creationId xmlns:a16="http://schemas.microsoft.com/office/drawing/2014/main" id="{881249D3-D095-2B78-A434-AD75B0CC18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89" t="1840" r="613" b="46652"/>
          <a:stretch>
            <a:fillRect/>
          </a:stretch>
        </p:blipFill>
        <p:spPr bwMode="auto">
          <a:xfrm>
            <a:off x="1816375" y="3452167"/>
            <a:ext cx="818137" cy="7891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nerated image">
            <a:extLst>
              <a:ext uri="{FF2B5EF4-FFF2-40B4-BE49-F238E27FC236}">
                <a16:creationId xmlns:a16="http://schemas.microsoft.com/office/drawing/2014/main" id="{8B1319B7-6C78-E9EA-46E1-6DECE96D2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8" t="47829" r="49310" b="663"/>
          <a:stretch>
            <a:fillRect/>
          </a:stretch>
        </p:blipFill>
        <p:spPr bwMode="auto">
          <a:xfrm>
            <a:off x="2455203" y="4049992"/>
            <a:ext cx="744999" cy="718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enerated image">
            <a:extLst>
              <a:ext uri="{FF2B5EF4-FFF2-40B4-BE49-F238E27FC236}">
                <a16:creationId xmlns:a16="http://schemas.microsoft.com/office/drawing/2014/main" id="{99E6F27D-5B90-A1F9-CE07-8953453D33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10" t="47186" r="-2708" b="1306"/>
          <a:stretch>
            <a:fillRect/>
          </a:stretch>
        </p:blipFill>
        <p:spPr bwMode="auto">
          <a:xfrm>
            <a:off x="2634512" y="3321221"/>
            <a:ext cx="818137" cy="78917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D8F29B2-3F1E-034A-E680-3510B629F7E0}"/>
              </a:ext>
            </a:extLst>
          </p:cNvPr>
          <p:cNvSpPr/>
          <p:nvPr/>
        </p:nvSpPr>
        <p:spPr>
          <a:xfrm>
            <a:off x="330714" y="267318"/>
            <a:ext cx="1929009" cy="15549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nl-BE" sz="1350" kern="1200">
              <a:solidFill>
                <a:prstClr val="white"/>
              </a:solidFill>
              <a:latin typeface="Aptos" panose="02110004020202020204"/>
            </a:endParaRPr>
          </a:p>
        </p:txBody>
      </p:sp>
      <p:pic>
        <p:nvPicPr>
          <p:cNvPr id="14" name="Picture 2" descr="Generated image">
            <a:extLst>
              <a:ext uri="{FF2B5EF4-FFF2-40B4-BE49-F238E27FC236}">
                <a16:creationId xmlns:a16="http://schemas.microsoft.com/office/drawing/2014/main" id="{9473531B-C181-D039-58C5-BBCD13EBAD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89" t="1840" r="613" b="46652"/>
          <a:stretch>
            <a:fillRect/>
          </a:stretch>
        </p:blipFill>
        <p:spPr bwMode="auto">
          <a:xfrm>
            <a:off x="330714" y="505832"/>
            <a:ext cx="818137" cy="7891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enerated image">
            <a:extLst>
              <a:ext uri="{FF2B5EF4-FFF2-40B4-BE49-F238E27FC236}">
                <a16:creationId xmlns:a16="http://schemas.microsoft.com/office/drawing/2014/main" id="{C0EA4331-3E57-9902-3D6B-18B426CABA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8" t="47829" r="49310" b="663"/>
          <a:stretch>
            <a:fillRect/>
          </a:stretch>
        </p:blipFill>
        <p:spPr bwMode="auto">
          <a:xfrm>
            <a:off x="969542" y="1103657"/>
            <a:ext cx="744999" cy="7186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enerated image">
            <a:extLst>
              <a:ext uri="{FF2B5EF4-FFF2-40B4-BE49-F238E27FC236}">
                <a16:creationId xmlns:a16="http://schemas.microsoft.com/office/drawing/2014/main" id="{FFEAB83A-11B5-626F-BD32-B4185A9219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10" t="47186" r="-2708" b="1306"/>
          <a:stretch>
            <a:fillRect/>
          </a:stretch>
        </p:blipFill>
        <p:spPr bwMode="auto">
          <a:xfrm>
            <a:off x="1148851" y="374886"/>
            <a:ext cx="818137" cy="78917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FB1E0E17-092E-2A6F-7BEE-0B00728CB4A4}"/>
              </a:ext>
            </a:extLst>
          </p:cNvPr>
          <p:cNvSpPr/>
          <p:nvPr/>
        </p:nvSpPr>
        <p:spPr>
          <a:xfrm>
            <a:off x="2495745" y="597807"/>
            <a:ext cx="1929009" cy="15549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nl-BE" sz="1350" kern="1200">
              <a:solidFill>
                <a:prstClr val="white"/>
              </a:solidFill>
              <a:latin typeface="Aptos" panose="02110004020202020204"/>
            </a:endParaRPr>
          </a:p>
        </p:txBody>
      </p:sp>
      <p:pic>
        <p:nvPicPr>
          <p:cNvPr id="23" name="Picture 2" descr="Generated image">
            <a:extLst>
              <a:ext uri="{FF2B5EF4-FFF2-40B4-BE49-F238E27FC236}">
                <a16:creationId xmlns:a16="http://schemas.microsoft.com/office/drawing/2014/main" id="{37376A93-6654-D0C5-FACD-0A6653A594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89" t="1840" r="613" b="46652"/>
          <a:stretch>
            <a:fillRect/>
          </a:stretch>
        </p:blipFill>
        <p:spPr bwMode="auto">
          <a:xfrm>
            <a:off x="2495745" y="836321"/>
            <a:ext cx="818137" cy="7891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Generated image">
            <a:extLst>
              <a:ext uri="{FF2B5EF4-FFF2-40B4-BE49-F238E27FC236}">
                <a16:creationId xmlns:a16="http://schemas.microsoft.com/office/drawing/2014/main" id="{3084E9DD-6694-29CA-06F8-A17B97327B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8" t="47829" r="49310" b="663"/>
          <a:stretch>
            <a:fillRect/>
          </a:stretch>
        </p:blipFill>
        <p:spPr bwMode="auto">
          <a:xfrm>
            <a:off x="3134573" y="1434146"/>
            <a:ext cx="744999" cy="7186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Generated image">
            <a:extLst>
              <a:ext uri="{FF2B5EF4-FFF2-40B4-BE49-F238E27FC236}">
                <a16:creationId xmlns:a16="http://schemas.microsoft.com/office/drawing/2014/main" id="{70F80010-7CC7-2FB6-B61B-4C3CAA3E6D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10" t="47186" r="-2708" b="1306"/>
          <a:stretch>
            <a:fillRect/>
          </a:stretch>
        </p:blipFill>
        <p:spPr bwMode="auto">
          <a:xfrm>
            <a:off x="3313882" y="705375"/>
            <a:ext cx="818137" cy="78917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1026">
            <a:extLst>
              <a:ext uri="{FF2B5EF4-FFF2-40B4-BE49-F238E27FC236}">
                <a16:creationId xmlns:a16="http://schemas.microsoft.com/office/drawing/2014/main" id="{568E3F7B-100D-8C37-B8FD-1C7BAE332ED2}"/>
              </a:ext>
            </a:extLst>
          </p:cNvPr>
          <p:cNvSpPr/>
          <p:nvPr/>
        </p:nvSpPr>
        <p:spPr>
          <a:xfrm>
            <a:off x="774145" y="2397897"/>
            <a:ext cx="2494700" cy="66523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100" kern="1200" dirty="0">
                <a:solidFill>
                  <a:prstClr val="white"/>
                </a:solidFill>
                <a:latin typeface="Aptos" panose="02110004020202020204"/>
              </a:rPr>
              <a:t>First reading</a:t>
            </a:r>
            <a:endParaRPr lang="nl-BE" sz="2100" kern="1200" dirty="0">
              <a:solidFill>
                <a:prstClr val="white"/>
              </a:solidFill>
              <a:latin typeface="Aptos" panose="02110004020202020204"/>
            </a:endParaRPr>
          </a:p>
        </p:txBody>
      </p:sp>
      <p:sp>
        <p:nvSpPr>
          <p:cNvPr id="1028" name="Rectangle 1027">
            <a:extLst>
              <a:ext uri="{FF2B5EF4-FFF2-40B4-BE49-F238E27FC236}">
                <a16:creationId xmlns:a16="http://schemas.microsoft.com/office/drawing/2014/main" id="{1445070B-469B-A6A2-EC7D-E873A43CC4F4}"/>
              </a:ext>
            </a:extLst>
          </p:cNvPr>
          <p:cNvSpPr/>
          <p:nvPr/>
        </p:nvSpPr>
        <p:spPr>
          <a:xfrm>
            <a:off x="3460249" y="2397897"/>
            <a:ext cx="2494700" cy="66523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100" kern="1200" dirty="0">
                <a:solidFill>
                  <a:prstClr val="white"/>
                </a:solidFill>
                <a:latin typeface="Aptos" panose="02110004020202020204"/>
              </a:rPr>
              <a:t>(Contact group)</a:t>
            </a:r>
            <a:endParaRPr lang="nl-BE" sz="2100" kern="1200" dirty="0">
              <a:solidFill>
                <a:prstClr val="white"/>
              </a:solidFill>
              <a:latin typeface="Aptos" panose="02110004020202020204"/>
            </a:endParaRPr>
          </a:p>
        </p:txBody>
      </p:sp>
      <p:sp>
        <p:nvSpPr>
          <p:cNvPr id="1029" name="Rectangle 1028">
            <a:extLst>
              <a:ext uri="{FF2B5EF4-FFF2-40B4-BE49-F238E27FC236}">
                <a16:creationId xmlns:a16="http://schemas.microsoft.com/office/drawing/2014/main" id="{A9F21693-7355-4BE7-FBE4-DC9098D48124}"/>
              </a:ext>
            </a:extLst>
          </p:cNvPr>
          <p:cNvSpPr/>
          <p:nvPr/>
        </p:nvSpPr>
        <p:spPr>
          <a:xfrm>
            <a:off x="6146354" y="2397897"/>
            <a:ext cx="2494700" cy="66523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100" kern="1200" dirty="0">
                <a:solidFill>
                  <a:prstClr val="white"/>
                </a:solidFill>
                <a:latin typeface="Aptos" panose="02110004020202020204"/>
              </a:rPr>
              <a:t>CRP discussion</a:t>
            </a:r>
            <a:endParaRPr lang="nl-BE" sz="2100" kern="1200" dirty="0">
              <a:solidFill>
                <a:prstClr val="white"/>
              </a:solidFill>
              <a:latin typeface="Aptos" panose="02110004020202020204"/>
            </a:endParaRPr>
          </a:p>
        </p:txBody>
      </p:sp>
      <p:cxnSp>
        <p:nvCxnSpPr>
          <p:cNvPr id="1031" name="Straight Arrow Connector 1030">
            <a:extLst>
              <a:ext uri="{FF2B5EF4-FFF2-40B4-BE49-F238E27FC236}">
                <a16:creationId xmlns:a16="http://schemas.microsoft.com/office/drawing/2014/main" id="{3B18F359-5B32-0659-C0A6-61CDCA7B5D93}"/>
              </a:ext>
            </a:extLst>
          </p:cNvPr>
          <p:cNvCxnSpPr>
            <a:cxnSpLocks/>
            <a:stCxn id="1027" idx="3"/>
            <a:endCxn id="1028" idx="1"/>
          </p:cNvCxnSpPr>
          <p:nvPr/>
        </p:nvCxnSpPr>
        <p:spPr>
          <a:xfrm>
            <a:off x="3268845" y="2730517"/>
            <a:ext cx="19140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033" name="Straight Arrow Connector 1032">
            <a:extLst>
              <a:ext uri="{FF2B5EF4-FFF2-40B4-BE49-F238E27FC236}">
                <a16:creationId xmlns:a16="http://schemas.microsoft.com/office/drawing/2014/main" id="{8FD6B75A-64C6-8159-B4C5-3F4797FA86B1}"/>
              </a:ext>
            </a:extLst>
          </p:cNvPr>
          <p:cNvCxnSpPr>
            <a:cxnSpLocks/>
            <a:stCxn id="1028" idx="3"/>
            <a:endCxn id="1029" idx="1"/>
          </p:cNvCxnSpPr>
          <p:nvPr/>
        </p:nvCxnSpPr>
        <p:spPr>
          <a:xfrm>
            <a:off x="5954950" y="2730517"/>
            <a:ext cx="19140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037" name="Straight Arrow Connector 1036">
            <a:extLst>
              <a:ext uri="{FF2B5EF4-FFF2-40B4-BE49-F238E27FC236}">
                <a16:creationId xmlns:a16="http://schemas.microsoft.com/office/drawing/2014/main" id="{898227C6-856A-BA70-5866-61D1F4A95451}"/>
              </a:ext>
            </a:extLst>
          </p:cNvPr>
          <p:cNvCxnSpPr>
            <a:stCxn id="15" idx="2"/>
            <a:endCxn id="1027" idx="0"/>
          </p:cNvCxnSpPr>
          <p:nvPr/>
        </p:nvCxnSpPr>
        <p:spPr>
          <a:xfrm>
            <a:off x="1342042" y="1822279"/>
            <a:ext cx="679453" cy="575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8" name="Straight Arrow Connector 1037">
            <a:extLst>
              <a:ext uri="{FF2B5EF4-FFF2-40B4-BE49-F238E27FC236}">
                <a16:creationId xmlns:a16="http://schemas.microsoft.com/office/drawing/2014/main" id="{C71F2BDE-5F09-E2A7-FD0F-D2877E2968FB}"/>
              </a:ext>
            </a:extLst>
          </p:cNvPr>
          <p:cNvCxnSpPr>
            <a:cxnSpLocks/>
            <a:stCxn id="24" idx="2"/>
          </p:cNvCxnSpPr>
          <p:nvPr/>
        </p:nvCxnSpPr>
        <p:spPr>
          <a:xfrm flipH="1">
            <a:off x="2645170" y="2152768"/>
            <a:ext cx="861903" cy="206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41" name="Straight Arrow Connector 1040">
            <a:extLst>
              <a:ext uri="{FF2B5EF4-FFF2-40B4-BE49-F238E27FC236}">
                <a16:creationId xmlns:a16="http://schemas.microsoft.com/office/drawing/2014/main" id="{143B7EB9-9A17-13C9-F0DB-FDC877B32FCA}"/>
              </a:ext>
            </a:extLst>
          </p:cNvPr>
          <p:cNvCxnSpPr>
            <a:cxnSpLocks/>
            <a:stCxn id="3" idx="0"/>
            <a:endCxn id="1027" idx="2"/>
          </p:cNvCxnSpPr>
          <p:nvPr/>
        </p:nvCxnSpPr>
        <p:spPr>
          <a:xfrm flipH="1" flipV="1">
            <a:off x="2021495" y="3063136"/>
            <a:ext cx="693756" cy="2247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746D788-8654-C45F-D091-C762C0C16124}"/>
              </a:ext>
            </a:extLst>
          </p:cNvPr>
          <p:cNvPicPr>
            <a:picLocks noChangeAspect="1"/>
          </p:cNvPicPr>
          <p:nvPr/>
        </p:nvPicPr>
        <p:blipFill>
          <a:blip r:embed="rId3"/>
          <a:stretch>
            <a:fillRect/>
          </a:stretch>
        </p:blipFill>
        <p:spPr>
          <a:xfrm>
            <a:off x="86736" y="4612452"/>
            <a:ext cx="1191806" cy="460832"/>
          </a:xfrm>
          <a:prstGeom prst="rect">
            <a:avLst/>
          </a:prstGeom>
        </p:spPr>
      </p:pic>
    </p:spTree>
    <p:extLst>
      <p:ext uri="{BB962C8B-B14F-4D97-AF65-F5344CB8AC3E}">
        <p14:creationId xmlns:p14="http://schemas.microsoft.com/office/powerpoint/2010/main" val="2028925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6" name="Google Shape;86;p15"/>
          <p:cNvSpPr txBox="1">
            <a:spLocks noGrp="1"/>
          </p:cNvSpPr>
          <p:nvPr>
            <p:ph type="title"/>
          </p:nvPr>
        </p:nvSpPr>
        <p:spPr>
          <a:xfrm>
            <a:off x="163830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a:t>Presenter</a:t>
            </a:r>
            <a:endParaRPr sz="1800"/>
          </a:p>
        </p:txBody>
      </p:sp>
      <p:sp>
        <p:nvSpPr>
          <p:cNvPr id="87" name="Google Shape;87;p15"/>
          <p:cNvSpPr txBox="1">
            <a:spLocks noGrp="1"/>
          </p:cNvSpPr>
          <p:nvPr>
            <p:ph type="title"/>
          </p:nvPr>
        </p:nvSpPr>
        <p:spPr>
          <a:xfrm>
            <a:off x="5892075"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a:t>contact details</a:t>
            </a:r>
            <a:endParaRPr sz="180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Coming soon </a:t>
            </a:r>
            <a:r>
              <a:rPr lang="en" sz="105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90B30-0D83-2B68-D9E5-B5BB50D922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DC6D76-576A-6229-41F2-10851CA978D5}"/>
              </a:ext>
            </a:extLst>
          </p:cNvPr>
          <p:cNvSpPr/>
          <p:nvPr/>
        </p:nvSpPr>
        <p:spPr>
          <a:xfrm>
            <a:off x="1034716" y="416490"/>
            <a:ext cx="5390147" cy="832981"/>
          </a:xfrm>
          <a:prstGeom prst="rect">
            <a:avLst/>
          </a:prstGeom>
          <a:solidFill>
            <a:schemeClr val="accent4">
              <a:lumMod val="20000"/>
              <a:lumOff val="80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defTabSz="685800">
              <a:buClrTx/>
              <a:buFontTx/>
              <a:buAutoNum type="arabicPeriod"/>
            </a:pPr>
            <a:r>
              <a:rPr lang="en-US" sz="1350" kern="1200" dirty="0">
                <a:solidFill>
                  <a:sysClr val="windowText" lastClr="000000"/>
                </a:solidFill>
                <a:latin typeface="Aptos" panose="02110004020202020204"/>
              </a:rPr>
              <a:t>The COP-MOP (we) appreciates the AHTEG work</a:t>
            </a:r>
          </a:p>
          <a:p>
            <a:pPr marL="257175" indent="-257175" defTabSz="685800">
              <a:buClrTx/>
              <a:buFontTx/>
              <a:buAutoNum type="arabicPeriod"/>
            </a:pPr>
            <a:r>
              <a:rPr lang="en-US" sz="1350" kern="1200" dirty="0">
                <a:solidFill>
                  <a:sysClr val="windowText" lastClr="000000"/>
                </a:solidFill>
                <a:latin typeface="Aptos" panose="02110004020202020204"/>
              </a:rPr>
              <a:t>We support what they propose regarding further guidance</a:t>
            </a:r>
          </a:p>
          <a:p>
            <a:pPr marL="257175" indent="-257175" defTabSz="685800">
              <a:buClrTx/>
              <a:buFontTx/>
              <a:buAutoNum type="arabicPeriod"/>
            </a:pPr>
            <a:r>
              <a:rPr lang="en-US" sz="1350" kern="1200" dirty="0">
                <a:solidFill>
                  <a:sysClr val="windowText" lastClr="000000"/>
                </a:solidFill>
                <a:latin typeface="Aptos" panose="02110004020202020204"/>
              </a:rPr>
              <a:t>We support what they propose on technical notes</a:t>
            </a:r>
          </a:p>
        </p:txBody>
      </p:sp>
      <p:sp>
        <p:nvSpPr>
          <p:cNvPr id="13" name="TextBox 12">
            <a:extLst>
              <a:ext uri="{FF2B5EF4-FFF2-40B4-BE49-F238E27FC236}">
                <a16:creationId xmlns:a16="http://schemas.microsoft.com/office/drawing/2014/main" id="{06B17BF7-B40C-9D10-98FC-D6B3A3776095}"/>
              </a:ext>
            </a:extLst>
          </p:cNvPr>
          <p:cNvSpPr txBox="1"/>
          <p:nvPr/>
        </p:nvSpPr>
        <p:spPr>
          <a:xfrm>
            <a:off x="1034714" y="124383"/>
            <a:ext cx="2518575" cy="323165"/>
          </a:xfrm>
          <a:prstGeom prst="rect">
            <a:avLst/>
          </a:prstGeom>
          <a:noFill/>
        </p:spPr>
        <p:txBody>
          <a:bodyPr wrap="none" rtlCol="0">
            <a:spAutoFit/>
          </a:bodyPr>
          <a:lstStyle/>
          <a:p>
            <a:pPr defTabSz="685800">
              <a:buClrTx/>
            </a:pPr>
            <a:r>
              <a:rPr lang="en-US" sz="1500" b="1" kern="1200" dirty="0">
                <a:solidFill>
                  <a:srgbClr val="0E2841">
                    <a:lumMod val="75000"/>
                    <a:lumOff val="25000"/>
                  </a:srgbClr>
                </a:solidFill>
                <a:latin typeface="Aptos" panose="02110004020202020204"/>
                <a:ea typeface="+mn-ea"/>
                <a:cs typeface="+mn-cs"/>
              </a:rPr>
              <a:t>Reaction to past AHTEG work</a:t>
            </a:r>
            <a:endParaRPr lang="nl-BE" sz="1500" b="1" kern="1200" dirty="0">
              <a:solidFill>
                <a:srgbClr val="0E2841">
                  <a:lumMod val="75000"/>
                  <a:lumOff val="25000"/>
                </a:srgbClr>
              </a:solidFill>
              <a:latin typeface="Aptos" panose="02110004020202020204"/>
              <a:ea typeface="+mn-ea"/>
              <a:cs typeface="+mn-cs"/>
            </a:endParaRPr>
          </a:p>
        </p:txBody>
      </p:sp>
      <p:pic>
        <p:nvPicPr>
          <p:cNvPr id="3" name="Picture 2">
            <a:extLst>
              <a:ext uri="{FF2B5EF4-FFF2-40B4-BE49-F238E27FC236}">
                <a16:creationId xmlns:a16="http://schemas.microsoft.com/office/drawing/2014/main" id="{6526ECCE-445C-0AFE-C2D3-9D3D73AF6197}"/>
              </a:ext>
            </a:extLst>
          </p:cNvPr>
          <p:cNvPicPr>
            <a:picLocks noChangeAspect="1"/>
          </p:cNvPicPr>
          <p:nvPr/>
        </p:nvPicPr>
        <p:blipFill>
          <a:blip r:embed="rId2"/>
          <a:stretch>
            <a:fillRect/>
          </a:stretch>
        </p:blipFill>
        <p:spPr>
          <a:xfrm>
            <a:off x="86736" y="4612452"/>
            <a:ext cx="1191806" cy="460832"/>
          </a:xfrm>
          <a:prstGeom prst="rect">
            <a:avLst/>
          </a:prstGeom>
        </p:spPr>
      </p:pic>
      <p:pic>
        <p:nvPicPr>
          <p:cNvPr id="6" name="Picture 5">
            <a:extLst>
              <a:ext uri="{FF2B5EF4-FFF2-40B4-BE49-F238E27FC236}">
                <a16:creationId xmlns:a16="http://schemas.microsoft.com/office/drawing/2014/main" id="{86D286D7-8002-6841-3ACF-FC5DCF4E0D25}"/>
              </a:ext>
            </a:extLst>
          </p:cNvPr>
          <p:cNvPicPr>
            <a:picLocks noChangeAspect="1"/>
          </p:cNvPicPr>
          <p:nvPr/>
        </p:nvPicPr>
        <p:blipFill>
          <a:blip r:embed="rId3"/>
          <a:stretch>
            <a:fillRect/>
          </a:stretch>
        </p:blipFill>
        <p:spPr>
          <a:xfrm>
            <a:off x="0" y="1"/>
            <a:ext cx="829664" cy="832982"/>
          </a:xfrm>
          <a:prstGeom prst="rect">
            <a:avLst/>
          </a:prstGeom>
        </p:spPr>
      </p:pic>
    </p:spTree>
    <p:extLst>
      <p:ext uri="{BB962C8B-B14F-4D97-AF65-F5344CB8AC3E}">
        <p14:creationId xmlns:p14="http://schemas.microsoft.com/office/powerpoint/2010/main" val="137836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2D663-6A9D-A4C5-1780-0E5C54F0EC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84B0DF-D33E-4F0A-5547-EA2D8EAB1386}"/>
              </a:ext>
            </a:extLst>
          </p:cNvPr>
          <p:cNvSpPr/>
          <p:nvPr/>
        </p:nvSpPr>
        <p:spPr>
          <a:xfrm>
            <a:off x="1034716" y="416491"/>
            <a:ext cx="5390147" cy="300083"/>
          </a:xfrm>
          <a:prstGeom prst="rect">
            <a:avLst/>
          </a:prstGeom>
          <a:solidFill>
            <a:schemeClr val="accent4">
              <a:lumMod val="20000"/>
              <a:lumOff val="80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sysClr val="windowText" lastClr="000000"/>
                </a:solidFill>
                <a:latin typeface="Aptos" panose="02110004020202020204"/>
              </a:rPr>
              <a:t>Paragraphs 1 to 3</a:t>
            </a:r>
          </a:p>
        </p:txBody>
      </p:sp>
      <p:sp>
        <p:nvSpPr>
          <p:cNvPr id="3" name="Rectangle 2">
            <a:extLst>
              <a:ext uri="{FF2B5EF4-FFF2-40B4-BE49-F238E27FC236}">
                <a16:creationId xmlns:a16="http://schemas.microsoft.com/office/drawing/2014/main" id="{7A21E6E5-3FBA-53AA-E6FF-9E768A11A0AB}"/>
              </a:ext>
            </a:extLst>
          </p:cNvPr>
          <p:cNvSpPr/>
          <p:nvPr/>
        </p:nvSpPr>
        <p:spPr>
          <a:xfrm>
            <a:off x="1034712" y="1199590"/>
            <a:ext cx="5390147" cy="98658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defTabSz="685800">
              <a:buClrTx/>
              <a:buFont typeface="+mj-lt"/>
              <a:buAutoNum type="arabicPeriod" startAt="4"/>
            </a:pPr>
            <a:r>
              <a:rPr lang="en-US" sz="1350" kern="1200" dirty="0">
                <a:solidFill>
                  <a:prstClr val="black"/>
                </a:solidFill>
                <a:latin typeface="Aptos" panose="02110004020202020204"/>
              </a:rPr>
              <a:t>We establish a new AHTEG with </a:t>
            </a:r>
            <a:r>
              <a:rPr lang="en-US" sz="1350" kern="1200" dirty="0" err="1">
                <a:solidFill>
                  <a:prstClr val="black"/>
                </a:solidFill>
                <a:latin typeface="Aptos" panose="02110004020202020204"/>
              </a:rPr>
              <a:t>ToR</a:t>
            </a:r>
            <a:r>
              <a:rPr lang="en-US" sz="1350" kern="1200" dirty="0">
                <a:solidFill>
                  <a:prstClr val="black"/>
                </a:solidFill>
                <a:latin typeface="Aptos" panose="02110004020202020204"/>
              </a:rPr>
              <a:t> in Annex I</a:t>
            </a:r>
          </a:p>
          <a:p>
            <a:pPr marL="257175" indent="-257175" defTabSz="685800">
              <a:buClrTx/>
              <a:buFont typeface="+mj-lt"/>
              <a:buAutoNum type="arabicPeriod" startAt="4"/>
            </a:pPr>
            <a:r>
              <a:rPr lang="en-US" sz="1350" kern="1200" dirty="0">
                <a:solidFill>
                  <a:prstClr val="black"/>
                </a:solidFill>
                <a:latin typeface="Aptos" panose="02110004020202020204"/>
              </a:rPr>
              <a:t>We ask Parties, other governments, IPLC’s and relevant organization to submit information to support the work</a:t>
            </a:r>
          </a:p>
          <a:p>
            <a:pPr marL="257175" indent="-257175" defTabSz="685800">
              <a:buClrTx/>
              <a:buFont typeface="+mj-lt"/>
              <a:buAutoNum type="arabicPeriod" startAt="4"/>
            </a:pPr>
            <a:r>
              <a:rPr lang="en-US" sz="1350" kern="1200" dirty="0">
                <a:solidFill>
                  <a:prstClr val="black"/>
                </a:solidFill>
                <a:latin typeface="Aptos" panose="02110004020202020204"/>
              </a:rPr>
              <a:t>We extend the Online Forum to support the work</a:t>
            </a:r>
          </a:p>
        </p:txBody>
      </p:sp>
      <p:sp>
        <p:nvSpPr>
          <p:cNvPr id="13" name="TextBox 12">
            <a:extLst>
              <a:ext uri="{FF2B5EF4-FFF2-40B4-BE49-F238E27FC236}">
                <a16:creationId xmlns:a16="http://schemas.microsoft.com/office/drawing/2014/main" id="{3CBF53DD-201E-A186-F3BB-BC546E251B64}"/>
              </a:ext>
            </a:extLst>
          </p:cNvPr>
          <p:cNvSpPr txBox="1"/>
          <p:nvPr/>
        </p:nvSpPr>
        <p:spPr>
          <a:xfrm>
            <a:off x="1034714" y="124383"/>
            <a:ext cx="2518575" cy="323165"/>
          </a:xfrm>
          <a:prstGeom prst="rect">
            <a:avLst/>
          </a:prstGeom>
          <a:noFill/>
        </p:spPr>
        <p:txBody>
          <a:bodyPr wrap="none" rtlCol="0">
            <a:spAutoFit/>
          </a:bodyPr>
          <a:lstStyle/>
          <a:p>
            <a:pPr defTabSz="685800">
              <a:buClrTx/>
            </a:pPr>
            <a:r>
              <a:rPr lang="en-US" sz="1500" b="1" kern="1200" dirty="0">
                <a:solidFill>
                  <a:srgbClr val="0E2841">
                    <a:lumMod val="75000"/>
                    <a:lumOff val="25000"/>
                  </a:srgbClr>
                </a:solidFill>
                <a:latin typeface="Aptos" panose="02110004020202020204"/>
                <a:ea typeface="+mn-ea"/>
                <a:cs typeface="+mn-cs"/>
              </a:rPr>
              <a:t>Reaction to past AHTEG work</a:t>
            </a:r>
            <a:endParaRPr lang="nl-BE" sz="1500" b="1" kern="1200" dirty="0">
              <a:solidFill>
                <a:srgbClr val="0E2841">
                  <a:lumMod val="75000"/>
                  <a:lumOff val="25000"/>
                </a:srgbClr>
              </a:solidFill>
              <a:latin typeface="Aptos" panose="02110004020202020204"/>
              <a:ea typeface="+mn-ea"/>
              <a:cs typeface="+mn-cs"/>
            </a:endParaRPr>
          </a:p>
        </p:txBody>
      </p:sp>
      <p:sp>
        <p:nvSpPr>
          <p:cNvPr id="14" name="TextBox 13">
            <a:extLst>
              <a:ext uri="{FF2B5EF4-FFF2-40B4-BE49-F238E27FC236}">
                <a16:creationId xmlns:a16="http://schemas.microsoft.com/office/drawing/2014/main" id="{5E3B5405-2A08-FDEF-9D97-0F4AFFA17757}"/>
              </a:ext>
            </a:extLst>
          </p:cNvPr>
          <p:cNvSpPr txBox="1"/>
          <p:nvPr/>
        </p:nvSpPr>
        <p:spPr>
          <a:xfrm>
            <a:off x="1034712" y="899508"/>
            <a:ext cx="4294765" cy="323165"/>
          </a:xfrm>
          <a:prstGeom prst="rect">
            <a:avLst/>
          </a:prstGeom>
          <a:noFill/>
        </p:spPr>
        <p:txBody>
          <a:bodyPr wrap="none" rtlCol="0">
            <a:spAutoFit/>
          </a:bodyPr>
          <a:lstStyle/>
          <a:p>
            <a:pPr defTabSz="685800">
              <a:buClrTx/>
            </a:pPr>
            <a:r>
              <a:rPr lang="en-US" sz="1500" b="1" kern="1200" dirty="0">
                <a:solidFill>
                  <a:srgbClr val="00B050"/>
                </a:solidFill>
                <a:latin typeface="Aptos" panose="02110004020202020204"/>
                <a:ea typeface="+mn-ea"/>
                <a:cs typeface="+mn-cs"/>
              </a:rPr>
              <a:t>Proposed future AHTEG work and how to support it</a:t>
            </a:r>
            <a:endParaRPr lang="nl-BE" sz="1500" b="1" kern="1200" dirty="0">
              <a:solidFill>
                <a:srgbClr val="00B050"/>
              </a:solidFill>
              <a:latin typeface="Aptos" panose="02110004020202020204"/>
              <a:ea typeface="+mn-ea"/>
              <a:cs typeface="+mn-cs"/>
            </a:endParaRPr>
          </a:p>
        </p:txBody>
      </p:sp>
      <p:pic>
        <p:nvPicPr>
          <p:cNvPr id="4" name="Picture 3">
            <a:extLst>
              <a:ext uri="{FF2B5EF4-FFF2-40B4-BE49-F238E27FC236}">
                <a16:creationId xmlns:a16="http://schemas.microsoft.com/office/drawing/2014/main" id="{03BF832B-93FF-B1E5-473E-5A0195FB9FCD}"/>
              </a:ext>
            </a:extLst>
          </p:cNvPr>
          <p:cNvPicPr>
            <a:picLocks noChangeAspect="1"/>
          </p:cNvPicPr>
          <p:nvPr/>
        </p:nvPicPr>
        <p:blipFill>
          <a:blip r:embed="rId2"/>
          <a:stretch>
            <a:fillRect/>
          </a:stretch>
        </p:blipFill>
        <p:spPr>
          <a:xfrm>
            <a:off x="86736" y="4612452"/>
            <a:ext cx="1191806" cy="460832"/>
          </a:xfrm>
          <a:prstGeom prst="rect">
            <a:avLst/>
          </a:prstGeom>
        </p:spPr>
      </p:pic>
      <p:pic>
        <p:nvPicPr>
          <p:cNvPr id="6" name="Picture 5">
            <a:extLst>
              <a:ext uri="{FF2B5EF4-FFF2-40B4-BE49-F238E27FC236}">
                <a16:creationId xmlns:a16="http://schemas.microsoft.com/office/drawing/2014/main" id="{4DC056D6-5702-269C-6D2F-0709A8F87998}"/>
              </a:ext>
            </a:extLst>
          </p:cNvPr>
          <p:cNvPicPr>
            <a:picLocks noChangeAspect="1"/>
          </p:cNvPicPr>
          <p:nvPr/>
        </p:nvPicPr>
        <p:blipFill>
          <a:blip r:embed="rId3"/>
          <a:stretch>
            <a:fillRect/>
          </a:stretch>
        </p:blipFill>
        <p:spPr>
          <a:xfrm>
            <a:off x="0" y="1"/>
            <a:ext cx="829664" cy="832982"/>
          </a:xfrm>
          <a:prstGeom prst="rect">
            <a:avLst/>
          </a:prstGeom>
        </p:spPr>
      </p:pic>
    </p:spTree>
    <p:extLst>
      <p:ext uri="{BB962C8B-B14F-4D97-AF65-F5344CB8AC3E}">
        <p14:creationId xmlns:p14="http://schemas.microsoft.com/office/powerpoint/2010/main" val="18346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8A7BC-23B7-CA71-0ECC-DC8E3303AF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B5A4BE-D243-5774-1779-F5B5B68BB83A}"/>
              </a:ext>
            </a:extLst>
          </p:cNvPr>
          <p:cNvSpPr/>
          <p:nvPr/>
        </p:nvSpPr>
        <p:spPr>
          <a:xfrm>
            <a:off x="1034716" y="416491"/>
            <a:ext cx="5390147" cy="300083"/>
          </a:xfrm>
          <a:prstGeom prst="rect">
            <a:avLst/>
          </a:prstGeom>
          <a:solidFill>
            <a:schemeClr val="accent4">
              <a:lumMod val="20000"/>
              <a:lumOff val="80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sysClr val="windowText" lastClr="000000"/>
                </a:solidFill>
                <a:latin typeface="Aptos" panose="02110004020202020204"/>
              </a:rPr>
              <a:t>Paragraphs 1 to 3</a:t>
            </a:r>
          </a:p>
        </p:txBody>
      </p:sp>
      <p:sp>
        <p:nvSpPr>
          <p:cNvPr id="3" name="Rectangle 2">
            <a:extLst>
              <a:ext uri="{FF2B5EF4-FFF2-40B4-BE49-F238E27FC236}">
                <a16:creationId xmlns:a16="http://schemas.microsoft.com/office/drawing/2014/main" id="{65EB24B6-103D-BCED-067A-F415AB71ADF7}"/>
              </a:ext>
            </a:extLst>
          </p:cNvPr>
          <p:cNvSpPr/>
          <p:nvPr/>
        </p:nvSpPr>
        <p:spPr>
          <a:xfrm>
            <a:off x="1034712" y="1199590"/>
            <a:ext cx="5390147" cy="98658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defTabSz="685800">
              <a:buClrTx/>
              <a:buFont typeface="+mj-lt"/>
              <a:buAutoNum type="arabicPeriod" startAt="4"/>
            </a:pPr>
            <a:r>
              <a:rPr lang="en-US" sz="1350" kern="1200" dirty="0">
                <a:solidFill>
                  <a:prstClr val="black"/>
                </a:solidFill>
                <a:latin typeface="Aptos" panose="02110004020202020204"/>
              </a:rPr>
              <a:t>We establish a new AHTEG with </a:t>
            </a:r>
            <a:r>
              <a:rPr lang="en-US" sz="1350" kern="1200" dirty="0" err="1">
                <a:solidFill>
                  <a:prstClr val="black"/>
                </a:solidFill>
                <a:latin typeface="Aptos" panose="02110004020202020204"/>
              </a:rPr>
              <a:t>ToR</a:t>
            </a:r>
            <a:r>
              <a:rPr lang="en-US" sz="1350" kern="1200" dirty="0">
                <a:solidFill>
                  <a:prstClr val="black"/>
                </a:solidFill>
                <a:latin typeface="Aptos" panose="02110004020202020204"/>
              </a:rPr>
              <a:t> in Annex I</a:t>
            </a:r>
          </a:p>
          <a:p>
            <a:pPr marL="257175" indent="-257175" defTabSz="685800">
              <a:buClrTx/>
              <a:buFont typeface="+mj-lt"/>
              <a:buAutoNum type="arabicPeriod" startAt="4"/>
            </a:pPr>
            <a:r>
              <a:rPr lang="en-US" sz="1350" kern="1200" dirty="0">
                <a:solidFill>
                  <a:prstClr val="black"/>
                </a:solidFill>
                <a:latin typeface="Aptos" panose="02110004020202020204"/>
              </a:rPr>
              <a:t>We ask Parties, other </a:t>
            </a:r>
            <a:r>
              <a:rPr lang="en-US" sz="1350" kern="1200" dirty="0" err="1">
                <a:solidFill>
                  <a:prstClr val="black"/>
                </a:solidFill>
                <a:latin typeface="Aptos" panose="02110004020202020204"/>
              </a:rPr>
              <a:t>governents</a:t>
            </a:r>
            <a:r>
              <a:rPr lang="en-US" sz="1350" kern="1200" dirty="0">
                <a:solidFill>
                  <a:prstClr val="black"/>
                </a:solidFill>
                <a:latin typeface="Aptos" panose="02110004020202020204"/>
              </a:rPr>
              <a:t>, IPLC’s and relevant organization to submit information to support the work</a:t>
            </a:r>
          </a:p>
          <a:p>
            <a:pPr marL="257175" indent="-257175" defTabSz="685800">
              <a:buClrTx/>
              <a:buFont typeface="+mj-lt"/>
              <a:buAutoNum type="arabicPeriod" startAt="4"/>
            </a:pPr>
            <a:r>
              <a:rPr lang="en-US" sz="1350" kern="1200" dirty="0">
                <a:solidFill>
                  <a:prstClr val="black"/>
                </a:solidFill>
                <a:latin typeface="Aptos" panose="02110004020202020204"/>
              </a:rPr>
              <a:t>We extend the Online Forum to support the work</a:t>
            </a:r>
          </a:p>
        </p:txBody>
      </p:sp>
      <p:sp>
        <p:nvSpPr>
          <p:cNvPr id="13" name="TextBox 12">
            <a:extLst>
              <a:ext uri="{FF2B5EF4-FFF2-40B4-BE49-F238E27FC236}">
                <a16:creationId xmlns:a16="http://schemas.microsoft.com/office/drawing/2014/main" id="{B1E17D8C-73EE-CF93-FCD9-99B917FDEF16}"/>
              </a:ext>
            </a:extLst>
          </p:cNvPr>
          <p:cNvSpPr txBox="1"/>
          <p:nvPr/>
        </p:nvSpPr>
        <p:spPr>
          <a:xfrm>
            <a:off x="1034714" y="124383"/>
            <a:ext cx="2518575" cy="323165"/>
          </a:xfrm>
          <a:prstGeom prst="rect">
            <a:avLst/>
          </a:prstGeom>
          <a:noFill/>
        </p:spPr>
        <p:txBody>
          <a:bodyPr wrap="none" rtlCol="0">
            <a:spAutoFit/>
          </a:bodyPr>
          <a:lstStyle/>
          <a:p>
            <a:pPr defTabSz="685800">
              <a:buClrTx/>
            </a:pPr>
            <a:r>
              <a:rPr lang="en-US" sz="1500" b="1" kern="1200" dirty="0">
                <a:solidFill>
                  <a:srgbClr val="0E2841">
                    <a:lumMod val="75000"/>
                    <a:lumOff val="25000"/>
                  </a:srgbClr>
                </a:solidFill>
                <a:latin typeface="Aptos" panose="02110004020202020204"/>
                <a:ea typeface="+mn-ea"/>
                <a:cs typeface="+mn-cs"/>
              </a:rPr>
              <a:t>Reaction to past AHTEG work</a:t>
            </a:r>
            <a:endParaRPr lang="nl-BE" sz="1500" b="1" kern="1200" dirty="0">
              <a:solidFill>
                <a:srgbClr val="0E2841">
                  <a:lumMod val="75000"/>
                  <a:lumOff val="25000"/>
                </a:srgbClr>
              </a:solidFill>
              <a:latin typeface="Aptos" panose="02110004020202020204"/>
              <a:ea typeface="+mn-ea"/>
              <a:cs typeface="+mn-cs"/>
            </a:endParaRPr>
          </a:p>
        </p:txBody>
      </p:sp>
      <p:sp>
        <p:nvSpPr>
          <p:cNvPr id="14" name="TextBox 13">
            <a:extLst>
              <a:ext uri="{FF2B5EF4-FFF2-40B4-BE49-F238E27FC236}">
                <a16:creationId xmlns:a16="http://schemas.microsoft.com/office/drawing/2014/main" id="{E3CC6CD8-7914-59DF-2116-4A9B434590EA}"/>
              </a:ext>
            </a:extLst>
          </p:cNvPr>
          <p:cNvSpPr txBox="1"/>
          <p:nvPr/>
        </p:nvSpPr>
        <p:spPr>
          <a:xfrm>
            <a:off x="1034712" y="899508"/>
            <a:ext cx="4294765" cy="323165"/>
          </a:xfrm>
          <a:prstGeom prst="rect">
            <a:avLst/>
          </a:prstGeom>
          <a:noFill/>
        </p:spPr>
        <p:txBody>
          <a:bodyPr wrap="none" rtlCol="0">
            <a:spAutoFit/>
          </a:bodyPr>
          <a:lstStyle/>
          <a:p>
            <a:pPr defTabSz="685800">
              <a:buClrTx/>
            </a:pPr>
            <a:r>
              <a:rPr lang="en-US" sz="1500" b="1" kern="1200" dirty="0">
                <a:solidFill>
                  <a:srgbClr val="00B050"/>
                </a:solidFill>
                <a:latin typeface="Aptos" panose="02110004020202020204"/>
                <a:ea typeface="+mn-ea"/>
                <a:cs typeface="+mn-cs"/>
              </a:rPr>
              <a:t>Proposed future AHTEG work and how to support it</a:t>
            </a:r>
            <a:endParaRPr lang="nl-BE" sz="1500" b="1" kern="1200" dirty="0">
              <a:solidFill>
                <a:srgbClr val="00B050"/>
              </a:solidFill>
              <a:latin typeface="Aptos" panose="02110004020202020204"/>
              <a:ea typeface="+mn-ea"/>
              <a:cs typeface="+mn-cs"/>
            </a:endParaRPr>
          </a:p>
        </p:txBody>
      </p:sp>
      <p:sp>
        <p:nvSpPr>
          <p:cNvPr id="7" name="Rectangle 6">
            <a:extLst>
              <a:ext uri="{FF2B5EF4-FFF2-40B4-BE49-F238E27FC236}">
                <a16:creationId xmlns:a16="http://schemas.microsoft.com/office/drawing/2014/main" id="{EBF18B3E-A658-42E7-3831-D797F52AEF0B}"/>
              </a:ext>
            </a:extLst>
          </p:cNvPr>
          <p:cNvSpPr/>
          <p:nvPr/>
        </p:nvSpPr>
        <p:spPr>
          <a:xfrm>
            <a:off x="6635579" y="1253134"/>
            <a:ext cx="2399975" cy="3642152"/>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Tx/>
            </a:pPr>
            <a:r>
              <a:rPr lang="en-US" sz="1350" b="1" kern="1200" dirty="0">
                <a:solidFill>
                  <a:prstClr val="black"/>
                </a:solidFill>
                <a:latin typeface="Aptos" panose="02110004020202020204"/>
              </a:rPr>
              <a:t>Annex I – </a:t>
            </a:r>
            <a:r>
              <a:rPr lang="en-US" sz="1350" b="1" kern="1200" dirty="0" err="1">
                <a:solidFill>
                  <a:prstClr val="black"/>
                </a:solidFill>
                <a:latin typeface="Aptos" panose="02110004020202020204"/>
              </a:rPr>
              <a:t>ToR</a:t>
            </a:r>
            <a:r>
              <a:rPr lang="en-US" sz="1350" b="1" kern="1200" dirty="0">
                <a:solidFill>
                  <a:prstClr val="black"/>
                </a:solidFill>
                <a:latin typeface="Aptos" panose="02110004020202020204"/>
              </a:rPr>
              <a:t> AHTEG</a:t>
            </a:r>
          </a:p>
          <a:p>
            <a:pPr defTabSz="685800">
              <a:buClrTx/>
            </a:pPr>
            <a:r>
              <a:rPr lang="en-US" sz="1350" kern="1200" dirty="0">
                <a:solidFill>
                  <a:prstClr val="black"/>
                </a:solidFill>
                <a:latin typeface="Aptos" panose="02110004020202020204"/>
              </a:rPr>
              <a:t>1. Scope of the work</a:t>
            </a:r>
          </a:p>
          <a:p>
            <a:pPr marL="257175" indent="-257175" defTabSz="685800">
              <a:buClrTx/>
              <a:buFontTx/>
              <a:buAutoNum type="alphaLcParenBoth"/>
            </a:pPr>
            <a:r>
              <a:rPr lang="en-US" sz="1350" kern="1200" dirty="0">
                <a:solidFill>
                  <a:prstClr val="black"/>
                </a:solidFill>
                <a:latin typeface="Aptos" panose="02110004020202020204"/>
              </a:rPr>
              <a:t>Composition and selection process</a:t>
            </a:r>
          </a:p>
          <a:p>
            <a:pPr marL="257175" indent="-257175" defTabSz="685800">
              <a:buClrTx/>
              <a:buFontTx/>
              <a:buAutoNum type="alphaLcParenBoth"/>
            </a:pPr>
            <a:r>
              <a:rPr lang="en-US" sz="1350" kern="1200" dirty="0">
                <a:solidFill>
                  <a:prstClr val="black"/>
                </a:solidFill>
                <a:latin typeface="Aptos" panose="02110004020202020204"/>
              </a:rPr>
              <a:t>When to do the work (2 meetings + in-between)</a:t>
            </a:r>
          </a:p>
          <a:p>
            <a:pPr marL="257175" indent="-257175" defTabSz="685800">
              <a:buClrTx/>
              <a:buFontTx/>
              <a:buAutoNum type="alphaLcParenBoth"/>
            </a:pPr>
            <a:r>
              <a:rPr lang="en-US" sz="1350" kern="1200" dirty="0">
                <a:solidFill>
                  <a:prstClr val="black"/>
                </a:solidFill>
                <a:latin typeface="Aptos" panose="02110004020202020204"/>
              </a:rPr>
              <a:t>Draft the additional voluntary guidance materials</a:t>
            </a:r>
          </a:p>
          <a:p>
            <a:pPr marL="257175" indent="-257175" defTabSz="685800">
              <a:buClrTx/>
              <a:buFontTx/>
              <a:buAutoNum type="alphaLcParenBoth"/>
            </a:pPr>
            <a:r>
              <a:rPr lang="en-US" sz="1350" kern="1200" dirty="0">
                <a:solidFill>
                  <a:prstClr val="black"/>
                </a:solidFill>
                <a:latin typeface="Aptos" panose="02110004020202020204"/>
              </a:rPr>
              <a:t>Develop the draft technical notes</a:t>
            </a:r>
          </a:p>
          <a:p>
            <a:pPr marL="257175" indent="-257175" defTabSz="685800">
              <a:buClrTx/>
              <a:buFontTx/>
              <a:buAutoNum type="alphaLcParenBoth"/>
            </a:pPr>
            <a:endParaRPr lang="en-US" sz="1350" kern="1200" dirty="0">
              <a:solidFill>
                <a:prstClr val="black"/>
              </a:solidFill>
              <a:latin typeface="Aptos" panose="02110004020202020204"/>
            </a:endParaRPr>
          </a:p>
          <a:p>
            <a:pPr defTabSz="685800">
              <a:buClrTx/>
            </a:pPr>
            <a:r>
              <a:rPr lang="en-US" sz="1350" kern="1200" dirty="0">
                <a:solidFill>
                  <a:prstClr val="black"/>
                </a:solidFill>
                <a:latin typeface="Aptos" panose="02110004020202020204"/>
              </a:rPr>
              <a:t>2. Use the information gathered under paras 5 and 6</a:t>
            </a:r>
          </a:p>
          <a:p>
            <a:pPr defTabSz="685800">
              <a:buClrTx/>
            </a:pPr>
            <a:endParaRPr lang="en-US" sz="1350" kern="1200" dirty="0">
              <a:solidFill>
                <a:prstClr val="black"/>
              </a:solidFill>
              <a:latin typeface="Aptos" panose="02110004020202020204"/>
            </a:endParaRPr>
          </a:p>
          <a:p>
            <a:pPr defTabSz="685800">
              <a:buClrTx/>
            </a:pPr>
            <a:r>
              <a:rPr lang="en-US" sz="1350" kern="1200" dirty="0">
                <a:solidFill>
                  <a:prstClr val="black"/>
                </a:solidFill>
                <a:latin typeface="Aptos" panose="02110004020202020204"/>
              </a:rPr>
              <a:t>3. Avoid duplication with other organizations</a:t>
            </a:r>
          </a:p>
        </p:txBody>
      </p:sp>
      <p:cxnSp>
        <p:nvCxnSpPr>
          <p:cNvPr id="9" name="Straight Connector 8">
            <a:extLst>
              <a:ext uri="{FF2B5EF4-FFF2-40B4-BE49-F238E27FC236}">
                <a16:creationId xmlns:a16="http://schemas.microsoft.com/office/drawing/2014/main" id="{B7A69518-E1E3-E86A-A0D3-4DFCD38B765D}"/>
              </a:ext>
            </a:extLst>
          </p:cNvPr>
          <p:cNvCxnSpPr>
            <a:stCxn id="3" idx="3"/>
          </p:cNvCxnSpPr>
          <p:nvPr/>
        </p:nvCxnSpPr>
        <p:spPr>
          <a:xfrm flipV="1">
            <a:off x="6424859" y="1668162"/>
            <a:ext cx="21072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52572379-F6E7-8B2C-96D3-F5A4AA3F9082}"/>
              </a:ext>
            </a:extLst>
          </p:cNvPr>
          <p:cNvPicPr>
            <a:picLocks noChangeAspect="1"/>
          </p:cNvPicPr>
          <p:nvPr/>
        </p:nvPicPr>
        <p:blipFill>
          <a:blip r:embed="rId2"/>
          <a:stretch>
            <a:fillRect/>
          </a:stretch>
        </p:blipFill>
        <p:spPr>
          <a:xfrm>
            <a:off x="86736" y="4620544"/>
            <a:ext cx="1191806" cy="460832"/>
          </a:xfrm>
          <a:prstGeom prst="rect">
            <a:avLst/>
          </a:prstGeom>
        </p:spPr>
      </p:pic>
      <p:pic>
        <p:nvPicPr>
          <p:cNvPr id="6" name="Picture 5">
            <a:extLst>
              <a:ext uri="{FF2B5EF4-FFF2-40B4-BE49-F238E27FC236}">
                <a16:creationId xmlns:a16="http://schemas.microsoft.com/office/drawing/2014/main" id="{31F9DB8F-33D3-1F4A-1897-A6986C6C23F9}"/>
              </a:ext>
            </a:extLst>
          </p:cNvPr>
          <p:cNvPicPr>
            <a:picLocks noChangeAspect="1"/>
          </p:cNvPicPr>
          <p:nvPr/>
        </p:nvPicPr>
        <p:blipFill>
          <a:blip r:embed="rId3"/>
          <a:stretch>
            <a:fillRect/>
          </a:stretch>
        </p:blipFill>
        <p:spPr>
          <a:xfrm>
            <a:off x="0" y="1"/>
            <a:ext cx="829664" cy="832982"/>
          </a:xfrm>
          <a:prstGeom prst="rect">
            <a:avLst/>
          </a:prstGeom>
        </p:spPr>
      </p:pic>
    </p:spTree>
    <p:extLst>
      <p:ext uri="{BB962C8B-B14F-4D97-AF65-F5344CB8AC3E}">
        <p14:creationId xmlns:p14="http://schemas.microsoft.com/office/powerpoint/2010/main" val="981455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71ABE-77F3-3C24-A1FC-30AC347014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6C30F2-CECD-FD33-8AAF-3E3FEF808DFE}"/>
              </a:ext>
            </a:extLst>
          </p:cNvPr>
          <p:cNvSpPr/>
          <p:nvPr/>
        </p:nvSpPr>
        <p:spPr>
          <a:xfrm>
            <a:off x="1034716" y="416491"/>
            <a:ext cx="5390147" cy="300083"/>
          </a:xfrm>
          <a:prstGeom prst="rect">
            <a:avLst/>
          </a:prstGeom>
          <a:solidFill>
            <a:schemeClr val="accent4">
              <a:lumMod val="20000"/>
              <a:lumOff val="80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sysClr val="windowText" lastClr="000000"/>
                </a:solidFill>
                <a:latin typeface="Aptos" panose="02110004020202020204"/>
              </a:rPr>
              <a:t>Paragraphs 1 to 3</a:t>
            </a:r>
          </a:p>
        </p:txBody>
      </p:sp>
      <p:sp>
        <p:nvSpPr>
          <p:cNvPr id="3" name="Rectangle 2">
            <a:extLst>
              <a:ext uri="{FF2B5EF4-FFF2-40B4-BE49-F238E27FC236}">
                <a16:creationId xmlns:a16="http://schemas.microsoft.com/office/drawing/2014/main" id="{BAFBA75E-AB28-A132-6646-93904815ECEB}"/>
              </a:ext>
            </a:extLst>
          </p:cNvPr>
          <p:cNvSpPr/>
          <p:nvPr/>
        </p:nvSpPr>
        <p:spPr>
          <a:xfrm>
            <a:off x="1034713" y="1086984"/>
            <a:ext cx="5390147" cy="30008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Paragraphs 4 to 6</a:t>
            </a:r>
          </a:p>
        </p:txBody>
      </p:sp>
      <p:sp>
        <p:nvSpPr>
          <p:cNvPr id="4" name="Rectangle 3">
            <a:extLst>
              <a:ext uri="{FF2B5EF4-FFF2-40B4-BE49-F238E27FC236}">
                <a16:creationId xmlns:a16="http://schemas.microsoft.com/office/drawing/2014/main" id="{1C6DFF57-9D4F-E29C-C560-D4DD6CCE9865}"/>
              </a:ext>
            </a:extLst>
          </p:cNvPr>
          <p:cNvSpPr/>
          <p:nvPr/>
        </p:nvSpPr>
        <p:spPr>
          <a:xfrm>
            <a:off x="1034712" y="1912413"/>
            <a:ext cx="5390147" cy="55345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defTabSz="685800">
              <a:buClrTx/>
              <a:buFont typeface="+mj-lt"/>
              <a:buAutoNum type="arabicPeriod" startAt="7"/>
            </a:pPr>
            <a:r>
              <a:rPr lang="en-US" sz="1350" kern="1200" dirty="0">
                <a:solidFill>
                  <a:prstClr val="black"/>
                </a:solidFill>
                <a:latin typeface="Aptos" panose="02110004020202020204"/>
              </a:rPr>
              <a:t>We continue the 9/13 process during COP-MOP 13</a:t>
            </a:r>
          </a:p>
        </p:txBody>
      </p:sp>
      <p:sp>
        <p:nvSpPr>
          <p:cNvPr id="13" name="TextBox 12">
            <a:extLst>
              <a:ext uri="{FF2B5EF4-FFF2-40B4-BE49-F238E27FC236}">
                <a16:creationId xmlns:a16="http://schemas.microsoft.com/office/drawing/2014/main" id="{47958D26-DEE0-6F57-1A15-C41DA0E29213}"/>
              </a:ext>
            </a:extLst>
          </p:cNvPr>
          <p:cNvSpPr txBox="1"/>
          <p:nvPr/>
        </p:nvSpPr>
        <p:spPr>
          <a:xfrm>
            <a:off x="1034714" y="124383"/>
            <a:ext cx="2518575" cy="323165"/>
          </a:xfrm>
          <a:prstGeom prst="rect">
            <a:avLst/>
          </a:prstGeom>
          <a:noFill/>
        </p:spPr>
        <p:txBody>
          <a:bodyPr wrap="none" rtlCol="0">
            <a:spAutoFit/>
          </a:bodyPr>
          <a:lstStyle/>
          <a:p>
            <a:pPr defTabSz="685800">
              <a:buClrTx/>
            </a:pPr>
            <a:r>
              <a:rPr lang="en-US" sz="1500" b="1" kern="1200" dirty="0">
                <a:solidFill>
                  <a:srgbClr val="0E2841">
                    <a:lumMod val="75000"/>
                    <a:lumOff val="25000"/>
                  </a:srgbClr>
                </a:solidFill>
                <a:latin typeface="Aptos" panose="02110004020202020204"/>
                <a:ea typeface="+mn-ea"/>
                <a:cs typeface="+mn-cs"/>
              </a:rPr>
              <a:t>Reaction to past AHTEG work</a:t>
            </a:r>
            <a:endParaRPr lang="nl-BE" sz="1500" b="1" kern="1200" dirty="0">
              <a:solidFill>
                <a:srgbClr val="0E2841">
                  <a:lumMod val="75000"/>
                  <a:lumOff val="25000"/>
                </a:srgbClr>
              </a:solidFill>
              <a:latin typeface="Aptos" panose="02110004020202020204"/>
              <a:ea typeface="+mn-ea"/>
              <a:cs typeface="+mn-cs"/>
            </a:endParaRPr>
          </a:p>
        </p:txBody>
      </p:sp>
      <p:sp>
        <p:nvSpPr>
          <p:cNvPr id="14" name="TextBox 13">
            <a:extLst>
              <a:ext uri="{FF2B5EF4-FFF2-40B4-BE49-F238E27FC236}">
                <a16:creationId xmlns:a16="http://schemas.microsoft.com/office/drawing/2014/main" id="{E867EC61-3481-AC0C-1037-993595496519}"/>
              </a:ext>
            </a:extLst>
          </p:cNvPr>
          <p:cNvSpPr txBox="1"/>
          <p:nvPr/>
        </p:nvSpPr>
        <p:spPr>
          <a:xfrm>
            <a:off x="1034713" y="786902"/>
            <a:ext cx="4294765" cy="323165"/>
          </a:xfrm>
          <a:prstGeom prst="rect">
            <a:avLst/>
          </a:prstGeom>
          <a:noFill/>
        </p:spPr>
        <p:txBody>
          <a:bodyPr wrap="none" rtlCol="0">
            <a:spAutoFit/>
          </a:bodyPr>
          <a:lstStyle/>
          <a:p>
            <a:pPr defTabSz="685800">
              <a:buClrTx/>
            </a:pPr>
            <a:r>
              <a:rPr lang="en-US" sz="1500" b="1" kern="1200" dirty="0">
                <a:solidFill>
                  <a:srgbClr val="00B050"/>
                </a:solidFill>
                <a:latin typeface="Aptos" panose="02110004020202020204"/>
                <a:ea typeface="+mn-ea"/>
                <a:cs typeface="+mn-cs"/>
              </a:rPr>
              <a:t>Proposed future AHTEG work and how to support it</a:t>
            </a:r>
            <a:endParaRPr lang="nl-BE" sz="1500" b="1" kern="1200" dirty="0">
              <a:solidFill>
                <a:srgbClr val="00B050"/>
              </a:solidFill>
              <a:latin typeface="Aptos" panose="02110004020202020204"/>
              <a:ea typeface="+mn-ea"/>
              <a:cs typeface="+mn-cs"/>
            </a:endParaRPr>
          </a:p>
        </p:txBody>
      </p:sp>
      <p:sp>
        <p:nvSpPr>
          <p:cNvPr id="7" name="Rectangle 6">
            <a:extLst>
              <a:ext uri="{FF2B5EF4-FFF2-40B4-BE49-F238E27FC236}">
                <a16:creationId xmlns:a16="http://schemas.microsoft.com/office/drawing/2014/main" id="{08A4CB87-07F5-A619-8677-022D85794E1B}"/>
              </a:ext>
            </a:extLst>
          </p:cNvPr>
          <p:cNvSpPr/>
          <p:nvPr/>
        </p:nvSpPr>
        <p:spPr>
          <a:xfrm>
            <a:off x="6863852" y="1086984"/>
            <a:ext cx="1671579" cy="30008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Tx/>
            </a:pPr>
            <a:r>
              <a:rPr lang="en-US" sz="1350" b="1" kern="1200" dirty="0">
                <a:solidFill>
                  <a:prstClr val="black"/>
                </a:solidFill>
                <a:latin typeface="Aptos" panose="02110004020202020204"/>
              </a:rPr>
              <a:t>Annex I – </a:t>
            </a:r>
            <a:r>
              <a:rPr lang="en-US" sz="1350" b="1" kern="1200" dirty="0" err="1">
                <a:solidFill>
                  <a:prstClr val="black"/>
                </a:solidFill>
                <a:latin typeface="Aptos" panose="02110004020202020204"/>
              </a:rPr>
              <a:t>ToR</a:t>
            </a:r>
            <a:r>
              <a:rPr lang="en-US" sz="1350" b="1" kern="1200" dirty="0">
                <a:solidFill>
                  <a:prstClr val="black"/>
                </a:solidFill>
                <a:latin typeface="Aptos" panose="02110004020202020204"/>
              </a:rPr>
              <a:t> AHTEG</a:t>
            </a:r>
            <a:endParaRPr lang="en-US" sz="1350" kern="1200" dirty="0">
              <a:solidFill>
                <a:prstClr val="black"/>
              </a:solidFill>
              <a:latin typeface="Aptos" panose="02110004020202020204"/>
            </a:endParaRPr>
          </a:p>
        </p:txBody>
      </p:sp>
      <p:cxnSp>
        <p:nvCxnSpPr>
          <p:cNvPr id="8" name="Straight Connector 7">
            <a:extLst>
              <a:ext uri="{FF2B5EF4-FFF2-40B4-BE49-F238E27FC236}">
                <a16:creationId xmlns:a16="http://schemas.microsoft.com/office/drawing/2014/main" id="{BEB4B3F5-2B1A-8FFC-BD41-97C610F2EC30}"/>
              </a:ext>
            </a:extLst>
          </p:cNvPr>
          <p:cNvCxnSpPr>
            <a:cxnSpLocks/>
            <a:stCxn id="3" idx="3"/>
            <a:endCxn id="7" idx="1"/>
          </p:cNvCxnSpPr>
          <p:nvPr/>
        </p:nvCxnSpPr>
        <p:spPr>
          <a:xfrm>
            <a:off x="6424859" y="1237025"/>
            <a:ext cx="438993"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474109A-B30B-C219-FFE0-4BF4D991125A}"/>
              </a:ext>
            </a:extLst>
          </p:cNvPr>
          <p:cNvSpPr txBox="1"/>
          <p:nvPr/>
        </p:nvSpPr>
        <p:spPr>
          <a:xfrm>
            <a:off x="1034713" y="1573667"/>
            <a:ext cx="2809231" cy="323165"/>
          </a:xfrm>
          <a:prstGeom prst="rect">
            <a:avLst/>
          </a:prstGeom>
          <a:noFill/>
        </p:spPr>
        <p:txBody>
          <a:bodyPr wrap="none" rtlCol="0">
            <a:spAutoFit/>
          </a:bodyPr>
          <a:lstStyle/>
          <a:p>
            <a:pPr defTabSz="685800">
              <a:buClrTx/>
            </a:pPr>
            <a:r>
              <a:rPr lang="en-US" sz="1500" b="1" kern="1200" dirty="0">
                <a:solidFill>
                  <a:srgbClr val="FF0000"/>
                </a:solidFill>
                <a:latin typeface="Aptos" panose="02110004020202020204"/>
                <a:ea typeface="+mn-ea"/>
                <a:cs typeface="+mn-cs"/>
              </a:rPr>
              <a:t>Continuation of the 9/13 process</a:t>
            </a:r>
            <a:endParaRPr lang="nl-BE" sz="1500" b="1" kern="1200" dirty="0">
              <a:solidFill>
                <a:srgbClr val="FF0000"/>
              </a:solidFill>
              <a:latin typeface="Aptos" panose="02110004020202020204"/>
              <a:ea typeface="+mn-ea"/>
              <a:cs typeface="+mn-cs"/>
            </a:endParaRPr>
          </a:p>
        </p:txBody>
      </p:sp>
      <p:pic>
        <p:nvPicPr>
          <p:cNvPr id="6" name="Picture 5">
            <a:extLst>
              <a:ext uri="{FF2B5EF4-FFF2-40B4-BE49-F238E27FC236}">
                <a16:creationId xmlns:a16="http://schemas.microsoft.com/office/drawing/2014/main" id="{CBBD404E-7B91-0860-224A-BE243A243CBF}"/>
              </a:ext>
            </a:extLst>
          </p:cNvPr>
          <p:cNvPicPr>
            <a:picLocks noChangeAspect="1"/>
          </p:cNvPicPr>
          <p:nvPr/>
        </p:nvPicPr>
        <p:blipFill>
          <a:blip r:embed="rId2"/>
          <a:stretch>
            <a:fillRect/>
          </a:stretch>
        </p:blipFill>
        <p:spPr>
          <a:xfrm>
            <a:off x="0" y="1"/>
            <a:ext cx="829664" cy="832982"/>
          </a:xfrm>
          <a:prstGeom prst="rect">
            <a:avLst/>
          </a:prstGeom>
        </p:spPr>
      </p:pic>
    </p:spTree>
    <p:extLst>
      <p:ext uri="{BB962C8B-B14F-4D97-AF65-F5344CB8AC3E}">
        <p14:creationId xmlns:p14="http://schemas.microsoft.com/office/powerpoint/2010/main" val="3200154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3DF6C-51EB-F187-DF19-723A9F6D0B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67C50D-F385-3952-9F88-A0A85EDC2209}"/>
              </a:ext>
            </a:extLst>
          </p:cNvPr>
          <p:cNvSpPr/>
          <p:nvPr/>
        </p:nvSpPr>
        <p:spPr>
          <a:xfrm>
            <a:off x="1034716" y="416491"/>
            <a:ext cx="5390147" cy="300083"/>
          </a:xfrm>
          <a:prstGeom prst="rect">
            <a:avLst/>
          </a:prstGeom>
          <a:solidFill>
            <a:schemeClr val="accent4">
              <a:lumMod val="20000"/>
              <a:lumOff val="80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sysClr val="windowText" lastClr="000000"/>
                </a:solidFill>
                <a:latin typeface="Aptos" panose="02110004020202020204"/>
              </a:rPr>
              <a:t>Paragraphs 1 to 3</a:t>
            </a:r>
          </a:p>
        </p:txBody>
      </p:sp>
      <p:sp>
        <p:nvSpPr>
          <p:cNvPr id="3" name="Rectangle 2">
            <a:extLst>
              <a:ext uri="{FF2B5EF4-FFF2-40B4-BE49-F238E27FC236}">
                <a16:creationId xmlns:a16="http://schemas.microsoft.com/office/drawing/2014/main" id="{DD622824-486D-07D7-9527-FD1096D43A55}"/>
              </a:ext>
            </a:extLst>
          </p:cNvPr>
          <p:cNvSpPr/>
          <p:nvPr/>
        </p:nvSpPr>
        <p:spPr>
          <a:xfrm>
            <a:off x="1034713" y="1086984"/>
            <a:ext cx="5390147" cy="30008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Paragraphs 4 to 6</a:t>
            </a:r>
          </a:p>
        </p:txBody>
      </p:sp>
      <p:sp>
        <p:nvSpPr>
          <p:cNvPr id="4" name="Rectangle 3">
            <a:extLst>
              <a:ext uri="{FF2B5EF4-FFF2-40B4-BE49-F238E27FC236}">
                <a16:creationId xmlns:a16="http://schemas.microsoft.com/office/drawing/2014/main" id="{DCC0EA46-1CC9-862F-2B24-76AF85B5ED64}"/>
              </a:ext>
            </a:extLst>
          </p:cNvPr>
          <p:cNvSpPr/>
          <p:nvPr/>
        </p:nvSpPr>
        <p:spPr>
          <a:xfrm>
            <a:off x="1034713" y="1740827"/>
            <a:ext cx="5390147" cy="30008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 7</a:t>
            </a:r>
          </a:p>
        </p:txBody>
      </p:sp>
      <p:sp>
        <p:nvSpPr>
          <p:cNvPr id="5" name="Rectangle 4">
            <a:extLst>
              <a:ext uri="{FF2B5EF4-FFF2-40B4-BE49-F238E27FC236}">
                <a16:creationId xmlns:a16="http://schemas.microsoft.com/office/drawing/2014/main" id="{82ED813E-5F50-7DDC-66E9-CF7C782AE01C}"/>
              </a:ext>
            </a:extLst>
          </p:cNvPr>
          <p:cNvSpPr/>
          <p:nvPr/>
        </p:nvSpPr>
        <p:spPr>
          <a:xfrm>
            <a:off x="1034713" y="2703179"/>
            <a:ext cx="5390147" cy="85424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defTabSz="685800">
              <a:buClrTx/>
              <a:buFont typeface="+mj-lt"/>
              <a:buAutoNum type="arabicPeriod" startAt="8"/>
            </a:pPr>
            <a:r>
              <a:rPr lang="en-US" sz="1350" kern="1200" dirty="0">
                <a:solidFill>
                  <a:prstClr val="black"/>
                </a:solidFill>
                <a:latin typeface="Aptos" panose="02110004020202020204"/>
              </a:rPr>
              <a:t>We expect the Secretariat to: (a) organize the AHTEG meetings, (b) make the Online Forum happen, (c) summarize the input from para 5 and 6 and (d) continue capacity building</a:t>
            </a:r>
          </a:p>
        </p:txBody>
      </p:sp>
      <p:sp>
        <p:nvSpPr>
          <p:cNvPr id="13" name="TextBox 12">
            <a:extLst>
              <a:ext uri="{FF2B5EF4-FFF2-40B4-BE49-F238E27FC236}">
                <a16:creationId xmlns:a16="http://schemas.microsoft.com/office/drawing/2014/main" id="{CA6CCA15-E0C3-79F3-CB7C-DC91DD4409CB}"/>
              </a:ext>
            </a:extLst>
          </p:cNvPr>
          <p:cNvSpPr txBox="1"/>
          <p:nvPr/>
        </p:nvSpPr>
        <p:spPr>
          <a:xfrm>
            <a:off x="1034714" y="124383"/>
            <a:ext cx="2518575" cy="323165"/>
          </a:xfrm>
          <a:prstGeom prst="rect">
            <a:avLst/>
          </a:prstGeom>
          <a:noFill/>
        </p:spPr>
        <p:txBody>
          <a:bodyPr wrap="none" rtlCol="0">
            <a:spAutoFit/>
          </a:bodyPr>
          <a:lstStyle/>
          <a:p>
            <a:pPr defTabSz="685800">
              <a:buClrTx/>
            </a:pPr>
            <a:r>
              <a:rPr lang="en-US" sz="1500" b="1" kern="1200" dirty="0">
                <a:solidFill>
                  <a:srgbClr val="0E2841">
                    <a:lumMod val="75000"/>
                    <a:lumOff val="25000"/>
                  </a:srgbClr>
                </a:solidFill>
                <a:latin typeface="Aptos" panose="02110004020202020204"/>
                <a:ea typeface="+mn-ea"/>
                <a:cs typeface="+mn-cs"/>
              </a:rPr>
              <a:t>Reaction to past AHTEG work</a:t>
            </a:r>
            <a:endParaRPr lang="nl-BE" sz="1500" b="1" kern="1200" dirty="0">
              <a:solidFill>
                <a:srgbClr val="0E2841">
                  <a:lumMod val="75000"/>
                  <a:lumOff val="25000"/>
                </a:srgbClr>
              </a:solidFill>
              <a:latin typeface="Aptos" panose="02110004020202020204"/>
              <a:ea typeface="+mn-ea"/>
              <a:cs typeface="+mn-cs"/>
            </a:endParaRPr>
          </a:p>
        </p:txBody>
      </p:sp>
      <p:sp>
        <p:nvSpPr>
          <p:cNvPr id="14" name="TextBox 13">
            <a:extLst>
              <a:ext uri="{FF2B5EF4-FFF2-40B4-BE49-F238E27FC236}">
                <a16:creationId xmlns:a16="http://schemas.microsoft.com/office/drawing/2014/main" id="{34CE5CA4-5AF4-49FE-F475-02F19CBAAE04}"/>
              </a:ext>
            </a:extLst>
          </p:cNvPr>
          <p:cNvSpPr txBox="1"/>
          <p:nvPr/>
        </p:nvSpPr>
        <p:spPr>
          <a:xfrm>
            <a:off x="1034713" y="786902"/>
            <a:ext cx="4294765" cy="323165"/>
          </a:xfrm>
          <a:prstGeom prst="rect">
            <a:avLst/>
          </a:prstGeom>
          <a:noFill/>
        </p:spPr>
        <p:txBody>
          <a:bodyPr wrap="none" rtlCol="0">
            <a:spAutoFit/>
          </a:bodyPr>
          <a:lstStyle/>
          <a:p>
            <a:pPr defTabSz="685800">
              <a:buClrTx/>
            </a:pPr>
            <a:r>
              <a:rPr lang="en-US" sz="1500" b="1" kern="1200" dirty="0">
                <a:solidFill>
                  <a:srgbClr val="00B050"/>
                </a:solidFill>
                <a:latin typeface="Aptos" panose="02110004020202020204"/>
                <a:ea typeface="+mn-ea"/>
                <a:cs typeface="+mn-cs"/>
              </a:rPr>
              <a:t>Proposed future AHTEG work and how to support it</a:t>
            </a:r>
            <a:endParaRPr lang="nl-BE" sz="1500" b="1" kern="1200" dirty="0">
              <a:solidFill>
                <a:srgbClr val="00B050"/>
              </a:solidFill>
              <a:latin typeface="Aptos" panose="02110004020202020204"/>
              <a:ea typeface="+mn-ea"/>
              <a:cs typeface="+mn-cs"/>
            </a:endParaRPr>
          </a:p>
        </p:txBody>
      </p:sp>
      <p:sp>
        <p:nvSpPr>
          <p:cNvPr id="7" name="Rectangle 6">
            <a:extLst>
              <a:ext uri="{FF2B5EF4-FFF2-40B4-BE49-F238E27FC236}">
                <a16:creationId xmlns:a16="http://schemas.microsoft.com/office/drawing/2014/main" id="{136C32AE-6BB7-642E-2998-999EEFE53250}"/>
              </a:ext>
            </a:extLst>
          </p:cNvPr>
          <p:cNvSpPr/>
          <p:nvPr/>
        </p:nvSpPr>
        <p:spPr>
          <a:xfrm>
            <a:off x="6863852" y="1086984"/>
            <a:ext cx="1671579" cy="30008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Tx/>
            </a:pPr>
            <a:r>
              <a:rPr lang="en-US" sz="1350" b="1" kern="1200" dirty="0">
                <a:solidFill>
                  <a:prstClr val="black"/>
                </a:solidFill>
                <a:latin typeface="Aptos" panose="02110004020202020204"/>
              </a:rPr>
              <a:t>Annex I – </a:t>
            </a:r>
            <a:r>
              <a:rPr lang="en-US" sz="1350" b="1" kern="1200" dirty="0" err="1">
                <a:solidFill>
                  <a:prstClr val="black"/>
                </a:solidFill>
                <a:latin typeface="Aptos" panose="02110004020202020204"/>
              </a:rPr>
              <a:t>ToR</a:t>
            </a:r>
            <a:r>
              <a:rPr lang="en-US" sz="1350" b="1" kern="1200" dirty="0">
                <a:solidFill>
                  <a:prstClr val="black"/>
                </a:solidFill>
                <a:latin typeface="Aptos" panose="02110004020202020204"/>
              </a:rPr>
              <a:t> AHTEG</a:t>
            </a:r>
            <a:endParaRPr lang="en-US" sz="1350" kern="1200" dirty="0">
              <a:solidFill>
                <a:prstClr val="black"/>
              </a:solidFill>
              <a:latin typeface="Aptos" panose="02110004020202020204"/>
            </a:endParaRPr>
          </a:p>
        </p:txBody>
      </p:sp>
      <p:cxnSp>
        <p:nvCxnSpPr>
          <p:cNvPr id="8" name="Straight Connector 7">
            <a:extLst>
              <a:ext uri="{FF2B5EF4-FFF2-40B4-BE49-F238E27FC236}">
                <a16:creationId xmlns:a16="http://schemas.microsoft.com/office/drawing/2014/main" id="{86A0D43A-639F-9BF5-D2F1-DA9C8EED475D}"/>
              </a:ext>
            </a:extLst>
          </p:cNvPr>
          <p:cNvCxnSpPr>
            <a:cxnSpLocks/>
            <a:stCxn id="3" idx="3"/>
            <a:endCxn id="7" idx="1"/>
          </p:cNvCxnSpPr>
          <p:nvPr/>
        </p:nvCxnSpPr>
        <p:spPr>
          <a:xfrm>
            <a:off x="6424859" y="1237025"/>
            <a:ext cx="438993"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0FA8D00-F3C9-CE9E-25E8-A80DEF86B93C}"/>
              </a:ext>
            </a:extLst>
          </p:cNvPr>
          <p:cNvSpPr txBox="1"/>
          <p:nvPr/>
        </p:nvSpPr>
        <p:spPr>
          <a:xfrm>
            <a:off x="1034713" y="1458439"/>
            <a:ext cx="2809231" cy="323165"/>
          </a:xfrm>
          <a:prstGeom prst="rect">
            <a:avLst/>
          </a:prstGeom>
          <a:noFill/>
        </p:spPr>
        <p:txBody>
          <a:bodyPr wrap="none" rtlCol="0">
            <a:spAutoFit/>
          </a:bodyPr>
          <a:lstStyle/>
          <a:p>
            <a:pPr defTabSz="685800">
              <a:buClrTx/>
            </a:pPr>
            <a:r>
              <a:rPr lang="en-US" sz="1500" b="1" kern="1200" dirty="0">
                <a:solidFill>
                  <a:srgbClr val="FF0000"/>
                </a:solidFill>
                <a:latin typeface="Aptos" panose="02110004020202020204"/>
                <a:ea typeface="+mn-ea"/>
                <a:cs typeface="+mn-cs"/>
              </a:rPr>
              <a:t>Continuation of the 9/13 process</a:t>
            </a:r>
            <a:endParaRPr lang="nl-BE" sz="1500" b="1" kern="1200" dirty="0">
              <a:solidFill>
                <a:srgbClr val="FF0000"/>
              </a:solidFill>
              <a:latin typeface="Aptos" panose="02110004020202020204"/>
              <a:ea typeface="+mn-ea"/>
              <a:cs typeface="+mn-cs"/>
            </a:endParaRPr>
          </a:p>
        </p:txBody>
      </p:sp>
      <p:sp>
        <p:nvSpPr>
          <p:cNvPr id="9" name="TextBox 8">
            <a:extLst>
              <a:ext uri="{FF2B5EF4-FFF2-40B4-BE49-F238E27FC236}">
                <a16:creationId xmlns:a16="http://schemas.microsoft.com/office/drawing/2014/main" id="{3C636A94-877B-7D5A-6F99-9433BB17E369}"/>
              </a:ext>
            </a:extLst>
          </p:cNvPr>
          <p:cNvSpPr txBox="1"/>
          <p:nvPr/>
        </p:nvSpPr>
        <p:spPr>
          <a:xfrm>
            <a:off x="1034714" y="2394671"/>
            <a:ext cx="4693529" cy="323165"/>
          </a:xfrm>
          <a:prstGeom prst="rect">
            <a:avLst/>
          </a:prstGeom>
          <a:noFill/>
        </p:spPr>
        <p:txBody>
          <a:bodyPr wrap="none" rtlCol="0">
            <a:spAutoFit/>
          </a:bodyPr>
          <a:lstStyle/>
          <a:p>
            <a:pPr defTabSz="685800">
              <a:buClrTx/>
            </a:pPr>
            <a:r>
              <a:rPr lang="en-US" sz="1500" b="1" kern="1200" dirty="0">
                <a:solidFill>
                  <a:srgbClr val="A02B93">
                    <a:lumMod val="75000"/>
                  </a:srgbClr>
                </a:solidFill>
                <a:latin typeface="Aptos" panose="02110004020202020204"/>
                <a:ea typeface="+mn-ea"/>
                <a:cs typeface="+mn-cs"/>
              </a:rPr>
              <a:t>Secretariat’s tasks intersessionally with regards to RARM</a:t>
            </a:r>
            <a:endParaRPr lang="nl-BE" sz="1500" b="1" kern="1200" dirty="0">
              <a:solidFill>
                <a:srgbClr val="A02B93">
                  <a:lumMod val="75000"/>
                </a:srgbClr>
              </a:solidFill>
              <a:latin typeface="Aptos" panose="02110004020202020204"/>
              <a:ea typeface="+mn-ea"/>
              <a:cs typeface="+mn-cs"/>
            </a:endParaRPr>
          </a:p>
        </p:txBody>
      </p:sp>
      <p:pic>
        <p:nvPicPr>
          <p:cNvPr id="6" name="Picture 5">
            <a:extLst>
              <a:ext uri="{FF2B5EF4-FFF2-40B4-BE49-F238E27FC236}">
                <a16:creationId xmlns:a16="http://schemas.microsoft.com/office/drawing/2014/main" id="{DECC9439-0345-501E-291F-CFD609C6AE7D}"/>
              </a:ext>
            </a:extLst>
          </p:cNvPr>
          <p:cNvPicPr>
            <a:picLocks noChangeAspect="1"/>
          </p:cNvPicPr>
          <p:nvPr/>
        </p:nvPicPr>
        <p:blipFill>
          <a:blip r:embed="rId2"/>
          <a:stretch>
            <a:fillRect/>
          </a:stretch>
        </p:blipFill>
        <p:spPr>
          <a:xfrm>
            <a:off x="86736" y="4612452"/>
            <a:ext cx="1191806" cy="460832"/>
          </a:xfrm>
          <a:prstGeom prst="rect">
            <a:avLst/>
          </a:prstGeom>
        </p:spPr>
      </p:pic>
      <p:pic>
        <p:nvPicPr>
          <p:cNvPr id="10" name="Picture 9">
            <a:extLst>
              <a:ext uri="{FF2B5EF4-FFF2-40B4-BE49-F238E27FC236}">
                <a16:creationId xmlns:a16="http://schemas.microsoft.com/office/drawing/2014/main" id="{63350899-F95C-698A-A8D0-341649A73E63}"/>
              </a:ext>
            </a:extLst>
          </p:cNvPr>
          <p:cNvPicPr>
            <a:picLocks noChangeAspect="1"/>
          </p:cNvPicPr>
          <p:nvPr/>
        </p:nvPicPr>
        <p:blipFill>
          <a:blip r:embed="rId3"/>
          <a:stretch>
            <a:fillRect/>
          </a:stretch>
        </p:blipFill>
        <p:spPr>
          <a:xfrm>
            <a:off x="0" y="1"/>
            <a:ext cx="829664" cy="832982"/>
          </a:xfrm>
          <a:prstGeom prst="rect">
            <a:avLst/>
          </a:prstGeom>
        </p:spPr>
      </p:pic>
    </p:spTree>
    <p:extLst>
      <p:ext uri="{BB962C8B-B14F-4D97-AF65-F5344CB8AC3E}">
        <p14:creationId xmlns:p14="http://schemas.microsoft.com/office/powerpoint/2010/main" val="1710578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797B4-1322-FFFD-9FA3-949AC1921B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01B15C-36D4-3939-A189-F14991B69166}"/>
              </a:ext>
            </a:extLst>
          </p:cNvPr>
          <p:cNvSpPr/>
          <p:nvPr/>
        </p:nvSpPr>
        <p:spPr>
          <a:xfrm>
            <a:off x="1034716" y="416491"/>
            <a:ext cx="5390147" cy="300083"/>
          </a:xfrm>
          <a:prstGeom prst="rect">
            <a:avLst/>
          </a:prstGeom>
          <a:solidFill>
            <a:schemeClr val="accent4">
              <a:lumMod val="20000"/>
              <a:lumOff val="80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sysClr val="windowText" lastClr="000000"/>
                </a:solidFill>
                <a:latin typeface="Aptos" panose="02110004020202020204"/>
              </a:rPr>
              <a:t>Paragraphs 1 to 3</a:t>
            </a:r>
          </a:p>
        </p:txBody>
      </p:sp>
      <p:sp>
        <p:nvSpPr>
          <p:cNvPr id="3" name="Rectangle 2">
            <a:extLst>
              <a:ext uri="{FF2B5EF4-FFF2-40B4-BE49-F238E27FC236}">
                <a16:creationId xmlns:a16="http://schemas.microsoft.com/office/drawing/2014/main" id="{8F6FCDC8-1AD0-8F57-0DB5-647029C1AD5A}"/>
              </a:ext>
            </a:extLst>
          </p:cNvPr>
          <p:cNvSpPr/>
          <p:nvPr/>
        </p:nvSpPr>
        <p:spPr>
          <a:xfrm>
            <a:off x="1034713" y="1086984"/>
            <a:ext cx="5390147" cy="30008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Paragraphs 4 to 6</a:t>
            </a:r>
          </a:p>
        </p:txBody>
      </p:sp>
      <p:sp>
        <p:nvSpPr>
          <p:cNvPr id="4" name="Rectangle 3">
            <a:extLst>
              <a:ext uri="{FF2B5EF4-FFF2-40B4-BE49-F238E27FC236}">
                <a16:creationId xmlns:a16="http://schemas.microsoft.com/office/drawing/2014/main" id="{A945E54F-5911-9D46-E7ED-5DCCFF0B070B}"/>
              </a:ext>
            </a:extLst>
          </p:cNvPr>
          <p:cNvSpPr/>
          <p:nvPr/>
        </p:nvSpPr>
        <p:spPr>
          <a:xfrm>
            <a:off x="1034713" y="1740827"/>
            <a:ext cx="5390147" cy="30008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 7</a:t>
            </a:r>
          </a:p>
        </p:txBody>
      </p:sp>
      <p:sp>
        <p:nvSpPr>
          <p:cNvPr id="5" name="Rectangle 4">
            <a:extLst>
              <a:ext uri="{FF2B5EF4-FFF2-40B4-BE49-F238E27FC236}">
                <a16:creationId xmlns:a16="http://schemas.microsoft.com/office/drawing/2014/main" id="{AF3D9226-33D2-52A2-DDDE-F127C75F8D0B}"/>
              </a:ext>
            </a:extLst>
          </p:cNvPr>
          <p:cNvSpPr/>
          <p:nvPr/>
        </p:nvSpPr>
        <p:spPr>
          <a:xfrm>
            <a:off x="1034713" y="2445014"/>
            <a:ext cx="5390147" cy="30008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 8</a:t>
            </a:r>
          </a:p>
        </p:txBody>
      </p:sp>
      <p:sp>
        <p:nvSpPr>
          <p:cNvPr id="6" name="Rectangle 5">
            <a:extLst>
              <a:ext uri="{FF2B5EF4-FFF2-40B4-BE49-F238E27FC236}">
                <a16:creationId xmlns:a16="http://schemas.microsoft.com/office/drawing/2014/main" id="{95D890F5-41F5-88AD-7016-B06D7C232F66}"/>
              </a:ext>
            </a:extLst>
          </p:cNvPr>
          <p:cNvSpPr/>
          <p:nvPr/>
        </p:nvSpPr>
        <p:spPr>
          <a:xfrm>
            <a:off x="1034712" y="3313472"/>
            <a:ext cx="5390147" cy="65893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defTabSz="685800">
              <a:buClrTx/>
              <a:buFont typeface="+mj-lt"/>
              <a:buAutoNum type="arabicPeriod" startAt="9"/>
            </a:pPr>
            <a:r>
              <a:rPr lang="en-US" sz="1350" kern="1200" dirty="0">
                <a:solidFill>
                  <a:prstClr val="black"/>
                </a:solidFill>
                <a:latin typeface="Aptos" panose="02110004020202020204"/>
              </a:rPr>
              <a:t>A SBSTTA should check the AHTEG work intersessionally and recommend further actions to COP-MOP 13</a:t>
            </a:r>
          </a:p>
        </p:txBody>
      </p:sp>
      <p:sp>
        <p:nvSpPr>
          <p:cNvPr id="13" name="TextBox 12">
            <a:extLst>
              <a:ext uri="{FF2B5EF4-FFF2-40B4-BE49-F238E27FC236}">
                <a16:creationId xmlns:a16="http://schemas.microsoft.com/office/drawing/2014/main" id="{5CD16D44-E707-B6EA-DC31-2622C2A2E3EA}"/>
              </a:ext>
            </a:extLst>
          </p:cNvPr>
          <p:cNvSpPr txBox="1"/>
          <p:nvPr/>
        </p:nvSpPr>
        <p:spPr>
          <a:xfrm>
            <a:off x="1034714" y="124383"/>
            <a:ext cx="2518575" cy="323165"/>
          </a:xfrm>
          <a:prstGeom prst="rect">
            <a:avLst/>
          </a:prstGeom>
          <a:noFill/>
        </p:spPr>
        <p:txBody>
          <a:bodyPr wrap="none" rtlCol="0">
            <a:spAutoFit/>
          </a:bodyPr>
          <a:lstStyle/>
          <a:p>
            <a:pPr defTabSz="685800">
              <a:buClrTx/>
            </a:pPr>
            <a:r>
              <a:rPr lang="en-US" sz="1500" b="1" kern="1200" dirty="0">
                <a:solidFill>
                  <a:srgbClr val="0E2841">
                    <a:lumMod val="75000"/>
                    <a:lumOff val="25000"/>
                  </a:srgbClr>
                </a:solidFill>
                <a:latin typeface="Aptos" panose="02110004020202020204"/>
                <a:ea typeface="+mn-ea"/>
                <a:cs typeface="+mn-cs"/>
              </a:rPr>
              <a:t>Reaction to past AHTEG work</a:t>
            </a:r>
            <a:endParaRPr lang="nl-BE" sz="1500" b="1" kern="1200" dirty="0">
              <a:solidFill>
                <a:srgbClr val="0E2841">
                  <a:lumMod val="75000"/>
                  <a:lumOff val="25000"/>
                </a:srgbClr>
              </a:solidFill>
              <a:latin typeface="Aptos" panose="02110004020202020204"/>
              <a:ea typeface="+mn-ea"/>
              <a:cs typeface="+mn-cs"/>
            </a:endParaRPr>
          </a:p>
        </p:txBody>
      </p:sp>
      <p:sp>
        <p:nvSpPr>
          <p:cNvPr id="14" name="TextBox 13">
            <a:extLst>
              <a:ext uri="{FF2B5EF4-FFF2-40B4-BE49-F238E27FC236}">
                <a16:creationId xmlns:a16="http://schemas.microsoft.com/office/drawing/2014/main" id="{09B864CB-22A3-F4EF-CA85-B7B80381225A}"/>
              </a:ext>
            </a:extLst>
          </p:cNvPr>
          <p:cNvSpPr txBox="1"/>
          <p:nvPr/>
        </p:nvSpPr>
        <p:spPr>
          <a:xfrm>
            <a:off x="1034713" y="786902"/>
            <a:ext cx="4294765" cy="323165"/>
          </a:xfrm>
          <a:prstGeom prst="rect">
            <a:avLst/>
          </a:prstGeom>
          <a:noFill/>
        </p:spPr>
        <p:txBody>
          <a:bodyPr wrap="none" rtlCol="0">
            <a:spAutoFit/>
          </a:bodyPr>
          <a:lstStyle/>
          <a:p>
            <a:pPr defTabSz="685800">
              <a:buClrTx/>
            </a:pPr>
            <a:r>
              <a:rPr lang="en-US" sz="1500" b="1" kern="1200" dirty="0">
                <a:solidFill>
                  <a:srgbClr val="00B050"/>
                </a:solidFill>
                <a:latin typeface="Aptos" panose="02110004020202020204"/>
                <a:ea typeface="+mn-ea"/>
                <a:cs typeface="+mn-cs"/>
              </a:rPr>
              <a:t>Proposed future AHTEG work and how to support it</a:t>
            </a:r>
            <a:endParaRPr lang="nl-BE" sz="1500" b="1" kern="1200" dirty="0">
              <a:solidFill>
                <a:srgbClr val="00B050"/>
              </a:solidFill>
              <a:latin typeface="Aptos" panose="02110004020202020204"/>
              <a:ea typeface="+mn-ea"/>
              <a:cs typeface="+mn-cs"/>
            </a:endParaRPr>
          </a:p>
        </p:txBody>
      </p:sp>
      <p:sp>
        <p:nvSpPr>
          <p:cNvPr id="7" name="Rectangle 6">
            <a:extLst>
              <a:ext uri="{FF2B5EF4-FFF2-40B4-BE49-F238E27FC236}">
                <a16:creationId xmlns:a16="http://schemas.microsoft.com/office/drawing/2014/main" id="{1DDB3151-AE2C-65AC-C397-73ED751E1A09}"/>
              </a:ext>
            </a:extLst>
          </p:cNvPr>
          <p:cNvSpPr/>
          <p:nvPr/>
        </p:nvSpPr>
        <p:spPr>
          <a:xfrm>
            <a:off x="6863852" y="1086984"/>
            <a:ext cx="1671579" cy="30008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Tx/>
            </a:pPr>
            <a:r>
              <a:rPr lang="en-US" sz="1350" b="1" kern="1200" dirty="0">
                <a:solidFill>
                  <a:prstClr val="black"/>
                </a:solidFill>
                <a:latin typeface="Aptos" panose="02110004020202020204"/>
              </a:rPr>
              <a:t>Annex I – </a:t>
            </a:r>
            <a:r>
              <a:rPr lang="en-US" sz="1350" b="1" kern="1200" dirty="0" err="1">
                <a:solidFill>
                  <a:prstClr val="black"/>
                </a:solidFill>
                <a:latin typeface="Aptos" panose="02110004020202020204"/>
              </a:rPr>
              <a:t>ToR</a:t>
            </a:r>
            <a:r>
              <a:rPr lang="en-US" sz="1350" b="1" kern="1200" dirty="0">
                <a:solidFill>
                  <a:prstClr val="black"/>
                </a:solidFill>
                <a:latin typeface="Aptos" panose="02110004020202020204"/>
              </a:rPr>
              <a:t> AHTEG</a:t>
            </a:r>
            <a:endParaRPr lang="en-US" sz="1350" kern="1200" dirty="0">
              <a:solidFill>
                <a:prstClr val="black"/>
              </a:solidFill>
              <a:latin typeface="Aptos" panose="02110004020202020204"/>
            </a:endParaRPr>
          </a:p>
        </p:txBody>
      </p:sp>
      <p:cxnSp>
        <p:nvCxnSpPr>
          <p:cNvPr id="8" name="Straight Connector 7">
            <a:extLst>
              <a:ext uri="{FF2B5EF4-FFF2-40B4-BE49-F238E27FC236}">
                <a16:creationId xmlns:a16="http://schemas.microsoft.com/office/drawing/2014/main" id="{F7B16022-D533-93B7-7323-6AD7A65EF48E}"/>
              </a:ext>
            </a:extLst>
          </p:cNvPr>
          <p:cNvCxnSpPr>
            <a:cxnSpLocks/>
            <a:stCxn id="3" idx="3"/>
            <a:endCxn id="7" idx="1"/>
          </p:cNvCxnSpPr>
          <p:nvPr/>
        </p:nvCxnSpPr>
        <p:spPr>
          <a:xfrm>
            <a:off x="6424859" y="1237025"/>
            <a:ext cx="438993"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A922E58-B2EF-7BC3-37D4-B8EB8C5EE10C}"/>
              </a:ext>
            </a:extLst>
          </p:cNvPr>
          <p:cNvSpPr txBox="1"/>
          <p:nvPr/>
        </p:nvSpPr>
        <p:spPr>
          <a:xfrm>
            <a:off x="1034713" y="1458439"/>
            <a:ext cx="2809231" cy="323165"/>
          </a:xfrm>
          <a:prstGeom prst="rect">
            <a:avLst/>
          </a:prstGeom>
          <a:noFill/>
        </p:spPr>
        <p:txBody>
          <a:bodyPr wrap="none" rtlCol="0">
            <a:spAutoFit/>
          </a:bodyPr>
          <a:lstStyle/>
          <a:p>
            <a:pPr defTabSz="685800">
              <a:buClrTx/>
            </a:pPr>
            <a:r>
              <a:rPr lang="en-US" sz="1500" b="1" kern="1200" dirty="0">
                <a:solidFill>
                  <a:srgbClr val="FF0000"/>
                </a:solidFill>
                <a:latin typeface="Aptos" panose="02110004020202020204"/>
                <a:ea typeface="+mn-ea"/>
                <a:cs typeface="+mn-cs"/>
              </a:rPr>
              <a:t>Continuation of the 9/13 process</a:t>
            </a:r>
            <a:endParaRPr lang="nl-BE" sz="1500" b="1" kern="1200" dirty="0">
              <a:solidFill>
                <a:srgbClr val="FF0000"/>
              </a:solidFill>
              <a:latin typeface="Aptos" panose="02110004020202020204"/>
              <a:ea typeface="+mn-ea"/>
              <a:cs typeface="+mn-cs"/>
            </a:endParaRPr>
          </a:p>
        </p:txBody>
      </p:sp>
      <p:sp>
        <p:nvSpPr>
          <p:cNvPr id="9" name="TextBox 8">
            <a:extLst>
              <a:ext uri="{FF2B5EF4-FFF2-40B4-BE49-F238E27FC236}">
                <a16:creationId xmlns:a16="http://schemas.microsoft.com/office/drawing/2014/main" id="{4273B66C-834A-0AF6-0F3D-839F084C7F60}"/>
              </a:ext>
            </a:extLst>
          </p:cNvPr>
          <p:cNvSpPr txBox="1"/>
          <p:nvPr/>
        </p:nvSpPr>
        <p:spPr>
          <a:xfrm>
            <a:off x="1034714" y="2136506"/>
            <a:ext cx="4693529" cy="323165"/>
          </a:xfrm>
          <a:prstGeom prst="rect">
            <a:avLst/>
          </a:prstGeom>
          <a:noFill/>
        </p:spPr>
        <p:txBody>
          <a:bodyPr wrap="none" rtlCol="0">
            <a:spAutoFit/>
          </a:bodyPr>
          <a:lstStyle/>
          <a:p>
            <a:pPr defTabSz="685800">
              <a:buClrTx/>
            </a:pPr>
            <a:r>
              <a:rPr lang="en-US" sz="1500" b="1" kern="1200" dirty="0">
                <a:solidFill>
                  <a:srgbClr val="A02B93">
                    <a:lumMod val="75000"/>
                  </a:srgbClr>
                </a:solidFill>
                <a:latin typeface="Aptos" panose="02110004020202020204"/>
                <a:ea typeface="+mn-ea"/>
                <a:cs typeface="+mn-cs"/>
              </a:rPr>
              <a:t>Secretariat’s tasks intersessionally with regards to RARM</a:t>
            </a:r>
            <a:endParaRPr lang="nl-BE" sz="1500" b="1" kern="1200" dirty="0">
              <a:solidFill>
                <a:srgbClr val="A02B93">
                  <a:lumMod val="75000"/>
                </a:srgbClr>
              </a:solidFill>
              <a:latin typeface="Aptos" panose="02110004020202020204"/>
              <a:ea typeface="+mn-ea"/>
              <a:cs typeface="+mn-cs"/>
            </a:endParaRPr>
          </a:p>
        </p:txBody>
      </p:sp>
      <p:sp>
        <p:nvSpPr>
          <p:cNvPr id="10" name="TextBox 9">
            <a:extLst>
              <a:ext uri="{FF2B5EF4-FFF2-40B4-BE49-F238E27FC236}">
                <a16:creationId xmlns:a16="http://schemas.microsoft.com/office/drawing/2014/main" id="{D9ABDBE8-288E-E61C-F5C6-380823F372D0}"/>
              </a:ext>
            </a:extLst>
          </p:cNvPr>
          <p:cNvSpPr txBox="1"/>
          <p:nvPr/>
        </p:nvSpPr>
        <p:spPr>
          <a:xfrm>
            <a:off x="1034714" y="2999160"/>
            <a:ext cx="2186368" cy="323165"/>
          </a:xfrm>
          <a:prstGeom prst="rect">
            <a:avLst/>
          </a:prstGeom>
          <a:noFill/>
        </p:spPr>
        <p:txBody>
          <a:bodyPr wrap="none" rtlCol="0">
            <a:spAutoFit/>
          </a:bodyPr>
          <a:lstStyle/>
          <a:p>
            <a:pPr defTabSz="685800">
              <a:buClrTx/>
            </a:pPr>
            <a:r>
              <a:rPr lang="en-US" sz="1500" b="1" kern="1200" dirty="0">
                <a:solidFill>
                  <a:prstClr val="black"/>
                </a:solidFill>
                <a:latin typeface="Aptos" panose="02110004020202020204"/>
                <a:ea typeface="+mn-ea"/>
                <a:cs typeface="+mn-cs"/>
              </a:rPr>
              <a:t>Procedural choreography</a:t>
            </a:r>
            <a:endParaRPr lang="nl-BE" sz="1500" b="1" kern="1200" dirty="0">
              <a:solidFill>
                <a:prstClr val="black"/>
              </a:solidFill>
              <a:latin typeface="Aptos" panose="02110004020202020204"/>
              <a:ea typeface="+mn-ea"/>
              <a:cs typeface="+mn-cs"/>
            </a:endParaRPr>
          </a:p>
        </p:txBody>
      </p:sp>
      <p:pic>
        <p:nvPicPr>
          <p:cNvPr id="12" name="Picture 11">
            <a:extLst>
              <a:ext uri="{FF2B5EF4-FFF2-40B4-BE49-F238E27FC236}">
                <a16:creationId xmlns:a16="http://schemas.microsoft.com/office/drawing/2014/main" id="{3A7D661A-A294-38DD-65FD-34ECDF11A9AA}"/>
              </a:ext>
            </a:extLst>
          </p:cNvPr>
          <p:cNvPicPr>
            <a:picLocks noChangeAspect="1"/>
          </p:cNvPicPr>
          <p:nvPr/>
        </p:nvPicPr>
        <p:blipFill>
          <a:blip r:embed="rId2"/>
          <a:stretch>
            <a:fillRect/>
          </a:stretch>
        </p:blipFill>
        <p:spPr>
          <a:xfrm>
            <a:off x="86736" y="4612452"/>
            <a:ext cx="1191806" cy="460832"/>
          </a:xfrm>
          <a:prstGeom prst="rect">
            <a:avLst/>
          </a:prstGeom>
        </p:spPr>
      </p:pic>
      <p:pic>
        <p:nvPicPr>
          <p:cNvPr id="15" name="Picture 14">
            <a:extLst>
              <a:ext uri="{FF2B5EF4-FFF2-40B4-BE49-F238E27FC236}">
                <a16:creationId xmlns:a16="http://schemas.microsoft.com/office/drawing/2014/main" id="{D965E6DF-91D8-B04E-D843-888F8AF3A208}"/>
              </a:ext>
            </a:extLst>
          </p:cNvPr>
          <p:cNvPicPr>
            <a:picLocks noChangeAspect="1"/>
          </p:cNvPicPr>
          <p:nvPr/>
        </p:nvPicPr>
        <p:blipFill>
          <a:blip r:embed="rId3"/>
          <a:stretch>
            <a:fillRect/>
          </a:stretch>
        </p:blipFill>
        <p:spPr>
          <a:xfrm>
            <a:off x="0" y="1"/>
            <a:ext cx="829664" cy="832982"/>
          </a:xfrm>
          <a:prstGeom prst="rect">
            <a:avLst/>
          </a:prstGeom>
        </p:spPr>
      </p:pic>
    </p:spTree>
    <p:extLst>
      <p:ext uri="{BB962C8B-B14F-4D97-AF65-F5344CB8AC3E}">
        <p14:creationId xmlns:p14="http://schemas.microsoft.com/office/powerpoint/2010/main" val="308554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ABD71-B201-5BDD-F7BC-1260262C09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E559BD-C0ED-12BC-93A3-F6F4E4913557}"/>
              </a:ext>
            </a:extLst>
          </p:cNvPr>
          <p:cNvSpPr/>
          <p:nvPr/>
        </p:nvSpPr>
        <p:spPr>
          <a:xfrm>
            <a:off x="1034716" y="416491"/>
            <a:ext cx="5390147" cy="300083"/>
          </a:xfrm>
          <a:prstGeom prst="rect">
            <a:avLst/>
          </a:prstGeom>
          <a:solidFill>
            <a:schemeClr val="accent4">
              <a:lumMod val="20000"/>
              <a:lumOff val="80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sysClr val="windowText" lastClr="000000"/>
                </a:solidFill>
                <a:latin typeface="Aptos" panose="02110004020202020204"/>
              </a:rPr>
              <a:t>Paragraphs 1 to 3</a:t>
            </a:r>
          </a:p>
        </p:txBody>
      </p:sp>
      <p:sp>
        <p:nvSpPr>
          <p:cNvPr id="3" name="Rectangle 2">
            <a:extLst>
              <a:ext uri="{FF2B5EF4-FFF2-40B4-BE49-F238E27FC236}">
                <a16:creationId xmlns:a16="http://schemas.microsoft.com/office/drawing/2014/main" id="{4592BEF3-4E3A-FABB-CF6A-57F9DD2F3FED}"/>
              </a:ext>
            </a:extLst>
          </p:cNvPr>
          <p:cNvSpPr/>
          <p:nvPr/>
        </p:nvSpPr>
        <p:spPr>
          <a:xfrm>
            <a:off x="1034713" y="1086984"/>
            <a:ext cx="5390147" cy="30008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Paragraphs 4 to 6</a:t>
            </a:r>
          </a:p>
        </p:txBody>
      </p:sp>
      <p:sp>
        <p:nvSpPr>
          <p:cNvPr id="4" name="Rectangle 3">
            <a:extLst>
              <a:ext uri="{FF2B5EF4-FFF2-40B4-BE49-F238E27FC236}">
                <a16:creationId xmlns:a16="http://schemas.microsoft.com/office/drawing/2014/main" id="{BABB7239-F9A7-AF4E-381E-EE057488B024}"/>
              </a:ext>
            </a:extLst>
          </p:cNvPr>
          <p:cNvSpPr/>
          <p:nvPr/>
        </p:nvSpPr>
        <p:spPr>
          <a:xfrm>
            <a:off x="1034713" y="1740827"/>
            <a:ext cx="5390147" cy="30008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 7</a:t>
            </a:r>
          </a:p>
        </p:txBody>
      </p:sp>
      <p:sp>
        <p:nvSpPr>
          <p:cNvPr id="5" name="Rectangle 4">
            <a:extLst>
              <a:ext uri="{FF2B5EF4-FFF2-40B4-BE49-F238E27FC236}">
                <a16:creationId xmlns:a16="http://schemas.microsoft.com/office/drawing/2014/main" id="{2E677494-BA30-D7B5-6C0F-FB94B0AD9DF0}"/>
              </a:ext>
            </a:extLst>
          </p:cNvPr>
          <p:cNvSpPr/>
          <p:nvPr/>
        </p:nvSpPr>
        <p:spPr>
          <a:xfrm>
            <a:off x="1034713" y="2445014"/>
            <a:ext cx="5390147" cy="30008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 8</a:t>
            </a:r>
          </a:p>
        </p:txBody>
      </p:sp>
      <p:sp>
        <p:nvSpPr>
          <p:cNvPr id="6" name="Rectangle 5">
            <a:extLst>
              <a:ext uri="{FF2B5EF4-FFF2-40B4-BE49-F238E27FC236}">
                <a16:creationId xmlns:a16="http://schemas.microsoft.com/office/drawing/2014/main" id="{5F22C92B-55DE-36AC-A680-51792CD22FCF}"/>
              </a:ext>
            </a:extLst>
          </p:cNvPr>
          <p:cNvSpPr/>
          <p:nvPr/>
        </p:nvSpPr>
        <p:spPr>
          <a:xfrm>
            <a:off x="1034712" y="3102591"/>
            <a:ext cx="5390147" cy="30008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black"/>
                </a:solidFill>
                <a:latin typeface="Aptos" panose="02110004020202020204"/>
              </a:rPr>
              <a:t>Paragraph 9</a:t>
            </a:r>
          </a:p>
        </p:txBody>
      </p:sp>
      <p:sp>
        <p:nvSpPr>
          <p:cNvPr id="13" name="TextBox 12">
            <a:extLst>
              <a:ext uri="{FF2B5EF4-FFF2-40B4-BE49-F238E27FC236}">
                <a16:creationId xmlns:a16="http://schemas.microsoft.com/office/drawing/2014/main" id="{8A6F0345-7D83-00E6-115B-D683E9C9D68E}"/>
              </a:ext>
            </a:extLst>
          </p:cNvPr>
          <p:cNvSpPr txBox="1"/>
          <p:nvPr/>
        </p:nvSpPr>
        <p:spPr>
          <a:xfrm>
            <a:off x="1034714" y="124383"/>
            <a:ext cx="2518575" cy="323165"/>
          </a:xfrm>
          <a:prstGeom prst="rect">
            <a:avLst/>
          </a:prstGeom>
          <a:noFill/>
        </p:spPr>
        <p:txBody>
          <a:bodyPr wrap="none" rtlCol="0">
            <a:spAutoFit/>
          </a:bodyPr>
          <a:lstStyle/>
          <a:p>
            <a:pPr defTabSz="685800">
              <a:buClrTx/>
            </a:pPr>
            <a:r>
              <a:rPr lang="en-US" sz="1500" b="1" kern="1200" dirty="0">
                <a:solidFill>
                  <a:srgbClr val="0E2841">
                    <a:lumMod val="75000"/>
                    <a:lumOff val="25000"/>
                  </a:srgbClr>
                </a:solidFill>
                <a:latin typeface="Aptos" panose="02110004020202020204"/>
                <a:ea typeface="+mn-ea"/>
                <a:cs typeface="+mn-cs"/>
              </a:rPr>
              <a:t>Reaction to past AHTEG work</a:t>
            </a:r>
            <a:endParaRPr lang="nl-BE" sz="1500" b="1" kern="1200" dirty="0">
              <a:solidFill>
                <a:srgbClr val="0E2841">
                  <a:lumMod val="75000"/>
                  <a:lumOff val="25000"/>
                </a:srgbClr>
              </a:solidFill>
              <a:latin typeface="Aptos" panose="02110004020202020204"/>
              <a:ea typeface="+mn-ea"/>
              <a:cs typeface="+mn-cs"/>
            </a:endParaRPr>
          </a:p>
        </p:txBody>
      </p:sp>
      <p:sp>
        <p:nvSpPr>
          <p:cNvPr id="14" name="TextBox 13">
            <a:extLst>
              <a:ext uri="{FF2B5EF4-FFF2-40B4-BE49-F238E27FC236}">
                <a16:creationId xmlns:a16="http://schemas.microsoft.com/office/drawing/2014/main" id="{88C79BAA-7849-C2B4-5B35-29BC5FBD77D5}"/>
              </a:ext>
            </a:extLst>
          </p:cNvPr>
          <p:cNvSpPr txBox="1"/>
          <p:nvPr/>
        </p:nvSpPr>
        <p:spPr>
          <a:xfrm>
            <a:off x="1034713" y="786902"/>
            <a:ext cx="4294765" cy="323165"/>
          </a:xfrm>
          <a:prstGeom prst="rect">
            <a:avLst/>
          </a:prstGeom>
          <a:noFill/>
        </p:spPr>
        <p:txBody>
          <a:bodyPr wrap="none" rtlCol="0">
            <a:spAutoFit/>
          </a:bodyPr>
          <a:lstStyle/>
          <a:p>
            <a:pPr defTabSz="685800">
              <a:buClrTx/>
            </a:pPr>
            <a:r>
              <a:rPr lang="en-US" sz="1500" b="1" kern="1200" dirty="0">
                <a:solidFill>
                  <a:srgbClr val="00B050"/>
                </a:solidFill>
                <a:latin typeface="Aptos" panose="02110004020202020204"/>
                <a:ea typeface="+mn-ea"/>
                <a:cs typeface="+mn-cs"/>
              </a:rPr>
              <a:t>Proposed future AHTEG work and how to support it</a:t>
            </a:r>
            <a:endParaRPr lang="nl-BE" sz="1500" b="1" kern="1200" dirty="0">
              <a:solidFill>
                <a:srgbClr val="00B050"/>
              </a:solidFill>
              <a:latin typeface="Aptos" panose="02110004020202020204"/>
              <a:ea typeface="+mn-ea"/>
              <a:cs typeface="+mn-cs"/>
            </a:endParaRPr>
          </a:p>
        </p:txBody>
      </p:sp>
      <p:sp>
        <p:nvSpPr>
          <p:cNvPr id="7" name="Rectangle 6">
            <a:extLst>
              <a:ext uri="{FF2B5EF4-FFF2-40B4-BE49-F238E27FC236}">
                <a16:creationId xmlns:a16="http://schemas.microsoft.com/office/drawing/2014/main" id="{7FF98F06-C6B7-29C6-B529-7BAA8D521B09}"/>
              </a:ext>
            </a:extLst>
          </p:cNvPr>
          <p:cNvSpPr/>
          <p:nvPr/>
        </p:nvSpPr>
        <p:spPr>
          <a:xfrm>
            <a:off x="6863852" y="1086984"/>
            <a:ext cx="1671579" cy="30008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Tx/>
            </a:pPr>
            <a:r>
              <a:rPr lang="en-US" sz="1350" b="1" kern="1200" dirty="0">
                <a:solidFill>
                  <a:prstClr val="black"/>
                </a:solidFill>
                <a:latin typeface="Aptos" panose="02110004020202020204"/>
              </a:rPr>
              <a:t>Annex I – </a:t>
            </a:r>
            <a:r>
              <a:rPr lang="en-US" sz="1350" b="1" kern="1200" dirty="0" err="1">
                <a:solidFill>
                  <a:prstClr val="black"/>
                </a:solidFill>
                <a:latin typeface="Aptos" panose="02110004020202020204"/>
              </a:rPr>
              <a:t>ToR</a:t>
            </a:r>
            <a:r>
              <a:rPr lang="en-US" sz="1350" b="1" kern="1200" dirty="0">
                <a:solidFill>
                  <a:prstClr val="black"/>
                </a:solidFill>
                <a:latin typeface="Aptos" panose="02110004020202020204"/>
              </a:rPr>
              <a:t> AHTEG</a:t>
            </a:r>
            <a:endParaRPr lang="en-US" sz="1350" kern="1200" dirty="0">
              <a:solidFill>
                <a:prstClr val="black"/>
              </a:solidFill>
              <a:latin typeface="Aptos" panose="02110004020202020204"/>
            </a:endParaRPr>
          </a:p>
        </p:txBody>
      </p:sp>
      <p:cxnSp>
        <p:nvCxnSpPr>
          <p:cNvPr id="8" name="Straight Connector 7">
            <a:extLst>
              <a:ext uri="{FF2B5EF4-FFF2-40B4-BE49-F238E27FC236}">
                <a16:creationId xmlns:a16="http://schemas.microsoft.com/office/drawing/2014/main" id="{88531D8D-4101-DE76-62E7-888EA64FB1D3}"/>
              </a:ext>
            </a:extLst>
          </p:cNvPr>
          <p:cNvCxnSpPr>
            <a:cxnSpLocks/>
            <a:stCxn id="3" idx="3"/>
            <a:endCxn id="7" idx="1"/>
          </p:cNvCxnSpPr>
          <p:nvPr/>
        </p:nvCxnSpPr>
        <p:spPr>
          <a:xfrm>
            <a:off x="6424859" y="1237025"/>
            <a:ext cx="438993"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F59EEF1-E213-5765-160A-D6C6B98F485F}"/>
              </a:ext>
            </a:extLst>
          </p:cNvPr>
          <p:cNvSpPr txBox="1"/>
          <p:nvPr/>
        </p:nvSpPr>
        <p:spPr>
          <a:xfrm>
            <a:off x="1034713" y="1458439"/>
            <a:ext cx="2809231" cy="323165"/>
          </a:xfrm>
          <a:prstGeom prst="rect">
            <a:avLst/>
          </a:prstGeom>
          <a:noFill/>
        </p:spPr>
        <p:txBody>
          <a:bodyPr wrap="none" rtlCol="0">
            <a:spAutoFit/>
          </a:bodyPr>
          <a:lstStyle/>
          <a:p>
            <a:pPr defTabSz="685800">
              <a:buClrTx/>
            </a:pPr>
            <a:r>
              <a:rPr lang="en-US" sz="1500" b="1" kern="1200" dirty="0">
                <a:solidFill>
                  <a:srgbClr val="FF0000"/>
                </a:solidFill>
                <a:latin typeface="Aptos" panose="02110004020202020204"/>
                <a:ea typeface="+mn-ea"/>
                <a:cs typeface="+mn-cs"/>
              </a:rPr>
              <a:t>Continuation of the 9/13 process</a:t>
            </a:r>
            <a:endParaRPr lang="nl-BE" sz="1500" b="1" kern="1200" dirty="0">
              <a:solidFill>
                <a:srgbClr val="FF0000"/>
              </a:solidFill>
              <a:latin typeface="Aptos" panose="02110004020202020204"/>
              <a:ea typeface="+mn-ea"/>
              <a:cs typeface="+mn-cs"/>
            </a:endParaRPr>
          </a:p>
        </p:txBody>
      </p:sp>
      <p:sp>
        <p:nvSpPr>
          <p:cNvPr id="9" name="TextBox 8">
            <a:extLst>
              <a:ext uri="{FF2B5EF4-FFF2-40B4-BE49-F238E27FC236}">
                <a16:creationId xmlns:a16="http://schemas.microsoft.com/office/drawing/2014/main" id="{23376E8E-B06E-B2CF-9DF6-FC7ED4CCD233}"/>
              </a:ext>
            </a:extLst>
          </p:cNvPr>
          <p:cNvSpPr txBox="1"/>
          <p:nvPr/>
        </p:nvSpPr>
        <p:spPr>
          <a:xfrm>
            <a:off x="1034714" y="2136506"/>
            <a:ext cx="4693529" cy="323165"/>
          </a:xfrm>
          <a:prstGeom prst="rect">
            <a:avLst/>
          </a:prstGeom>
          <a:noFill/>
        </p:spPr>
        <p:txBody>
          <a:bodyPr wrap="none" rtlCol="0">
            <a:spAutoFit/>
          </a:bodyPr>
          <a:lstStyle/>
          <a:p>
            <a:pPr defTabSz="685800">
              <a:buClrTx/>
            </a:pPr>
            <a:r>
              <a:rPr lang="en-US" sz="1500" b="1" kern="1200" dirty="0">
                <a:solidFill>
                  <a:srgbClr val="A02B93">
                    <a:lumMod val="75000"/>
                  </a:srgbClr>
                </a:solidFill>
                <a:latin typeface="Aptos" panose="02110004020202020204"/>
                <a:ea typeface="+mn-ea"/>
                <a:cs typeface="+mn-cs"/>
              </a:rPr>
              <a:t>Secretariat’s tasks intersessionally with regards to RARM</a:t>
            </a:r>
            <a:endParaRPr lang="nl-BE" sz="1500" b="1" kern="1200" dirty="0">
              <a:solidFill>
                <a:srgbClr val="A02B93">
                  <a:lumMod val="75000"/>
                </a:srgbClr>
              </a:solidFill>
              <a:latin typeface="Aptos" panose="02110004020202020204"/>
              <a:ea typeface="+mn-ea"/>
              <a:cs typeface="+mn-cs"/>
            </a:endParaRPr>
          </a:p>
        </p:txBody>
      </p:sp>
      <p:sp>
        <p:nvSpPr>
          <p:cNvPr id="10" name="TextBox 9">
            <a:extLst>
              <a:ext uri="{FF2B5EF4-FFF2-40B4-BE49-F238E27FC236}">
                <a16:creationId xmlns:a16="http://schemas.microsoft.com/office/drawing/2014/main" id="{1E74A3CD-385A-5C62-76C0-FD715E974A70}"/>
              </a:ext>
            </a:extLst>
          </p:cNvPr>
          <p:cNvSpPr txBox="1"/>
          <p:nvPr/>
        </p:nvSpPr>
        <p:spPr>
          <a:xfrm>
            <a:off x="1034714" y="2788280"/>
            <a:ext cx="2186368" cy="323165"/>
          </a:xfrm>
          <a:prstGeom prst="rect">
            <a:avLst/>
          </a:prstGeom>
          <a:noFill/>
        </p:spPr>
        <p:txBody>
          <a:bodyPr wrap="none" rtlCol="0">
            <a:spAutoFit/>
          </a:bodyPr>
          <a:lstStyle/>
          <a:p>
            <a:pPr defTabSz="685800">
              <a:buClrTx/>
            </a:pPr>
            <a:r>
              <a:rPr lang="en-US" sz="1500" b="1" kern="1200" dirty="0">
                <a:solidFill>
                  <a:prstClr val="black"/>
                </a:solidFill>
                <a:latin typeface="Aptos" panose="02110004020202020204"/>
                <a:ea typeface="+mn-ea"/>
                <a:cs typeface="+mn-cs"/>
              </a:rPr>
              <a:t>Procedural choreography</a:t>
            </a:r>
            <a:endParaRPr lang="nl-BE" sz="1500" b="1" kern="1200" dirty="0">
              <a:solidFill>
                <a:prstClr val="black"/>
              </a:solidFill>
              <a:latin typeface="Aptos" panose="02110004020202020204"/>
              <a:ea typeface="+mn-ea"/>
              <a:cs typeface="+mn-cs"/>
            </a:endParaRPr>
          </a:p>
        </p:txBody>
      </p:sp>
      <p:pic>
        <p:nvPicPr>
          <p:cNvPr id="12" name="Picture 11">
            <a:extLst>
              <a:ext uri="{FF2B5EF4-FFF2-40B4-BE49-F238E27FC236}">
                <a16:creationId xmlns:a16="http://schemas.microsoft.com/office/drawing/2014/main" id="{BDBD93C2-448F-85E8-90C2-97BB3712DF63}"/>
              </a:ext>
            </a:extLst>
          </p:cNvPr>
          <p:cNvPicPr>
            <a:picLocks noChangeAspect="1"/>
          </p:cNvPicPr>
          <p:nvPr/>
        </p:nvPicPr>
        <p:blipFill>
          <a:blip r:embed="rId2"/>
          <a:stretch>
            <a:fillRect/>
          </a:stretch>
        </p:blipFill>
        <p:spPr>
          <a:xfrm>
            <a:off x="86736" y="4612452"/>
            <a:ext cx="1191806" cy="460832"/>
          </a:xfrm>
          <a:prstGeom prst="rect">
            <a:avLst/>
          </a:prstGeom>
        </p:spPr>
      </p:pic>
      <p:pic>
        <p:nvPicPr>
          <p:cNvPr id="15" name="Picture 14">
            <a:extLst>
              <a:ext uri="{FF2B5EF4-FFF2-40B4-BE49-F238E27FC236}">
                <a16:creationId xmlns:a16="http://schemas.microsoft.com/office/drawing/2014/main" id="{08E68013-E1CF-A4A7-72A7-8F076772049A}"/>
              </a:ext>
            </a:extLst>
          </p:cNvPr>
          <p:cNvPicPr>
            <a:picLocks noChangeAspect="1"/>
          </p:cNvPicPr>
          <p:nvPr/>
        </p:nvPicPr>
        <p:blipFill>
          <a:blip r:embed="rId3"/>
          <a:stretch>
            <a:fillRect/>
          </a:stretch>
        </p:blipFill>
        <p:spPr>
          <a:xfrm>
            <a:off x="0" y="1"/>
            <a:ext cx="829664" cy="832982"/>
          </a:xfrm>
          <a:prstGeom prst="rect">
            <a:avLst/>
          </a:prstGeom>
        </p:spPr>
      </p:pic>
      <p:pic>
        <p:nvPicPr>
          <p:cNvPr id="3074" name="Picture 2" descr="Amazon.com: Apexstone Wooden Gavel and Block Set, Wooden Gavel and Sound  Block Set for Lawyer Judge Auction Sale Gift : Office Products">
            <a:extLst>
              <a:ext uri="{FF2B5EF4-FFF2-40B4-BE49-F238E27FC236}">
                <a16:creationId xmlns:a16="http://schemas.microsoft.com/office/drawing/2014/main" id="{8D624211-3245-603F-64D4-88BBFE411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553" y="3839783"/>
            <a:ext cx="1750529" cy="11672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 Thousand Starting Gun Royalty-Free Images, Stock Photos &amp; Pictures |  Shutterstock">
            <a:extLst>
              <a:ext uri="{FF2B5EF4-FFF2-40B4-BE49-F238E27FC236}">
                <a16:creationId xmlns:a16="http://schemas.microsoft.com/office/drawing/2014/main" id="{44FA29FD-CAE8-5E9F-1396-1F39CD2629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257" b="9286"/>
          <a:stretch>
            <a:fillRect/>
          </a:stretch>
        </p:blipFill>
        <p:spPr bwMode="auto">
          <a:xfrm>
            <a:off x="4777035" y="3468824"/>
            <a:ext cx="1122834" cy="149851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8D6224F-91DC-80B9-4D5F-C67EC03A33B2}"/>
              </a:ext>
            </a:extLst>
          </p:cNvPr>
          <p:cNvSpPr txBox="1"/>
          <p:nvPr/>
        </p:nvSpPr>
        <p:spPr>
          <a:xfrm>
            <a:off x="2561124" y="4356598"/>
            <a:ext cx="341760" cy="400110"/>
          </a:xfrm>
          <a:prstGeom prst="rect">
            <a:avLst/>
          </a:prstGeom>
          <a:noFill/>
        </p:spPr>
        <p:txBody>
          <a:bodyPr wrap="none" rtlCol="0">
            <a:spAutoFit/>
          </a:bodyPr>
          <a:lstStyle/>
          <a:p>
            <a:r>
              <a:rPr lang="en-US" sz="2000" b="1" dirty="0"/>
              <a:t>?</a:t>
            </a:r>
            <a:endParaRPr lang="nl-BE" sz="2000" b="1" dirty="0"/>
          </a:p>
        </p:txBody>
      </p:sp>
      <p:sp>
        <p:nvSpPr>
          <p:cNvPr id="17" name="TextBox 16">
            <a:extLst>
              <a:ext uri="{FF2B5EF4-FFF2-40B4-BE49-F238E27FC236}">
                <a16:creationId xmlns:a16="http://schemas.microsoft.com/office/drawing/2014/main" id="{2681B70C-F02B-41C5-CB9B-CA4B1B4AC01F}"/>
              </a:ext>
            </a:extLst>
          </p:cNvPr>
          <p:cNvSpPr txBox="1"/>
          <p:nvPr/>
        </p:nvSpPr>
        <p:spPr>
          <a:xfrm>
            <a:off x="5728243" y="4356598"/>
            <a:ext cx="269626" cy="400110"/>
          </a:xfrm>
          <a:prstGeom prst="rect">
            <a:avLst/>
          </a:prstGeom>
          <a:noFill/>
        </p:spPr>
        <p:txBody>
          <a:bodyPr wrap="none" rtlCol="0">
            <a:spAutoFit/>
          </a:bodyPr>
          <a:lstStyle/>
          <a:p>
            <a:r>
              <a:rPr lang="en-US" sz="2000" b="1" dirty="0"/>
              <a:t>!</a:t>
            </a:r>
            <a:endParaRPr lang="nl-BE" sz="2000" b="1" dirty="0"/>
          </a:p>
        </p:txBody>
      </p:sp>
    </p:spTree>
    <p:extLst>
      <p:ext uri="{BB962C8B-B14F-4D97-AF65-F5344CB8AC3E}">
        <p14:creationId xmlns:p14="http://schemas.microsoft.com/office/powerpoint/2010/main" val="3787347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B3280EDF870DD42BE6F85BADB1F9C29" ma:contentTypeVersion="18" ma:contentTypeDescription="Creare un nuovo documento." ma:contentTypeScope="" ma:versionID="ae0486371ae565beb1e4e906fc897c8e">
  <xsd:schema xmlns:xsd="http://www.w3.org/2001/XMLSchema" xmlns:xs="http://www.w3.org/2001/XMLSchema" xmlns:p="http://schemas.microsoft.com/office/2006/metadata/properties" xmlns:ns2="2193190b-892c-43af-a703-25808ccd6591" xmlns:ns3="8c87b69a-69f0-4965-b8b4-83793e3f52df" targetNamespace="http://schemas.microsoft.com/office/2006/metadata/properties" ma:root="true" ma:fieldsID="39cde457e2fd36f6aa335c53c8a5b8d9" ns2:_="" ns3:_="">
    <xsd:import namespace="2193190b-892c-43af-a703-25808ccd6591"/>
    <xsd:import namespace="8c87b69a-69f0-4965-b8b4-83793e3f52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190b-892c-43af-a703-25808ccd6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ee57871f-9de0-47c8-9bcc-15251cd4f4b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87b69a-69f0-4965-b8b4-83793e3f52df"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17ab667c-16bc-4840-8041-41183ace2eef}" ma:internalName="TaxCatchAll" ma:showField="CatchAllData" ma:web="8c87b69a-69f0-4965-b8b4-83793e3f52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87b69a-69f0-4965-b8b4-83793e3f52df" xsi:nil="true"/>
    <lcf76f155ced4ddcb4097134ff3c332f xmlns="2193190b-892c-43af-a703-25808ccd659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70A4B-985B-4087-AE91-BC5DE385E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190b-892c-43af-a703-25808ccd6591"/>
    <ds:schemaRef ds:uri="8c87b69a-69f0-4965-b8b4-83793e3f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011528-DEDC-4A3F-ADDC-28F586901849}">
  <ds:schemaRefs>
    <ds:schemaRef ds:uri="http://schemas.microsoft.com/office/2006/metadata/properties"/>
    <ds:schemaRef ds:uri="http://schemas.microsoft.com/office/infopath/2007/PartnerControls"/>
    <ds:schemaRef ds:uri="5fe63f5c-9afc-489e-80cb-6bc0d225116d"/>
    <ds:schemaRef ds:uri="2c866eba-0e85-40b8-9134-af41379355db"/>
    <ds:schemaRef ds:uri="8c87b69a-69f0-4965-b8b4-83793e3f52df"/>
    <ds:schemaRef ds:uri="2193190b-892c-43af-a703-25808ccd6591"/>
  </ds:schemaRefs>
</ds:datastoreItem>
</file>

<file path=customXml/itemProps3.xml><?xml version="1.0" encoding="utf-8"?>
<ds:datastoreItem xmlns:ds="http://schemas.openxmlformats.org/officeDocument/2006/customXml" ds:itemID="{7EEDA338-6B29-4059-8ABB-D671CCDAFDCA}">
  <ds:schemaRefs>
    <ds:schemaRef ds:uri="http://schemas.microsoft.com/sharepoint/v3/contenttype/forms"/>
  </ds:schemaRefs>
</ds:datastoreItem>
</file>

<file path=docMetadata/LabelInfo.xml><?xml version="1.0" encoding="utf-8"?>
<clbl:labelList xmlns:clbl="http://schemas.microsoft.com/office/2020/mipLabelMetadata">
  <clbl:label id="{66c008a4-b565-49a9-93c9-c1e64cad2e11}" enabled="0" method="" siteId="{66c008a4-b565-49a9-93c9-c1e64cad2e11}" removed="1"/>
</clbl:labelList>
</file>

<file path=docProps/app.xml><?xml version="1.0" encoding="utf-8"?>
<Properties xmlns="http://schemas.openxmlformats.org/officeDocument/2006/extended-properties" xmlns:vt="http://schemas.openxmlformats.org/officeDocument/2006/docPropsVTypes">
  <Template/>
  <TotalTime>3524</TotalTime>
  <Words>1059</Words>
  <Application>Microsoft Office PowerPoint</Application>
  <PresentationFormat>On-screen Show (16:9)</PresentationFormat>
  <Paragraphs>150</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a position on RARM</vt:lpstr>
      <vt:lpstr>Building a position on RARM</vt:lpstr>
      <vt:lpstr>Building a position on RARM</vt:lpstr>
      <vt:lpstr>Building a position on RARM</vt:lpstr>
      <vt:lpstr>Building a position on RARM</vt:lpstr>
      <vt:lpstr>Building a position on RARM</vt:lpstr>
      <vt:lpstr>Building a position on RARM</vt:lpstr>
      <vt:lpstr>Building a position on RARM</vt:lpstr>
      <vt:lpstr>Building a position on RARM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Warrie Jens</dc:creator>
  <cp:lastModifiedBy>Jens Warrie (FOD VVVL - SPF SPSCAE)</cp:lastModifiedBy>
  <cp:revision>9</cp:revision>
  <dcterms:modified xsi:type="dcterms:W3CDTF">2025-09-11T15:28:03Z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0x0101001B3280EDF870DD42BE6F85BADB1F9C29</vt:lpwstr>
  </property>
</Properties>
</file>