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ink/ink1.xml" ContentType="application/inkml+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4"/>
  </p:sldMasterIdLst>
  <p:notesMasterIdLst>
    <p:notesMasterId r:id="rId31"/>
  </p:notesMasterIdLst>
  <p:sldIdLst>
    <p:sldId id="256" r:id="rId5"/>
    <p:sldId id="257" r:id="rId6"/>
    <p:sldId id="269" r:id="rId7"/>
    <p:sldId id="261" r:id="rId8"/>
    <p:sldId id="285" r:id="rId9"/>
    <p:sldId id="267" r:id="rId10"/>
    <p:sldId id="279" r:id="rId11"/>
    <p:sldId id="262" r:id="rId12"/>
    <p:sldId id="268" r:id="rId13"/>
    <p:sldId id="263" r:id="rId14"/>
    <p:sldId id="288" r:id="rId15"/>
    <p:sldId id="271" r:id="rId16"/>
    <p:sldId id="287" r:id="rId17"/>
    <p:sldId id="264" r:id="rId18"/>
    <p:sldId id="265" r:id="rId19"/>
    <p:sldId id="266" r:id="rId20"/>
    <p:sldId id="286" r:id="rId21"/>
    <p:sldId id="280" r:id="rId22"/>
    <p:sldId id="282" r:id="rId23"/>
    <p:sldId id="281" r:id="rId24"/>
    <p:sldId id="283" r:id="rId25"/>
    <p:sldId id="284" r:id="rId26"/>
    <p:sldId id="289" r:id="rId27"/>
    <p:sldId id="290" r:id="rId28"/>
    <p:sldId id="291" r:id="rId29"/>
    <p:sldId id="260" r:id="rId30"/>
  </p:sldIdLst>
  <p:sldSz cx="9144000" cy="5143500" type="screen16x9"/>
  <p:notesSz cx="6858000" cy="9144000"/>
  <p:embeddedFontLs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44"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pbleefomgeving-my.sharepoint.com/personal/immerzeelr_pbl_nl/Documents/Desktop/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bleefomgeving-my.sharepoint.com/personal/immerzeelr_pbl_nl/Documents/Desktop/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bleefomgeving-my.sharepoint.com/personal/immerzeelr_pbl_nl/Documents/Desktop/Book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bleefomgeving-my.sharepoint.com/personal/immerzeelr_pbl_nl/Documents/Desktop/Book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dirty="0"/>
              <a:t> </a:t>
            </a:r>
            <a:r>
              <a:rPr lang="en-US" sz="1400" dirty="0"/>
              <a:t>National</a:t>
            </a:r>
            <a:r>
              <a:rPr lang="en-US" sz="1400" baseline="0" dirty="0"/>
              <a:t> Target focus in alignment to GBF target 1</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5107-46E5-A7FC-94F654B24D51}"/>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107-46E5-A7FC-94F654B24D51}"/>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5107-46E5-A7FC-94F654B24D51}"/>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5107-46E5-A7FC-94F654B24D51}"/>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5107-46E5-A7FC-94F654B24D5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No national target aligned to target 1</c:v>
                </c:pt>
                <c:pt idx="1">
                  <c:v>Biodiversity inclusive spatial planning</c:v>
                </c:pt>
                <c:pt idx="2">
                  <c:v>Effective management processes</c:v>
                </c:pt>
                <c:pt idx="3">
                  <c:v>Both</c:v>
                </c:pt>
                <c:pt idx="4">
                  <c:v>Neither</c:v>
                </c:pt>
              </c:strCache>
            </c:strRef>
          </c:cat>
          <c:val>
            <c:numRef>
              <c:f>Sheet1!$B$1:$B$5</c:f>
              <c:numCache>
                <c:formatCode>General</c:formatCode>
                <c:ptCount val="5"/>
                <c:pt idx="0">
                  <c:v>10</c:v>
                </c:pt>
                <c:pt idx="1">
                  <c:v>14</c:v>
                </c:pt>
                <c:pt idx="2">
                  <c:v>14</c:v>
                </c:pt>
                <c:pt idx="3">
                  <c:v>86</c:v>
                </c:pt>
                <c:pt idx="4">
                  <c:v>15</c:v>
                </c:pt>
              </c:numCache>
            </c:numRef>
          </c:val>
          <c:extLst>
            <c:ext xmlns:c16="http://schemas.microsoft.com/office/drawing/2014/chart" uri="{C3380CC4-5D6E-409C-BE32-E72D297353CC}">
              <c16:uniqueId val="{0000000A-5107-46E5-A7FC-94F654B24D5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73-4946-A405-8C265336A7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C73-4946-A405-8C265336A7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73-4946-A405-8C265336A75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C73-4946-A405-8C265336A759}"/>
              </c:ext>
            </c:extLst>
          </c:dPt>
          <c:dLbls>
            <c:dLbl>
              <c:idx val="1"/>
              <c:tx>
                <c:rich>
                  <a:bodyPr/>
                  <a:lstStyle/>
                  <a:p>
                    <a:fld id="{B4B547C6-E8AB-4BFC-B340-9118E071DDE5}" type="VALUE">
                      <a:rPr lang="en-US">
                        <a:solidFill>
                          <a:schemeClr val="bg1"/>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C73-4946-A405-8C265336A75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Sheet1!$A$16:$A$19</c:f>
              <c:strCache>
                <c:ptCount val="4"/>
                <c:pt idx="0">
                  <c:v>No national target aligned to target 1</c:v>
                </c:pt>
                <c:pt idx="1">
                  <c:v>Causes not mentioned</c:v>
                </c:pt>
                <c:pt idx="2">
                  <c:v>Causes mentioned, but not specified</c:v>
                </c:pt>
                <c:pt idx="3">
                  <c:v>Specific causes mentioned</c:v>
                </c:pt>
              </c:strCache>
            </c:strRef>
          </c:cat>
          <c:val>
            <c:numRef>
              <c:f>Sheet1!$B$16:$B$19</c:f>
              <c:numCache>
                <c:formatCode>General</c:formatCode>
                <c:ptCount val="4"/>
                <c:pt idx="0">
                  <c:v>10</c:v>
                </c:pt>
                <c:pt idx="1">
                  <c:v>54</c:v>
                </c:pt>
                <c:pt idx="2">
                  <c:v>37</c:v>
                </c:pt>
                <c:pt idx="3">
                  <c:v>38</c:v>
                </c:pt>
              </c:numCache>
            </c:numRef>
          </c:val>
          <c:extLst>
            <c:ext xmlns:c16="http://schemas.microsoft.com/office/drawing/2014/chart" uri="{C3380CC4-5D6E-409C-BE32-E72D297353CC}">
              <c16:uniqueId val="{00000008-6C73-4946-A405-8C265336A759}"/>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6A73-4207-984B-42E7A8BEA98F}"/>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6A73-4207-984B-42E7A8BEA98F}"/>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6A73-4207-984B-42E7A8BEA98F}"/>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6A73-4207-984B-42E7A8BEA98F}"/>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6A73-4207-984B-42E7A8BEA98F}"/>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Sheet1!$A$28:$A$32</c:f>
              <c:strCache>
                <c:ptCount val="5"/>
                <c:pt idx="0">
                  <c:v>No national target aligned to target 1</c:v>
                </c:pt>
                <c:pt idx="1">
                  <c:v>Participatory and integrated planning</c:v>
                </c:pt>
                <c:pt idx="2">
                  <c:v>Community empowerment and capacity building</c:v>
                </c:pt>
                <c:pt idx="3">
                  <c:v>Importance of participatory approach mentioned, not specified</c:v>
                </c:pt>
                <c:pt idx="4">
                  <c:v>Not mentioned</c:v>
                </c:pt>
              </c:strCache>
            </c:strRef>
          </c:cat>
          <c:val>
            <c:numRef>
              <c:f>Sheet1!$B$28:$B$32</c:f>
              <c:numCache>
                <c:formatCode>General</c:formatCode>
                <c:ptCount val="5"/>
                <c:pt idx="0">
                  <c:v>10</c:v>
                </c:pt>
                <c:pt idx="1">
                  <c:v>55</c:v>
                </c:pt>
                <c:pt idx="2">
                  <c:v>20</c:v>
                </c:pt>
                <c:pt idx="3">
                  <c:v>16</c:v>
                </c:pt>
                <c:pt idx="4">
                  <c:v>38</c:v>
                </c:pt>
              </c:numCache>
            </c:numRef>
          </c:val>
          <c:extLst>
            <c:ext xmlns:c16="http://schemas.microsoft.com/office/drawing/2014/chart" uri="{C3380CC4-5D6E-409C-BE32-E72D297353CC}">
              <c16:uniqueId val="{0000000A-6A73-4207-984B-42E7A8BEA98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3T07:29:35.787"/>
    </inkml:context>
    <inkml:brush xml:id="br0">
      <inkml:brushProperty name="width" value="0.035" units="cm"/>
      <inkml:brushProperty name="height" value="0.035" units="cm"/>
    </inkml:brush>
  </inkml:definitions>
  <inkml:trace contextRef="#ctx0" brushRef="#br0">2392 85 24575,'-11'-1'0,"0"-1"0,0-1 0,1 0 0,-1 0 0,1-1 0,-1-1 0,-18-10 0,-21-8 0,23 15 0,-1 2 0,0 1 0,0 2 0,-1 0 0,1 2 0,-44 4 0,11-2 0,-20 0 0,0 4 0,1 3 0,-88 20 0,123-18 0,1 3 0,0 2 0,1 1 0,1 3 0,0 1 0,-74 50 0,37-12 0,2 4 0,3 3 0,3 3 0,4 4 0,2 2 0,4 3 0,3 2 0,-74 134 0,83-113 0,4 2 0,5 2 0,4 1 0,5 2 0,-20 126 0,23-42 0,9 1 0,5 219 0,14-362 0,-1 119 0,33 258 0,-16-278 0,-3 205 0,-7-89 0,-10 142 0,-3-120 0,6-252 0,-13 66 0,2-19 0,9-64 0,0 0 0,-10 28 0,-6 26 0,4 24 0,15-95 0,0 1 0,0-1 0,0 0 0,0 1 0,0-1 0,0 0 0,0 0 0,0 1 0,0-1 0,0 0 0,0 0 0,0 1 0,0-1 0,0 0 0,-1 0 0,1 1 0,0-1 0,0 0 0,0 0 0,0 1 0,-1-1 0,1 0 0,0 0 0,0 0 0,-1 0 0,1 1 0,0-1 0,0 0 0,-1 0 0,1 0 0,0 0 0,0 0 0,-1 0 0,1 0 0,0 0 0,0 0 0,-1 0 0,1 0 0,0 0 0,0 0 0,-1 0 0,1 0 0,0 0 0,-1 0 0,1 0 0,0 0 0,-14-12 0,-8-19 0,10 9 0,1-2 0,1 0 0,0 0 0,2-1 0,1 0 0,2 0 0,0-1 0,-2-36 0,-2 7 0,23 149 0,-6-20 0,-8-62 0,1-1 0,0 0 0,0 0 0,1 1 0,1-1 0,0 0 0,5 12 0,26 72 0,-32-92 0,-1 0 0,0 0 0,1 0 0,-1 0 0,1-1 0,0 1 0,0-1 0,0 1 0,0-1 0,0 0 0,0 0 0,1 0 0,-1 0 0,1 0 0,0-1 0,-1 1 0,1-1 0,0 1 0,3 0 0,-2-2 0,0 0 0,-1 0 0,1 0 0,0 0 0,-1-1 0,1 0 0,0 0 0,-1 0 0,1 0 0,-1 0 0,0-1 0,1 1 0,-1-1 0,0 0 0,0 0 0,4-4 0,15-13 0,-1 0 0,-1-2 0,-1-1 0,-1 0 0,-1-1 0,-1-1 0,14-28 0,34-45 0,38-25-1365,-96 115-5461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5512E4AB-8570-9EBF-E790-57DF6566117C}"/>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F49FE3BB-038B-95C5-A4CA-8B09614E85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FF1803A9-6E9A-2DE9-ECD6-E38C16F372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err="1"/>
              <a:t>Only</a:t>
            </a:r>
            <a:r>
              <a:rPr lang="fr-FR" dirty="0"/>
              <a:t> 5 Parties (EU, </a:t>
            </a:r>
            <a:r>
              <a:rPr lang="fr-FR" dirty="0" err="1"/>
              <a:t>Switzerland</a:t>
            </a:r>
            <a:r>
              <a:rPr lang="fr-FR" dirty="0"/>
              <a:t>, UK, Canada, China) + </a:t>
            </a:r>
            <a:r>
              <a:rPr lang="fr-FR" dirty="0" err="1"/>
              <a:t>around</a:t>
            </a:r>
            <a:r>
              <a:rPr lang="fr-FR" dirty="0"/>
              <a:t> 10 </a:t>
            </a:r>
            <a:r>
              <a:rPr lang="fr-FR" dirty="0" err="1"/>
              <a:t>CSOs</a:t>
            </a:r>
            <a:r>
              <a:rPr lang="fr-FR" dirty="0"/>
              <a:t> </a:t>
            </a:r>
            <a:r>
              <a:rPr lang="fr-FR" dirty="0" err="1"/>
              <a:t>submitted</a:t>
            </a:r>
            <a:r>
              <a:rPr lang="fr-FR" dirty="0"/>
              <a:t> </a:t>
            </a:r>
            <a:r>
              <a:rPr lang="fr-FR" dirty="0" err="1"/>
              <a:t>comments</a:t>
            </a:r>
            <a:r>
              <a:rPr lang="fr-FR" dirty="0"/>
              <a:t>. </a:t>
            </a:r>
            <a:endParaRPr dirty="0"/>
          </a:p>
        </p:txBody>
      </p:sp>
    </p:spTree>
    <p:extLst>
      <p:ext uri="{BB962C8B-B14F-4D97-AF65-F5344CB8AC3E}">
        <p14:creationId xmlns:p14="http://schemas.microsoft.com/office/powerpoint/2010/main" val="317271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5DE05CBD-AA56-C77A-2D25-5E499BB229A8}"/>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DF41AAB3-AFFD-8934-5709-159D8799F9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6D3DD78F-F396-317E-2856-06119368D9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err="1"/>
              <a:t>Preparation</a:t>
            </a:r>
            <a:r>
              <a:rPr lang="fr-FR" dirty="0"/>
              <a:t> of an « information document for SBSTTA » by the </a:t>
            </a:r>
            <a:r>
              <a:rPr lang="fr-FR" dirty="0" err="1"/>
              <a:t>Secretariat</a:t>
            </a:r>
            <a:endParaRPr dirty="0"/>
          </a:p>
        </p:txBody>
      </p:sp>
    </p:spTree>
    <p:extLst>
      <p:ext uri="{BB962C8B-B14F-4D97-AF65-F5344CB8AC3E}">
        <p14:creationId xmlns:p14="http://schemas.microsoft.com/office/powerpoint/2010/main" val="9411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0DD8667B-3066-0027-5510-3D634B7EE41E}"/>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A9F5DD2B-03BD-2B3E-50DD-BF28E41E30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B2D95067-5725-7BA3-9290-2EAB6EAEBB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518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C5274BC7-4E8D-DA1B-70BF-4FF3CBECA9E2}"/>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555E4B80-AF02-1410-B88E-F0F986F939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B72E50E1-3E8C-F113-153E-0ABE99487D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15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22D1DBFF-3623-A32E-2E6A-B59ADD9D58A8}"/>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F78F7E83-1B5B-C6AA-7D9C-CBEFB6D064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A63D670E-D09C-42C5-F1F1-8201BAE364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481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dc0d94615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dc0d94615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dc0d94615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8250DBDD-8165-D171-2295-8CE66C47B1B9}"/>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80B81116-9AC3-FB8D-CA0F-56CC9314E1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1C4BACFD-2AE0-A0B1-E6BE-187EA34A60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15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60E02C74-AF29-1DCD-B78D-9EB0004E8EF4}"/>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CA52D575-B6B5-4746-2B04-FD3C5BE071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95D2E66E-EA84-DEB1-93E2-E17105B058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535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82ED76DF-1519-E80B-F6A1-82AD4A0866CD}"/>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DE8B1A60-81E5-81F7-F5C1-E23CB4ACA1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FFAA653A-535D-1F3A-BAE0-3B19D127A5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33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7130AFF9-1F15-0B7D-4FBF-21E834755C8D}"/>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0F7F549B-1DF7-F7DE-3F99-C9C0101178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F1EF2338-7BF9-8BC8-3DC2-20A33418F7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80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27399A0B-98E8-AB83-4059-24F49A73A1C8}"/>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4893DE99-B5E0-9F9C-23FF-53EE4F473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E137F642-87F7-F6F0-C5FC-D11341052F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3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33F1CF42-5A6B-2876-FA81-A2EFC728BE46}"/>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0119CE09-E201-C8E9-E0FB-7BB1743706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BA2C2897-DA71-F6E4-0708-8D3A7103D7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881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28876E6A-7746-707A-D57A-43D935DF7ACA}"/>
            </a:ext>
          </a:extLst>
        </p:cNvPr>
        <p:cNvGrpSpPr/>
        <p:nvPr/>
      </p:nvGrpSpPr>
      <p:grpSpPr>
        <a:xfrm>
          <a:off x="0" y="0"/>
          <a:ext cx="0" cy="0"/>
          <a:chOff x="0" y="0"/>
          <a:chExt cx="0" cy="0"/>
        </a:xfrm>
      </p:grpSpPr>
      <p:sp>
        <p:nvSpPr>
          <p:cNvPr id="63" name="Google Shape;63;g1dc0d946156_0_51:notes">
            <a:extLst>
              <a:ext uri="{FF2B5EF4-FFF2-40B4-BE49-F238E27FC236}">
                <a16:creationId xmlns:a16="http://schemas.microsoft.com/office/drawing/2014/main" id="{4D98F0FC-6BDB-BB69-0A74-C715C9E4C5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dc0d946156_0_51:notes">
            <a:extLst>
              <a:ext uri="{FF2B5EF4-FFF2-40B4-BE49-F238E27FC236}">
                <a16:creationId xmlns:a16="http://schemas.microsoft.com/office/drawing/2014/main" id="{CC917513-DD73-3943-A348-03041FE8CD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658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97825" y="1405350"/>
            <a:ext cx="6594600" cy="20526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3" name="Google Shape;13;p2"/>
          <p:cNvSpPr txBox="1">
            <a:spLocks noGrp="1"/>
          </p:cNvSpPr>
          <p:nvPr>
            <p:ph type="subTitle" idx="1"/>
          </p:nvPr>
        </p:nvSpPr>
        <p:spPr>
          <a:xfrm>
            <a:off x="197825" y="2271038"/>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2">
            <a:alphaModFix/>
          </a:blip>
          <a:stretch>
            <a:fillRect/>
          </a:stretch>
        </p:blipFill>
        <p:spPr>
          <a:xfrm>
            <a:off x="197825" y="160400"/>
            <a:ext cx="3183800" cy="1040026"/>
          </a:xfrm>
          <a:prstGeom prst="rect">
            <a:avLst/>
          </a:prstGeom>
          <a:noFill/>
          <a:ln>
            <a:noFill/>
          </a:ln>
        </p:spPr>
      </p:pic>
      <p:sp>
        <p:nvSpPr>
          <p:cNvPr id="16" name="Google Shape;16;p2"/>
          <p:cNvSpPr/>
          <p:nvPr/>
        </p:nvSpPr>
        <p:spPr>
          <a:xfrm>
            <a:off x="0" y="4576850"/>
            <a:ext cx="1399200" cy="5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p:cNvPicPr preferRelativeResize="0"/>
          <p:nvPr/>
        </p:nvPicPr>
        <p:blipFill>
          <a:blip r:embed="rId3">
            <a:alphaModFix/>
          </a:blip>
          <a:stretch>
            <a:fillRect/>
          </a:stretch>
        </p:blipFill>
        <p:spPr>
          <a:xfrm>
            <a:off x="256149" y="4479675"/>
            <a:ext cx="1781125" cy="373975"/>
          </a:xfrm>
          <a:prstGeom prst="rect">
            <a:avLst/>
          </a:prstGeom>
          <a:noFill/>
          <a:ln>
            <a:noFill/>
          </a:ln>
        </p:spPr>
      </p:pic>
      <p:sp>
        <p:nvSpPr>
          <p:cNvPr id="18" name="Google Shape;18;p2"/>
          <p:cNvSpPr/>
          <p:nvPr/>
        </p:nvSpPr>
        <p:spPr>
          <a:xfrm>
            <a:off x="8595425" y="0"/>
            <a:ext cx="548700" cy="68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2"/>
          <p:cNvPicPr preferRelativeResize="0"/>
          <p:nvPr/>
        </p:nvPicPr>
        <p:blipFill rotWithShape="1">
          <a:blip r:embed="rId4">
            <a:alphaModFix/>
          </a:blip>
          <a:srcRect r="10778"/>
          <a:stretch/>
        </p:blipFill>
        <p:spPr>
          <a:xfrm>
            <a:off x="6622100" y="0"/>
            <a:ext cx="2521900" cy="4722550"/>
          </a:xfrm>
          <a:prstGeom prst="rect">
            <a:avLst/>
          </a:prstGeom>
          <a:noFill/>
          <a:ln>
            <a:noFill/>
          </a:ln>
        </p:spPr>
      </p:pic>
      <p:sp>
        <p:nvSpPr>
          <p:cNvPr id="20" name="Google Shape;20;p2"/>
          <p:cNvSpPr txBox="1"/>
          <p:nvPr/>
        </p:nvSpPr>
        <p:spPr>
          <a:xfrm>
            <a:off x="2085875" y="4413200"/>
            <a:ext cx="5435400" cy="61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50">
                <a:solidFill>
                  <a:srgbClr val="666666"/>
                </a:solidFill>
              </a:rPr>
              <a:t>Views and opinions expressed are those of the author(s) only and do not necessarily reflect those of the European Union or the European Commission. Neither the EU nor the EC can be held responsible for them.</a:t>
            </a:r>
            <a:endParaRPr sz="850">
              <a:solidFill>
                <a:srgbClr val="666666"/>
              </a:solidFill>
            </a:endParaRPr>
          </a:p>
          <a:p>
            <a:pPr marL="0" lvl="0" indent="0" algn="l" rtl="0">
              <a:lnSpc>
                <a:spcPct val="115000"/>
              </a:lnSpc>
              <a:spcBef>
                <a:spcPts val="0"/>
              </a:spcBef>
              <a:spcAft>
                <a:spcPts val="0"/>
              </a:spcAft>
              <a:buNone/>
            </a:pPr>
            <a:endParaRPr sz="850">
              <a:solidFill>
                <a:srgbClr val="66666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0" y="-75"/>
            <a:ext cx="9163500" cy="5143500"/>
          </a:xfrm>
          <a:prstGeom prst="rect">
            <a:avLst/>
          </a:prstGeom>
          <a:gradFill>
            <a:gsLst>
              <a:gs pos="0">
                <a:srgbClr val="0042B7"/>
              </a:gs>
              <a:gs pos="100000">
                <a:srgbClr val="4BDBA3"/>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0" y="2092813"/>
            <a:ext cx="91440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3"/>
          <p:cNvPicPr preferRelativeResize="0"/>
          <p:nvPr/>
        </p:nvPicPr>
        <p:blipFill>
          <a:blip r:embed="rId2">
            <a:alphaModFix/>
          </a:blip>
          <a:stretch>
            <a:fillRect/>
          </a:stretch>
        </p:blipFill>
        <p:spPr>
          <a:xfrm>
            <a:off x="103825" y="4695950"/>
            <a:ext cx="1091400" cy="357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215250" y="712663"/>
            <a:ext cx="85206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6"/>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296800" y="450150"/>
            <a:ext cx="6367800" cy="409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8"/>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t"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1" name="Google Shape;51;p9"/>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675" y="5295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1E4D"/>
              </a:buClr>
              <a:buSzPts val="2800"/>
              <a:buNone/>
              <a:defRPr sz="2800">
                <a:solidFill>
                  <a:srgbClr val="001E4D"/>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15250" y="712663"/>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rgbClr val="434343"/>
              </a:buClr>
              <a:buSzPts val="1600"/>
              <a:buChar char="●"/>
              <a:defRPr sz="1600">
                <a:solidFill>
                  <a:srgbClr val="434343"/>
                </a:solidFill>
              </a:defRPr>
            </a:lvl1pPr>
            <a:lvl2pPr marL="914400" lvl="1" indent="-317500">
              <a:lnSpc>
                <a:spcPct val="115000"/>
              </a:lnSpc>
              <a:spcBef>
                <a:spcPts val="0"/>
              </a:spcBef>
              <a:spcAft>
                <a:spcPts val="0"/>
              </a:spcAft>
              <a:buClr>
                <a:srgbClr val="434343"/>
              </a:buClr>
              <a:buSzPts val="1400"/>
              <a:buChar char="○"/>
              <a:defRPr>
                <a:solidFill>
                  <a:srgbClr val="434343"/>
                </a:solidFill>
              </a:defRPr>
            </a:lvl2pPr>
            <a:lvl3pPr marL="1371600" lvl="2" indent="-317500">
              <a:lnSpc>
                <a:spcPct val="115000"/>
              </a:lnSpc>
              <a:spcBef>
                <a:spcPts val="0"/>
              </a:spcBef>
              <a:spcAft>
                <a:spcPts val="0"/>
              </a:spcAft>
              <a:buClr>
                <a:srgbClr val="434343"/>
              </a:buClr>
              <a:buSzPts val="1400"/>
              <a:buChar char="■"/>
              <a:defRPr>
                <a:solidFill>
                  <a:srgbClr val="434343"/>
                </a:solidFill>
              </a:defRPr>
            </a:lvl3pPr>
            <a:lvl4pPr marL="1828800" lvl="3" indent="-317500">
              <a:lnSpc>
                <a:spcPct val="115000"/>
              </a:lnSpc>
              <a:spcBef>
                <a:spcPts val="0"/>
              </a:spcBef>
              <a:spcAft>
                <a:spcPts val="0"/>
              </a:spcAft>
              <a:buClr>
                <a:srgbClr val="434343"/>
              </a:buClr>
              <a:buSzPts val="1400"/>
              <a:buChar char="●"/>
              <a:defRPr>
                <a:solidFill>
                  <a:srgbClr val="434343"/>
                </a:solidFill>
              </a:defRPr>
            </a:lvl4pPr>
            <a:lvl5pPr marL="2286000" lvl="4" indent="-317500">
              <a:lnSpc>
                <a:spcPct val="115000"/>
              </a:lnSpc>
              <a:spcBef>
                <a:spcPts val="0"/>
              </a:spcBef>
              <a:spcAft>
                <a:spcPts val="0"/>
              </a:spcAft>
              <a:buClr>
                <a:srgbClr val="434343"/>
              </a:buClr>
              <a:buSzPts val="1400"/>
              <a:buChar char="○"/>
              <a:defRPr>
                <a:solidFill>
                  <a:srgbClr val="434343"/>
                </a:solidFill>
              </a:defRPr>
            </a:lvl5pPr>
            <a:lvl6pPr marL="2743200" lvl="5" indent="-317500">
              <a:lnSpc>
                <a:spcPct val="115000"/>
              </a:lnSpc>
              <a:spcBef>
                <a:spcPts val="0"/>
              </a:spcBef>
              <a:spcAft>
                <a:spcPts val="0"/>
              </a:spcAft>
              <a:buClr>
                <a:srgbClr val="434343"/>
              </a:buClr>
              <a:buSzPts val="1400"/>
              <a:buChar char="■"/>
              <a:defRPr>
                <a:solidFill>
                  <a:srgbClr val="434343"/>
                </a:solidFill>
              </a:defRPr>
            </a:lvl6pPr>
            <a:lvl7pPr marL="3200400" lvl="6" indent="-317500">
              <a:lnSpc>
                <a:spcPct val="115000"/>
              </a:lnSpc>
              <a:spcBef>
                <a:spcPts val="0"/>
              </a:spcBef>
              <a:spcAft>
                <a:spcPts val="0"/>
              </a:spcAft>
              <a:buClr>
                <a:srgbClr val="434343"/>
              </a:buClr>
              <a:buSzPts val="1400"/>
              <a:buChar char="●"/>
              <a:defRPr>
                <a:solidFill>
                  <a:srgbClr val="434343"/>
                </a:solidFill>
              </a:defRPr>
            </a:lvl7pPr>
            <a:lvl8pPr marL="3657600" lvl="7" indent="-317500">
              <a:lnSpc>
                <a:spcPct val="115000"/>
              </a:lnSpc>
              <a:spcBef>
                <a:spcPts val="0"/>
              </a:spcBef>
              <a:spcAft>
                <a:spcPts val="0"/>
              </a:spcAft>
              <a:buClr>
                <a:srgbClr val="434343"/>
              </a:buClr>
              <a:buSzPts val="1400"/>
              <a:buChar char="○"/>
              <a:defRPr>
                <a:solidFill>
                  <a:srgbClr val="434343"/>
                </a:solidFill>
              </a:defRPr>
            </a:lvl8pPr>
            <a:lvl9pPr marL="4114800" lvl="8" indent="-31750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 name="Google Shape;8;p1"/>
          <p:cNvSpPr txBox="1">
            <a:spLocks noGrp="1"/>
          </p:cNvSpPr>
          <p:nvPr>
            <p:ph type="sldNum" idx="12"/>
          </p:nvPr>
        </p:nvSpPr>
        <p:spPr>
          <a:xfrm>
            <a:off x="8585590" y="-62114"/>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8">
            <a:alphaModFix/>
          </a:blip>
          <a:stretch>
            <a:fillRect/>
          </a:stretch>
        </p:blipFill>
        <p:spPr>
          <a:xfrm>
            <a:off x="100675" y="4703175"/>
            <a:ext cx="1083075" cy="353801"/>
          </a:xfrm>
          <a:prstGeom prst="rect">
            <a:avLst/>
          </a:prstGeom>
          <a:noFill/>
          <a:ln>
            <a:noFill/>
          </a:ln>
        </p:spPr>
      </p:pic>
      <p:pic>
        <p:nvPicPr>
          <p:cNvPr id="10" name="Google Shape;10;p1"/>
          <p:cNvPicPr preferRelativeResize="0"/>
          <p:nvPr/>
        </p:nvPicPr>
        <p:blipFill rotWithShape="1">
          <a:blip r:embed="rId9">
            <a:alphaModFix amt="20000"/>
          </a:blip>
          <a:srcRect t="35790" r="35654"/>
          <a:stretch/>
        </p:blipFill>
        <p:spPr>
          <a:xfrm>
            <a:off x="8681325" y="0"/>
            <a:ext cx="462676" cy="467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customXml" Target="../ink/ink1.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mailto:juliette.landry@iddri.org" TargetMode="Externa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coop4cbd.eu/" TargetMode="External"/><Relationship Id="rId4" Type="http://schemas.openxmlformats.org/officeDocument/2006/relationships/hyperlink" Target="mailto:roos.immerzeel@pbl.n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269525" y="1202657"/>
            <a:ext cx="5295300" cy="20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Understanding CBD ‘Planning, Monitoring, Reporting and Review mechanisms’: what’s at stake?</a:t>
            </a:r>
            <a:endParaRPr sz="2400" dirty="0"/>
          </a:p>
        </p:txBody>
      </p:sp>
      <p:sp>
        <p:nvSpPr>
          <p:cNvPr id="59" name="Google Shape;59;p11"/>
          <p:cNvSpPr txBox="1">
            <a:spLocks noGrp="1"/>
          </p:cNvSpPr>
          <p:nvPr>
            <p:ph type="subTitle" idx="1"/>
          </p:nvPr>
        </p:nvSpPr>
        <p:spPr>
          <a:xfrm>
            <a:off x="210525" y="3785875"/>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dirty="0">
                <a:solidFill>
                  <a:srgbClr val="4BDBA3"/>
                </a:solidFill>
              </a:rPr>
              <a:t>Training session / September 3</a:t>
            </a:r>
            <a:r>
              <a:rPr lang="en" sz="1600" baseline="30000" dirty="0">
                <a:solidFill>
                  <a:srgbClr val="4BDBA3"/>
                </a:solidFill>
              </a:rPr>
              <a:t>rd</a:t>
            </a:r>
            <a:r>
              <a:rPr lang="en" sz="1600" dirty="0">
                <a:solidFill>
                  <a:srgbClr val="4BDBA3"/>
                </a:solidFill>
              </a:rPr>
              <a:t> 2025 / Online</a:t>
            </a:r>
            <a:endParaRPr sz="1600" dirty="0">
              <a:solidFill>
                <a:srgbClr val="4BDBA3"/>
              </a:solidFill>
            </a:endParaRPr>
          </a:p>
        </p:txBody>
      </p:sp>
      <p:sp>
        <p:nvSpPr>
          <p:cNvPr id="60" name="Google Shape;60;p11"/>
          <p:cNvSpPr txBox="1">
            <a:spLocks noGrp="1"/>
          </p:cNvSpPr>
          <p:nvPr>
            <p:ph type="subTitle" idx="1"/>
          </p:nvPr>
        </p:nvSpPr>
        <p:spPr>
          <a:xfrm>
            <a:off x="269525" y="2636393"/>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400" b="1" dirty="0"/>
              <a:t>Juliette Landry, Senior </a:t>
            </a:r>
            <a:r>
              <a:rPr lang="fr-FR" sz="1400" b="1" dirty="0" err="1"/>
              <a:t>Research</a:t>
            </a:r>
            <a:r>
              <a:rPr lang="fr-FR" sz="1400" b="1" dirty="0"/>
              <a:t> </a:t>
            </a:r>
            <a:r>
              <a:rPr lang="fr-FR" sz="1400" b="1" dirty="0" err="1"/>
              <a:t>Fellow</a:t>
            </a:r>
            <a:r>
              <a:rPr lang="fr-FR" sz="1400" b="1" dirty="0"/>
              <a:t> – International </a:t>
            </a:r>
            <a:r>
              <a:rPr lang="fr-FR" sz="1400" b="1" dirty="0" err="1"/>
              <a:t>biodiversity</a:t>
            </a:r>
            <a:r>
              <a:rPr lang="fr-FR" sz="1400" b="1" dirty="0"/>
              <a:t> </a:t>
            </a:r>
            <a:r>
              <a:rPr lang="fr-FR" sz="1400" b="1" dirty="0" err="1"/>
              <a:t>governance</a:t>
            </a:r>
            <a:endParaRPr sz="1400" b="1" dirty="0"/>
          </a:p>
          <a:p>
            <a:pPr marL="0" lvl="0" indent="0" algn="l" rtl="0">
              <a:spcBef>
                <a:spcPts val="0"/>
              </a:spcBef>
              <a:spcAft>
                <a:spcPts val="0"/>
              </a:spcAft>
              <a:buNone/>
            </a:pPr>
            <a:r>
              <a:rPr lang="en" sz="1100" dirty="0"/>
              <a:t>Institute for Sustainable Development and International Relations</a:t>
            </a:r>
          </a:p>
          <a:p>
            <a:pPr marL="0" lvl="0" indent="0" algn="l" rtl="0">
              <a:spcBef>
                <a:spcPts val="0"/>
              </a:spcBef>
              <a:spcAft>
                <a:spcPts val="0"/>
              </a:spcAft>
              <a:buNone/>
            </a:pPr>
            <a:r>
              <a:rPr lang="en" sz="1100" dirty="0"/>
              <a:t>(IDDRI)</a:t>
            </a:r>
            <a:endParaRPr sz="1100" dirty="0"/>
          </a:p>
        </p:txBody>
      </p:sp>
      <p:pic>
        <p:nvPicPr>
          <p:cNvPr id="3" name="Image 2" descr="Une image contenant Police, Graphique, capture d’écran, graphisme&#10;&#10;Le contenu généré par l’IA peut être incorrect.">
            <a:extLst>
              <a:ext uri="{FF2B5EF4-FFF2-40B4-BE49-F238E27FC236}">
                <a16:creationId xmlns:a16="http://schemas.microsoft.com/office/drawing/2014/main" id="{FC5232EF-460F-E6CC-6232-EA8782F81F2B}"/>
              </a:ext>
            </a:extLst>
          </p:cNvPr>
          <p:cNvPicPr>
            <a:picLocks noChangeAspect="1"/>
          </p:cNvPicPr>
          <p:nvPr/>
        </p:nvPicPr>
        <p:blipFill>
          <a:blip r:embed="rId3"/>
          <a:stretch>
            <a:fillRect/>
          </a:stretch>
        </p:blipFill>
        <p:spPr>
          <a:xfrm>
            <a:off x="5837342" y="242401"/>
            <a:ext cx="1525984" cy="786520"/>
          </a:xfrm>
          <a:prstGeom prst="rect">
            <a:avLst/>
          </a:prstGeom>
        </p:spPr>
      </p:pic>
      <p:sp>
        <p:nvSpPr>
          <p:cNvPr id="4" name="Google Shape;60;p11">
            <a:extLst>
              <a:ext uri="{FF2B5EF4-FFF2-40B4-BE49-F238E27FC236}">
                <a16:creationId xmlns:a16="http://schemas.microsoft.com/office/drawing/2014/main" id="{28F5E5CF-A4D2-EAFF-4741-EAF4F179B547}"/>
              </a:ext>
            </a:extLst>
          </p:cNvPr>
          <p:cNvSpPr txBox="1">
            <a:spLocks/>
          </p:cNvSpPr>
          <p:nvPr/>
        </p:nvSpPr>
        <p:spPr>
          <a:xfrm>
            <a:off x="269525" y="3283993"/>
            <a:ext cx="8520600" cy="792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2000"/>
              <a:buFont typeface="Arial"/>
              <a:buNone/>
              <a:defRPr sz="2000" b="0" i="0" u="none" strike="noStrike" cap="none">
                <a:solidFill>
                  <a:srgbClr val="434343"/>
                </a:solidFill>
                <a:latin typeface="Arial"/>
                <a:ea typeface="Arial"/>
                <a:cs typeface="Arial"/>
                <a:sym typeface="Arial"/>
              </a:defRPr>
            </a:lvl1pPr>
            <a:lvl2pPr marL="914400" marR="0" lvl="1"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2pPr>
            <a:lvl3pPr marL="1371600" marR="0" lvl="2"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3pPr>
            <a:lvl4pPr marL="1828800" marR="0" lvl="3"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4pPr>
            <a:lvl5pPr marL="2286000" marR="0" lvl="4"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5pPr>
            <a:lvl6pPr marL="2743200" marR="0" lvl="5"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6pPr>
            <a:lvl7pPr marL="3200400" marR="0" lvl="6"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7pPr>
            <a:lvl8pPr marL="3657600" marR="0" lvl="7"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8pPr>
            <a:lvl9pPr marL="4114800" marR="0" lvl="8" indent="-317500" algn="ctr" rtl="0">
              <a:lnSpc>
                <a:spcPct val="100000"/>
              </a:lnSpc>
              <a:spcBef>
                <a:spcPts val="0"/>
              </a:spcBef>
              <a:spcAft>
                <a:spcPts val="0"/>
              </a:spcAft>
              <a:buClr>
                <a:srgbClr val="434343"/>
              </a:buClr>
              <a:buSzPts val="2800"/>
              <a:buFont typeface="Arial"/>
              <a:buNone/>
              <a:defRPr sz="2800" b="0" i="0" u="none" strike="noStrike" cap="none">
                <a:solidFill>
                  <a:srgbClr val="434343"/>
                </a:solidFill>
                <a:latin typeface="Arial"/>
                <a:ea typeface="Arial"/>
                <a:cs typeface="Arial"/>
                <a:sym typeface="Arial"/>
              </a:defRPr>
            </a:lvl9pPr>
          </a:lstStyle>
          <a:p>
            <a:pPr marL="0" indent="0"/>
            <a:r>
              <a:rPr lang="en-US" sz="1400" b="1" dirty="0" err="1"/>
              <a:t>Roos</a:t>
            </a:r>
            <a:r>
              <a:rPr lang="en-US" sz="1400" b="1" dirty="0"/>
              <a:t> Immerzeel, Researcher – International biodiversity policy</a:t>
            </a:r>
          </a:p>
          <a:p>
            <a:pPr marL="0" indent="0"/>
            <a:r>
              <a:rPr lang="en-US" sz="1100" dirty="0"/>
              <a:t>The Netherlands Environmental Assessment Agency (PBL)</a:t>
            </a:r>
          </a:p>
          <a:p>
            <a:pPr marL="0" indent="0"/>
            <a:endParaRPr lang="en-US" sz="1600" dirty="0"/>
          </a:p>
        </p:txBody>
      </p:sp>
      <p:pic>
        <p:nvPicPr>
          <p:cNvPr id="2" name="Afbeelding 2" descr="Logo of the PBL Netherlands Environmental Assessment Agency">
            <a:extLst>
              <a:ext uri="{FF2B5EF4-FFF2-40B4-BE49-F238E27FC236}">
                <a16:creationId xmlns:a16="http://schemas.microsoft.com/office/drawing/2014/main" id="{AE2B67E2-842D-3449-8399-11A186EF0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4274" y="0"/>
            <a:ext cx="1897330" cy="10289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F04D37D9-BD8A-7FBD-05AC-DB8E4326B1CE}"/>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E0D4505C-5A72-A5BE-C86C-4E3180D90CF8}"/>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COP16 (2): the adoption of </a:t>
            </a:r>
            <a:r>
              <a:rPr lang="fr-FR" dirty="0" err="1"/>
              <a:t>modalities</a:t>
            </a:r>
            <a:r>
              <a:rPr lang="fr-FR" dirty="0"/>
              <a:t> for the first ‘Global </a:t>
            </a:r>
            <a:r>
              <a:rPr lang="fr-FR" dirty="0" err="1"/>
              <a:t>Review</a:t>
            </a:r>
            <a:r>
              <a:rPr lang="fr-FR" dirty="0"/>
              <a:t>’</a:t>
            </a:r>
            <a:endParaRPr dirty="0"/>
          </a:p>
        </p:txBody>
      </p:sp>
      <p:sp>
        <p:nvSpPr>
          <p:cNvPr id="67" name="Google Shape;67;p12">
            <a:extLst>
              <a:ext uri="{FF2B5EF4-FFF2-40B4-BE49-F238E27FC236}">
                <a16:creationId xmlns:a16="http://schemas.microsoft.com/office/drawing/2014/main" id="{BA493161-3F8C-AD35-BF61-DDBEEC2BF575}"/>
              </a:ext>
            </a:extLst>
          </p:cNvPr>
          <p:cNvSpPr txBox="1">
            <a:spLocks noGrp="1"/>
          </p:cNvSpPr>
          <p:nvPr>
            <p:ph type="body" idx="1"/>
          </p:nvPr>
        </p:nvSpPr>
        <p:spPr>
          <a:xfrm>
            <a:off x="100675" y="569129"/>
            <a:ext cx="8520600" cy="4430838"/>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endParaRPr lang="fr-FR" dirty="0"/>
          </a:p>
          <a:p>
            <a:pPr marL="0" indent="0">
              <a:spcAft>
                <a:spcPts val="1200"/>
              </a:spcAft>
              <a:buNone/>
            </a:pPr>
            <a:r>
              <a:rPr lang="en-US" b="1" dirty="0"/>
              <a:t>Challenges</a:t>
            </a:r>
            <a:r>
              <a:rPr lang="en-US" dirty="0"/>
              <a:t>:</a:t>
            </a:r>
          </a:p>
          <a:p>
            <a:pPr marL="285750" indent="-285750">
              <a:spcAft>
                <a:spcPts val="1200"/>
              </a:spcAft>
            </a:pPr>
            <a:r>
              <a:rPr lang="en-US" dirty="0"/>
              <a:t>Scope of the GR: will it be limited to a technical compilation of data, or evolve into a political assessment with recommendations?</a:t>
            </a:r>
          </a:p>
          <a:p>
            <a:pPr marL="285750" indent="-285750">
              <a:spcAft>
                <a:spcPts val="1200"/>
              </a:spcAft>
            </a:pPr>
            <a:r>
              <a:rPr lang="en-US" dirty="0"/>
              <a:t>Lack of clarity on how conclusions will translate into concrete COP decisions</a:t>
            </a:r>
          </a:p>
          <a:p>
            <a:pPr marL="285750" indent="-285750">
              <a:spcAft>
                <a:spcPts val="1200"/>
              </a:spcAft>
            </a:pPr>
            <a:r>
              <a:rPr lang="en-US" dirty="0"/>
              <a:t>Level of analysis: tension between a global synthesis and the need for regional/national relevance</a:t>
            </a:r>
          </a:p>
          <a:p>
            <a:pPr marL="285750" indent="-285750">
              <a:spcAft>
                <a:spcPts val="1200"/>
              </a:spcAft>
            </a:pPr>
            <a:r>
              <a:rPr lang="en-US" dirty="0"/>
              <a:t>Parties worry about avoiding prescriptiveness while still producing actionable outcomes</a:t>
            </a:r>
          </a:p>
          <a:p>
            <a:pPr marL="285750" indent="-285750">
              <a:spcAft>
                <a:spcPts val="1200"/>
              </a:spcAft>
            </a:pPr>
            <a:r>
              <a:rPr lang="en-US" dirty="0"/>
              <a:t>Inclusion of non-state actors: IPLCs, civil society, and private sector contributions are invited, but criteria for legitimacy and integration remain undefined</a:t>
            </a:r>
          </a:p>
          <a:p>
            <a:pPr marL="285750" indent="-285750">
              <a:spcAft>
                <a:spcPts val="1200"/>
              </a:spcAft>
            </a:pPr>
            <a:r>
              <a:rPr lang="en-US" dirty="0"/>
              <a:t>Dialogues: COP16 acknowledged potential formats (for the “technical dialogue”). But modalities on who participates, how inputs are used, and how outcomes are captured are still pending (+ budget)</a:t>
            </a:r>
          </a:p>
          <a:p>
            <a:pPr marL="285750" indent="-285750">
              <a:spcAft>
                <a:spcPts val="1200"/>
              </a:spcAft>
            </a:pPr>
            <a:r>
              <a:rPr lang="en-US" dirty="0"/>
              <a:t>Follow-up after COP17: will the Global Review trigger a ratcheting effect (stepping up ambition and implementation)? Or risk becoming a one-off report with limited political uptake, like the Aichi experience?</a:t>
            </a:r>
            <a:endParaRPr lang="fr-FR" dirty="0"/>
          </a:p>
        </p:txBody>
      </p:sp>
    </p:spTree>
    <p:extLst>
      <p:ext uri="{BB962C8B-B14F-4D97-AF65-F5344CB8AC3E}">
        <p14:creationId xmlns:p14="http://schemas.microsoft.com/office/powerpoint/2010/main" val="124835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3169B-6A33-4719-4C64-512152146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A1D55D-638F-1E45-91F9-E889178099BF}"/>
              </a:ext>
            </a:extLst>
          </p:cNvPr>
          <p:cNvSpPr>
            <a:spLocks noGrp="1"/>
          </p:cNvSpPr>
          <p:nvPr>
            <p:ph type="title"/>
          </p:nvPr>
        </p:nvSpPr>
        <p:spPr/>
        <p:txBody>
          <a:bodyPr>
            <a:normAutofit fontScale="90000"/>
          </a:bodyPr>
          <a:lstStyle/>
          <a:p>
            <a:r>
              <a:rPr lang="en-US" dirty="0"/>
              <a:t>Towards COP17’s landmark “Global Review”</a:t>
            </a:r>
          </a:p>
        </p:txBody>
      </p:sp>
      <p:sp>
        <p:nvSpPr>
          <p:cNvPr id="3" name="Subtitle 2">
            <a:extLst>
              <a:ext uri="{FF2B5EF4-FFF2-40B4-BE49-F238E27FC236}">
                <a16:creationId xmlns:a16="http://schemas.microsoft.com/office/drawing/2014/main" id="{2050DE1D-5A27-E8D4-C811-4E9980868740}"/>
              </a:ext>
            </a:extLst>
          </p:cNvPr>
          <p:cNvSpPr>
            <a:spLocks noGrp="1"/>
          </p:cNvSpPr>
          <p:nvPr>
            <p:ph type="subTitle" idx="1"/>
          </p:nvPr>
        </p:nvSpPr>
        <p:spPr/>
        <p:txBody>
          <a:bodyPr>
            <a:normAutofit/>
          </a:bodyPr>
          <a:lstStyle/>
          <a:p>
            <a:endParaRPr lang="en-US" dirty="0"/>
          </a:p>
        </p:txBody>
      </p:sp>
      <p:sp>
        <p:nvSpPr>
          <p:cNvPr id="4" name="Text Placeholder 3">
            <a:extLst>
              <a:ext uri="{FF2B5EF4-FFF2-40B4-BE49-F238E27FC236}">
                <a16:creationId xmlns:a16="http://schemas.microsoft.com/office/drawing/2014/main" id="{0FF67787-A509-C074-CCFC-BB2E7AAFEABB}"/>
              </a:ext>
            </a:extLst>
          </p:cNvPr>
          <p:cNvSpPr>
            <a:spLocks noGrp="1"/>
          </p:cNvSpPr>
          <p:nvPr>
            <p:ph type="body" idx="2"/>
          </p:nvPr>
        </p:nvSpPr>
        <p:spPr>
          <a:xfrm>
            <a:off x="9511500" y="724075"/>
            <a:ext cx="3837000" cy="3695100"/>
          </a:xfrm>
        </p:spPr>
        <p:txBody>
          <a:bodyPr/>
          <a:lstStyle/>
          <a:p>
            <a:endParaRPr lang="en-US" dirty="0"/>
          </a:p>
        </p:txBody>
      </p:sp>
      <p:sp>
        <p:nvSpPr>
          <p:cNvPr id="8" name="TextBox 7">
            <a:extLst>
              <a:ext uri="{FF2B5EF4-FFF2-40B4-BE49-F238E27FC236}">
                <a16:creationId xmlns:a16="http://schemas.microsoft.com/office/drawing/2014/main" id="{E7A73924-8E5C-90CE-93BB-8790DB70235E}"/>
              </a:ext>
            </a:extLst>
          </p:cNvPr>
          <p:cNvSpPr txBox="1"/>
          <p:nvPr/>
        </p:nvSpPr>
        <p:spPr>
          <a:xfrm>
            <a:off x="8182660" y="4912668"/>
            <a:ext cx="2438400" cy="230832"/>
          </a:xfrm>
          <a:prstGeom prst="rect">
            <a:avLst/>
          </a:prstGeom>
          <a:noFill/>
        </p:spPr>
        <p:txBody>
          <a:bodyPr wrap="square" rtlCol="0">
            <a:spAutoFit/>
          </a:bodyPr>
          <a:lstStyle/>
          <a:p>
            <a:r>
              <a:rPr lang="en-US" sz="900" dirty="0">
                <a:solidFill>
                  <a:schemeClr val="bg1"/>
                </a:solidFill>
              </a:rPr>
              <a:t>© Marieke Boon</a:t>
            </a:r>
          </a:p>
        </p:txBody>
      </p:sp>
      <p:pic>
        <p:nvPicPr>
          <p:cNvPr id="5122" name="Picture 2">
            <a:extLst>
              <a:ext uri="{FF2B5EF4-FFF2-40B4-BE49-F238E27FC236}">
                <a16:creationId xmlns:a16="http://schemas.microsoft.com/office/drawing/2014/main" id="{6208EEFD-B30A-C778-A512-64F86CDC1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6584"/>
            <a:ext cx="4615129" cy="30869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rmenia: A Small Nation With a Huge Biodiversity Story - The Good Men  Project">
            <a:extLst>
              <a:ext uri="{FF2B5EF4-FFF2-40B4-BE49-F238E27FC236}">
                <a16:creationId xmlns:a16="http://schemas.microsoft.com/office/drawing/2014/main" id="{8EC4689F-399B-CF18-7D14-3464187B9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84859"/>
            <a:ext cx="5051456" cy="284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835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B1500F30-E3E9-4081-BD50-4E7AC10C5C51}"/>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A31AEC0D-F143-315D-0208-4D3343CA538D}"/>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Next </a:t>
            </a:r>
            <a:r>
              <a:rPr lang="fr-FR" dirty="0" err="1"/>
              <a:t>steps</a:t>
            </a:r>
            <a:endParaRPr dirty="0"/>
          </a:p>
        </p:txBody>
      </p:sp>
      <p:sp>
        <p:nvSpPr>
          <p:cNvPr id="67" name="Google Shape;67;p12">
            <a:extLst>
              <a:ext uri="{FF2B5EF4-FFF2-40B4-BE49-F238E27FC236}">
                <a16:creationId xmlns:a16="http://schemas.microsoft.com/office/drawing/2014/main" id="{4F545814-803A-7D7A-AFC5-431F69DED9E1}"/>
              </a:ext>
            </a:extLst>
          </p:cNvPr>
          <p:cNvSpPr txBox="1">
            <a:spLocks noGrp="1"/>
          </p:cNvSpPr>
          <p:nvPr>
            <p:ph type="body" idx="1"/>
          </p:nvPr>
        </p:nvSpPr>
        <p:spPr>
          <a:xfrm>
            <a:off x="215251" y="712662"/>
            <a:ext cx="5659770" cy="4091567"/>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US" dirty="0"/>
              <a:t>Before COP17 (2026, Armenia):</a:t>
            </a:r>
          </a:p>
          <a:p>
            <a:pPr marL="285750" indent="-285750">
              <a:spcAft>
                <a:spcPts val="1200"/>
              </a:spcAft>
            </a:pPr>
            <a:r>
              <a:rPr lang="en-US" dirty="0">
                <a:solidFill>
                  <a:srgbClr val="FF0000"/>
                </a:solidFill>
              </a:rPr>
              <a:t>Parties submit NBSAPs (if not submitted already) &amp; National Reports (by Feb 2026) – importance to have as many NR as possible</a:t>
            </a:r>
          </a:p>
          <a:p>
            <a:pPr marL="285750" indent="-285750">
              <a:spcAft>
                <a:spcPts val="1200"/>
              </a:spcAft>
            </a:pPr>
            <a:r>
              <a:rPr lang="en-US" dirty="0">
                <a:solidFill>
                  <a:srgbClr val="FFC000"/>
                </a:solidFill>
              </a:rPr>
              <a:t>AHSTAG outline of the global report (now) – possibility of sending comments (until today!), then discussion at SBSTTA (next slide) </a:t>
            </a:r>
          </a:p>
          <a:p>
            <a:pPr marL="285750" indent="-285750">
              <a:spcAft>
                <a:spcPts val="1200"/>
              </a:spcAft>
            </a:pPr>
            <a:r>
              <a:rPr lang="en-US" dirty="0"/>
              <a:t>Drafting of the report Winter-Spring 2026</a:t>
            </a:r>
          </a:p>
          <a:p>
            <a:pPr marL="285750" indent="-285750">
              <a:spcAft>
                <a:spcPts val="1200"/>
              </a:spcAft>
            </a:pPr>
            <a:r>
              <a:rPr lang="en-US" dirty="0"/>
              <a:t>Summer 2026 (SBI, SBSTTA, other informal dialogues)</a:t>
            </a:r>
          </a:p>
          <a:p>
            <a:pPr marL="285750" indent="-285750">
              <a:spcAft>
                <a:spcPts val="1200"/>
              </a:spcAft>
            </a:pPr>
            <a:r>
              <a:rPr lang="en-US" dirty="0"/>
              <a:t>At COP17: Adoption of decisions based on the first Global Review process</a:t>
            </a:r>
          </a:p>
          <a:p>
            <a:pPr marL="285750" indent="-285750">
              <a:spcAft>
                <a:spcPts val="1200"/>
              </a:spcAft>
            </a:pPr>
            <a:r>
              <a:rPr lang="en-US" dirty="0"/>
              <a:t>Key decisions for course correction and future implementation?</a:t>
            </a:r>
            <a:endParaRPr lang="fr-FR" dirty="0"/>
          </a:p>
        </p:txBody>
      </p:sp>
      <p:pic>
        <p:nvPicPr>
          <p:cNvPr id="4098" name="Picture 2" descr="Armenia – the glorious city of old | TimesTravel">
            <a:extLst>
              <a:ext uri="{FF2B5EF4-FFF2-40B4-BE49-F238E27FC236}">
                <a16:creationId xmlns:a16="http://schemas.microsoft.com/office/drawing/2014/main" id="{8EBE29ED-32E0-0FCC-6AD2-21B118AFA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11"/>
          <a:stretch>
            <a:fillRect/>
          </a:stretch>
        </p:blipFill>
        <p:spPr bwMode="auto">
          <a:xfrm>
            <a:off x="5833745" y="967740"/>
            <a:ext cx="3310255"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10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A3D3666-8D85-B419-38C6-804B30862411}"/>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6E1F2DD4-0735-4440-B25B-0BF8189BA338}"/>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Global Report</a:t>
            </a:r>
            <a:endParaRPr dirty="0"/>
          </a:p>
        </p:txBody>
      </p:sp>
      <p:sp>
        <p:nvSpPr>
          <p:cNvPr id="67" name="Google Shape;67;p12">
            <a:extLst>
              <a:ext uri="{FF2B5EF4-FFF2-40B4-BE49-F238E27FC236}">
                <a16:creationId xmlns:a16="http://schemas.microsoft.com/office/drawing/2014/main" id="{7F6A9780-9862-BBCE-44F4-585996CD45AD}"/>
              </a:ext>
            </a:extLst>
          </p:cNvPr>
          <p:cNvSpPr txBox="1">
            <a:spLocks noGrp="1"/>
          </p:cNvSpPr>
          <p:nvPr>
            <p:ph type="body" idx="1"/>
          </p:nvPr>
        </p:nvSpPr>
        <p:spPr>
          <a:xfrm>
            <a:off x="215250" y="712662"/>
            <a:ext cx="4918725" cy="4091567"/>
          </a:xfrm>
          <a:prstGeom prst="rect">
            <a:avLst/>
          </a:prstGeom>
        </p:spPr>
        <p:txBody>
          <a:bodyPr spcFirstLastPara="1" wrap="square" lIns="91425" tIns="91425" rIns="91425" bIns="91425" anchor="t" anchorCtr="0">
            <a:normAutofit fontScale="62500" lnSpcReduction="20000"/>
          </a:bodyPr>
          <a:lstStyle/>
          <a:p>
            <a:pPr marL="285750" lvl="0" indent="-285750" algn="l" rtl="0">
              <a:spcBef>
                <a:spcPts val="0"/>
              </a:spcBef>
              <a:spcAft>
                <a:spcPts val="1200"/>
              </a:spcAft>
              <a:buFont typeface="Wingdings" panose="05000000000000000000" pitchFamily="2" charset="2"/>
              <a:buChar char="Ø"/>
            </a:pPr>
            <a:r>
              <a:rPr lang="en-US" sz="1400" dirty="0"/>
              <a:t>Considerations related to national reports, as the primary source of information, and to other sources of information for the global report</a:t>
            </a:r>
          </a:p>
          <a:p>
            <a:pPr marL="285750" lvl="0" indent="-285750" algn="l" rtl="0">
              <a:spcBef>
                <a:spcPts val="0"/>
              </a:spcBef>
              <a:spcAft>
                <a:spcPts val="1200"/>
              </a:spcAft>
              <a:buFont typeface="Wingdings" panose="05000000000000000000" pitchFamily="2" charset="2"/>
              <a:buChar char="Ø"/>
            </a:pPr>
            <a:r>
              <a:rPr lang="en-US" sz="1400" dirty="0"/>
              <a:t>Geographic and temporal coverage of cross-cutting issues</a:t>
            </a:r>
          </a:p>
          <a:p>
            <a:pPr marL="0" lvl="0" indent="0" algn="l" rtl="0">
              <a:spcBef>
                <a:spcPts val="0"/>
              </a:spcBef>
              <a:spcAft>
                <a:spcPts val="1200"/>
              </a:spcAft>
              <a:buNone/>
            </a:pPr>
            <a:r>
              <a:rPr lang="fr-FR" sz="1400" b="1" dirty="0" err="1"/>
              <a:t>Outline</a:t>
            </a:r>
            <a:r>
              <a:rPr lang="fr-FR" sz="1400" dirty="0"/>
              <a:t>:</a:t>
            </a:r>
          </a:p>
          <a:p>
            <a:pPr marL="0" lvl="0" indent="0" algn="l" rtl="0">
              <a:spcBef>
                <a:spcPts val="0"/>
              </a:spcBef>
              <a:spcAft>
                <a:spcPts val="1200"/>
              </a:spcAft>
              <a:buNone/>
            </a:pPr>
            <a:r>
              <a:rPr lang="fr-FR" sz="1400" b="1" dirty="0"/>
              <a:t>Part 1. Introduction and </a:t>
            </a:r>
            <a:r>
              <a:rPr lang="fr-FR" sz="1400" b="1" dirty="0" err="1"/>
              <a:t>status</a:t>
            </a:r>
            <a:r>
              <a:rPr lang="fr-FR" sz="1400" b="1" dirty="0"/>
              <a:t> of and trends in </a:t>
            </a:r>
            <a:r>
              <a:rPr lang="fr-FR" sz="1400" b="1" dirty="0" err="1"/>
              <a:t>biodiversity</a:t>
            </a:r>
            <a:endParaRPr lang="fr-FR" sz="1400" b="1" dirty="0"/>
          </a:p>
          <a:p>
            <a:pPr marL="0" lvl="0" indent="0" algn="l" rtl="0">
              <a:spcBef>
                <a:spcPts val="0"/>
              </a:spcBef>
              <a:spcAft>
                <a:spcPts val="1200"/>
              </a:spcAft>
              <a:buNone/>
            </a:pPr>
            <a:r>
              <a:rPr lang="fr-FR" sz="1400" b="1" dirty="0"/>
              <a:t>Part 2. Collective </a:t>
            </a:r>
            <a:r>
              <a:rPr lang="fr-FR" sz="1400" b="1" dirty="0" err="1"/>
              <a:t>progress</a:t>
            </a:r>
            <a:endParaRPr lang="fr-FR" sz="1400" b="1" dirty="0"/>
          </a:p>
          <a:p>
            <a:pPr marL="285750" indent="-285750">
              <a:spcAft>
                <a:spcPts val="1200"/>
              </a:spcAft>
            </a:pPr>
            <a:r>
              <a:rPr lang="fr-FR" sz="1400" dirty="0" err="1"/>
              <a:t>Status</a:t>
            </a:r>
            <a:r>
              <a:rPr lang="fr-FR" sz="1400" dirty="0"/>
              <a:t> of </a:t>
            </a:r>
            <a:r>
              <a:rPr lang="fr-FR" sz="1400" dirty="0" err="1"/>
              <a:t>NBSAPs</a:t>
            </a:r>
            <a:r>
              <a:rPr lang="fr-FR" sz="1400" dirty="0"/>
              <a:t>, </a:t>
            </a:r>
            <a:r>
              <a:rPr lang="fr-FR" sz="1400" dirty="0" err="1"/>
              <a:t>targets</a:t>
            </a:r>
            <a:r>
              <a:rPr lang="fr-FR" sz="1400" dirty="0"/>
              <a:t> and reports</a:t>
            </a:r>
          </a:p>
          <a:p>
            <a:pPr marL="285750" indent="-285750">
              <a:spcAft>
                <a:spcPts val="1200"/>
              </a:spcAft>
            </a:pPr>
            <a:r>
              <a:rPr lang="fr-FR" sz="1400" dirty="0"/>
              <a:t>Collective </a:t>
            </a:r>
            <a:r>
              <a:rPr lang="fr-FR" sz="1400" dirty="0" err="1"/>
              <a:t>progress</a:t>
            </a:r>
            <a:r>
              <a:rPr lang="fr-FR" sz="1400" dirty="0"/>
              <a:t> </a:t>
            </a:r>
            <a:r>
              <a:rPr lang="fr-FR" sz="1400" dirty="0" err="1"/>
              <a:t>towards</a:t>
            </a:r>
            <a:r>
              <a:rPr lang="fr-FR" sz="1400" dirty="0"/>
              <a:t> the GBF</a:t>
            </a:r>
          </a:p>
          <a:p>
            <a:pPr marL="285750" indent="-285750">
              <a:spcAft>
                <a:spcPts val="1200"/>
              </a:spcAft>
            </a:pPr>
            <a:r>
              <a:rPr lang="fr-FR" sz="1400" dirty="0" err="1"/>
              <a:t>Review</a:t>
            </a:r>
            <a:r>
              <a:rPr lang="fr-FR" sz="1400" dirty="0"/>
              <a:t> of 23 </a:t>
            </a:r>
            <a:r>
              <a:rPr lang="fr-FR" sz="1400" dirty="0" err="1"/>
              <a:t>targets</a:t>
            </a:r>
            <a:endParaRPr lang="fr-FR" sz="1400" dirty="0"/>
          </a:p>
          <a:p>
            <a:pPr marL="285750" indent="-285750">
              <a:spcAft>
                <a:spcPts val="1200"/>
              </a:spcAft>
            </a:pPr>
            <a:r>
              <a:rPr lang="fr-FR" sz="1400" dirty="0" err="1"/>
              <a:t>Review</a:t>
            </a:r>
            <a:r>
              <a:rPr lang="fr-FR" sz="1400" dirty="0"/>
              <a:t> of the provision of </a:t>
            </a:r>
            <a:r>
              <a:rPr lang="fr-FR" sz="1400" dirty="0" err="1"/>
              <a:t>means</a:t>
            </a:r>
            <a:r>
              <a:rPr lang="fr-FR" sz="1400" dirty="0"/>
              <a:t> of </a:t>
            </a:r>
            <a:r>
              <a:rPr lang="fr-FR" sz="1400" dirty="0" err="1"/>
              <a:t>implementation</a:t>
            </a:r>
            <a:endParaRPr lang="fr-FR" sz="1400" dirty="0"/>
          </a:p>
          <a:p>
            <a:pPr marL="285750" indent="-285750">
              <a:spcAft>
                <a:spcPts val="1200"/>
              </a:spcAft>
            </a:pPr>
            <a:r>
              <a:rPr lang="fr-FR" sz="1400" dirty="0"/>
              <a:t>Compilation of </a:t>
            </a:r>
            <a:r>
              <a:rPr lang="fr-FR" sz="1400" dirty="0" err="1"/>
              <a:t>examples</a:t>
            </a:r>
            <a:r>
              <a:rPr lang="fr-FR" sz="1400" dirty="0"/>
              <a:t> of contributions of </a:t>
            </a:r>
            <a:r>
              <a:rPr lang="fr-FR" sz="1400" dirty="0" err="1"/>
              <a:t>MEAs</a:t>
            </a:r>
            <a:r>
              <a:rPr lang="fr-FR" sz="1400" dirty="0"/>
              <a:t>, </a:t>
            </a:r>
            <a:r>
              <a:rPr lang="fr-FR" sz="1400" dirty="0" err="1"/>
              <a:t>organizations</a:t>
            </a:r>
            <a:r>
              <a:rPr lang="fr-FR" sz="1400" dirty="0"/>
              <a:t> and </a:t>
            </a:r>
            <a:r>
              <a:rPr lang="fr-FR" sz="1400" dirty="0" err="1"/>
              <a:t>other</a:t>
            </a:r>
            <a:r>
              <a:rPr lang="fr-FR" sz="1400" dirty="0"/>
              <a:t> </a:t>
            </a:r>
            <a:r>
              <a:rPr lang="fr-FR" sz="1400" dirty="0" err="1"/>
              <a:t>processes</a:t>
            </a:r>
            <a:endParaRPr lang="fr-FR" sz="1400" dirty="0"/>
          </a:p>
          <a:p>
            <a:pPr marL="285750" indent="-285750">
              <a:spcAft>
                <a:spcPts val="1200"/>
              </a:spcAft>
            </a:pPr>
            <a:r>
              <a:rPr lang="fr-FR" sz="1400" dirty="0" err="1"/>
              <a:t>Analysis</a:t>
            </a:r>
            <a:r>
              <a:rPr lang="fr-FR" sz="1400" dirty="0"/>
              <a:t> of </a:t>
            </a:r>
            <a:r>
              <a:rPr lang="fr-FR" sz="1400" dirty="0" err="1"/>
              <a:t>progress</a:t>
            </a:r>
            <a:r>
              <a:rPr lang="fr-FR" sz="1400" dirty="0"/>
              <a:t> </a:t>
            </a:r>
            <a:r>
              <a:rPr lang="fr-FR" sz="1400" dirty="0" err="1"/>
              <a:t>towards</a:t>
            </a:r>
            <a:r>
              <a:rPr lang="fr-FR" sz="1400" dirty="0"/>
              <a:t> the 4 2050 goals</a:t>
            </a:r>
          </a:p>
          <a:p>
            <a:pPr marL="0" lvl="0" indent="0" algn="l" rtl="0">
              <a:spcBef>
                <a:spcPts val="0"/>
              </a:spcBef>
              <a:spcAft>
                <a:spcPts val="1200"/>
              </a:spcAft>
              <a:buNone/>
            </a:pPr>
            <a:r>
              <a:rPr lang="fr-FR" sz="1400" b="1" dirty="0"/>
              <a:t>Part 3. Conclusions and key messages</a:t>
            </a:r>
          </a:p>
          <a:p>
            <a:pPr marL="285750" indent="-285750">
              <a:spcAft>
                <a:spcPts val="1200"/>
              </a:spcAft>
            </a:pPr>
            <a:r>
              <a:rPr lang="fr-FR" sz="1400" dirty="0" err="1"/>
              <a:t>Including</a:t>
            </a:r>
            <a:r>
              <a:rPr lang="fr-FR" sz="1400" dirty="0"/>
              <a:t> ‘possible </a:t>
            </a:r>
            <a:r>
              <a:rPr lang="fr-FR" sz="1400" dirty="0" err="1"/>
              <a:t>pathways</a:t>
            </a:r>
            <a:r>
              <a:rPr lang="fr-FR" sz="1400" dirty="0"/>
              <a:t> and actions to </a:t>
            </a:r>
            <a:r>
              <a:rPr lang="fr-FR" sz="1400" dirty="0" err="1"/>
              <a:t>overcome</a:t>
            </a:r>
            <a:r>
              <a:rPr lang="fr-FR" sz="1400" dirty="0"/>
              <a:t> challenges’</a:t>
            </a:r>
          </a:p>
          <a:p>
            <a:pPr marL="0" lvl="0" indent="0" algn="l" rtl="0">
              <a:spcBef>
                <a:spcPts val="0"/>
              </a:spcBef>
              <a:spcAft>
                <a:spcPts val="1200"/>
              </a:spcAft>
              <a:buNone/>
            </a:pPr>
            <a:endParaRPr lang="fr-FR" dirty="0"/>
          </a:p>
        </p:txBody>
      </p:sp>
      <p:pic>
        <p:nvPicPr>
          <p:cNvPr id="3" name="Image 2">
            <a:extLst>
              <a:ext uri="{FF2B5EF4-FFF2-40B4-BE49-F238E27FC236}">
                <a16:creationId xmlns:a16="http://schemas.microsoft.com/office/drawing/2014/main" id="{16E3A734-5BE6-CA57-95FA-D65FD31AC9F8}"/>
              </a:ext>
            </a:extLst>
          </p:cNvPr>
          <p:cNvPicPr>
            <a:picLocks noChangeAspect="1"/>
          </p:cNvPicPr>
          <p:nvPr/>
        </p:nvPicPr>
        <p:blipFill>
          <a:blip r:embed="rId3"/>
          <a:stretch>
            <a:fillRect/>
          </a:stretch>
        </p:blipFill>
        <p:spPr>
          <a:xfrm>
            <a:off x="5214294" y="339271"/>
            <a:ext cx="3637713" cy="4367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6326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9DD7618A-5FD9-6518-C05E-A0AC3ED8AEC3}"/>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0C616F40-7F92-70CD-D293-FA700AD36063}"/>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Discussions at SBSTTA</a:t>
            </a:r>
            <a:endParaRPr dirty="0"/>
          </a:p>
        </p:txBody>
      </p:sp>
      <p:sp>
        <p:nvSpPr>
          <p:cNvPr id="67" name="Google Shape;67;p12">
            <a:extLst>
              <a:ext uri="{FF2B5EF4-FFF2-40B4-BE49-F238E27FC236}">
                <a16:creationId xmlns:a16="http://schemas.microsoft.com/office/drawing/2014/main" id="{E02F9803-A2F2-A3BB-D313-130BD0F7D38C}"/>
              </a:ext>
            </a:extLst>
          </p:cNvPr>
          <p:cNvSpPr txBox="1">
            <a:spLocks noGrp="1"/>
          </p:cNvSpPr>
          <p:nvPr>
            <p:ph type="body" idx="1"/>
          </p:nvPr>
        </p:nvSpPr>
        <p:spPr>
          <a:xfrm>
            <a:off x="215250" y="712662"/>
            <a:ext cx="5109225" cy="3625581"/>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fr-FR" dirty="0"/>
              <a:t>SBSTTA/27/2: Global </a:t>
            </a:r>
            <a:r>
              <a:rPr lang="fr-FR" dirty="0" err="1"/>
              <a:t>review</a:t>
            </a:r>
            <a:r>
              <a:rPr lang="fr-FR" dirty="0"/>
              <a:t> of collective </a:t>
            </a:r>
            <a:r>
              <a:rPr lang="fr-FR" dirty="0" err="1"/>
              <a:t>progress</a:t>
            </a:r>
            <a:endParaRPr lang="fr-FR" dirty="0"/>
          </a:p>
          <a:p>
            <a:pPr marL="0" lvl="0" indent="0" algn="l" rtl="0">
              <a:spcBef>
                <a:spcPts val="0"/>
              </a:spcBef>
              <a:spcAft>
                <a:spcPts val="1200"/>
              </a:spcAft>
              <a:buNone/>
            </a:pPr>
            <a:endParaRPr lang="fr-FR" dirty="0"/>
          </a:p>
          <a:p>
            <a:pPr marL="285750" indent="-285750">
              <a:spcAft>
                <a:spcPts val="1200"/>
              </a:spcAft>
            </a:pPr>
            <a:r>
              <a:rPr lang="en-US" dirty="0"/>
              <a:t>Consider the status of submission of NBSAPs and national targets</a:t>
            </a:r>
          </a:p>
          <a:p>
            <a:pPr marL="285750" indent="-285750">
              <a:spcAft>
                <a:spcPts val="1200"/>
              </a:spcAft>
            </a:pPr>
            <a:r>
              <a:rPr lang="en-US" dirty="0"/>
              <a:t>Recalling the importance of submitting national reports (primary source)</a:t>
            </a:r>
          </a:p>
          <a:p>
            <a:pPr marL="285750" indent="-285750">
              <a:spcAft>
                <a:spcPts val="1200"/>
              </a:spcAft>
            </a:pPr>
            <a:r>
              <a:rPr lang="en-US" dirty="0"/>
              <a:t>Encouraging other actors to submit information (template adopted, through the ORT)</a:t>
            </a:r>
          </a:p>
          <a:p>
            <a:pPr marL="0" indent="0">
              <a:spcAft>
                <a:spcPts val="1200"/>
              </a:spcAft>
              <a:buNone/>
            </a:pPr>
            <a:r>
              <a:rPr lang="en-US" dirty="0"/>
              <a:t>But most importantly, to adopt the annotated outline – which will become the “scope” of the future technical assessment</a:t>
            </a:r>
          </a:p>
          <a:p>
            <a:pPr marL="0" lvl="0" indent="0" algn="l" rtl="0">
              <a:spcBef>
                <a:spcPts val="0"/>
              </a:spcBef>
              <a:spcAft>
                <a:spcPts val="1200"/>
              </a:spcAft>
              <a:buNone/>
            </a:pPr>
            <a:endParaRPr lang="fr-FR" dirty="0"/>
          </a:p>
          <a:p>
            <a:pPr marL="0" lvl="0" indent="0" algn="l" rtl="0">
              <a:spcBef>
                <a:spcPts val="0"/>
              </a:spcBef>
              <a:spcAft>
                <a:spcPts val="1200"/>
              </a:spcAft>
              <a:buNone/>
            </a:pPr>
            <a:r>
              <a:rPr lang="fr-FR" dirty="0">
                <a:solidFill>
                  <a:srgbClr val="FF0000"/>
                </a:solidFill>
              </a:rPr>
              <a:t>N.B. Invitation to </a:t>
            </a:r>
            <a:r>
              <a:rPr lang="fr-FR" dirty="0" err="1">
                <a:solidFill>
                  <a:srgbClr val="FF0000"/>
                </a:solidFill>
              </a:rPr>
              <a:t>submit</a:t>
            </a:r>
            <a:r>
              <a:rPr lang="fr-FR" dirty="0">
                <a:solidFill>
                  <a:srgbClr val="FF0000"/>
                </a:solidFill>
              </a:rPr>
              <a:t> relevant information to support the production of the global report – by </a:t>
            </a:r>
            <a:r>
              <a:rPr lang="fr-FR" dirty="0" err="1">
                <a:solidFill>
                  <a:srgbClr val="FF0000"/>
                </a:solidFill>
              </a:rPr>
              <a:t>October</a:t>
            </a:r>
            <a:r>
              <a:rPr lang="fr-FR" dirty="0">
                <a:solidFill>
                  <a:srgbClr val="FF0000"/>
                </a:solidFill>
              </a:rPr>
              <a:t> 1st (notification 2025-099)</a:t>
            </a:r>
          </a:p>
          <a:p>
            <a:pPr marL="0" lvl="0" indent="0" algn="l" rtl="0">
              <a:spcBef>
                <a:spcPts val="0"/>
              </a:spcBef>
              <a:spcAft>
                <a:spcPts val="1200"/>
              </a:spcAft>
              <a:buNone/>
            </a:pPr>
            <a:endParaRPr lang="fr-FR" dirty="0"/>
          </a:p>
          <a:p>
            <a:pPr marL="0" lvl="0" indent="0" algn="l" rtl="0">
              <a:spcBef>
                <a:spcPts val="0"/>
              </a:spcBef>
              <a:spcAft>
                <a:spcPts val="1200"/>
              </a:spcAft>
              <a:buNone/>
            </a:pPr>
            <a:endParaRPr lang="fr-FR" dirty="0"/>
          </a:p>
        </p:txBody>
      </p:sp>
      <p:pic>
        <p:nvPicPr>
          <p:cNvPr id="3" name="Image 2">
            <a:extLst>
              <a:ext uri="{FF2B5EF4-FFF2-40B4-BE49-F238E27FC236}">
                <a16:creationId xmlns:a16="http://schemas.microsoft.com/office/drawing/2014/main" id="{CE23F20F-C84F-C7DE-A11F-14148B96AACE}"/>
              </a:ext>
            </a:extLst>
          </p:cNvPr>
          <p:cNvPicPr>
            <a:picLocks noChangeAspect="1"/>
          </p:cNvPicPr>
          <p:nvPr/>
        </p:nvPicPr>
        <p:blipFill>
          <a:blip r:embed="rId3"/>
          <a:stretch>
            <a:fillRect/>
          </a:stretch>
        </p:blipFill>
        <p:spPr>
          <a:xfrm>
            <a:off x="5399514" y="625650"/>
            <a:ext cx="3283568" cy="4315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5136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65379573-6948-6FD5-F61B-E6026A5BC42F}"/>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18A9BE5C-11E4-10CD-969D-5A6544FC2BB4}"/>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err="1"/>
              <a:t>Several</a:t>
            </a:r>
            <a:r>
              <a:rPr lang="fr-FR" dirty="0"/>
              <a:t> key challenges for an transformative Global </a:t>
            </a:r>
            <a:r>
              <a:rPr lang="fr-FR" dirty="0" err="1"/>
              <a:t>Review</a:t>
            </a:r>
            <a:endParaRPr dirty="0"/>
          </a:p>
        </p:txBody>
      </p:sp>
      <p:sp>
        <p:nvSpPr>
          <p:cNvPr id="67" name="Google Shape;67;p12">
            <a:extLst>
              <a:ext uri="{FF2B5EF4-FFF2-40B4-BE49-F238E27FC236}">
                <a16:creationId xmlns:a16="http://schemas.microsoft.com/office/drawing/2014/main" id="{3E898609-4415-6B9C-3C74-EEB8CC474D87}"/>
              </a:ext>
            </a:extLst>
          </p:cNvPr>
          <p:cNvSpPr txBox="1">
            <a:spLocks noGrp="1"/>
          </p:cNvSpPr>
          <p:nvPr>
            <p:ph type="body" idx="1"/>
          </p:nvPr>
        </p:nvSpPr>
        <p:spPr>
          <a:xfrm>
            <a:off x="215250" y="1018308"/>
            <a:ext cx="7877190" cy="3904212"/>
          </a:xfrm>
          <a:prstGeom prst="rect">
            <a:avLst/>
          </a:prstGeom>
        </p:spPr>
        <p:txBody>
          <a:bodyPr spcFirstLastPara="1" wrap="square" lIns="91425" tIns="91425" rIns="91425" bIns="91425" anchor="t" anchorCtr="0">
            <a:normAutofit fontScale="77500" lnSpcReduction="20000"/>
          </a:bodyPr>
          <a:lstStyle/>
          <a:p>
            <a:pPr marL="285750" indent="-285750">
              <a:spcAft>
                <a:spcPts val="1200"/>
              </a:spcAft>
            </a:pPr>
            <a:r>
              <a:rPr lang="en-US" dirty="0"/>
              <a:t>Tensions: persistent debates on </a:t>
            </a:r>
            <a:r>
              <a:rPr lang="en-US" b="1" dirty="0"/>
              <a:t>who should act, who should pay, and what counts as fair ambition</a:t>
            </a:r>
          </a:p>
          <a:p>
            <a:pPr marL="285750" indent="-285750">
              <a:spcAft>
                <a:spcPts val="1200"/>
              </a:spcAft>
            </a:pPr>
            <a:r>
              <a:rPr lang="en-US" dirty="0"/>
              <a:t>Risk of stalemate if financing and means of implementation are not addressed</a:t>
            </a:r>
          </a:p>
          <a:p>
            <a:pPr marL="285750" indent="-285750">
              <a:spcAft>
                <a:spcPts val="1200"/>
              </a:spcAft>
            </a:pPr>
            <a:r>
              <a:rPr lang="en-US" dirty="0"/>
              <a:t>Data and reporting gaps: delays in NBSAPs and 7th National Reports submission </a:t>
            </a:r>
            <a:r>
              <a:rPr lang="en-US" b="1" dirty="0"/>
              <a:t>jeopardize the quality and legitimacy of the Global Review</a:t>
            </a:r>
          </a:p>
          <a:p>
            <a:pPr marL="285750" indent="-285750">
              <a:spcAft>
                <a:spcPts val="1200"/>
              </a:spcAft>
            </a:pPr>
            <a:r>
              <a:rPr lang="en-US" dirty="0"/>
              <a:t>Uneven capacities between countries to provide structured and comparable data (as well as participating to “dialogues”)</a:t>
            </a:r>
          </a:p>
          <a:p>
            <a:pPr marL="285750" indent="-285750">
              <a:spcAft>
                <a:spcPts val="1200"/>
              </a:spcAft>
            </a:pPr>
            <a:r>
              <a:rPr lang="en-US" dirty="0"/>
              <a:t>Inclusivity and equity: despite creation of the new body at COP16 (article 8(j)), voices of vulnerable countries, civil society, and local actors remain underrepresented. </a:t>
            </a:r>
            <a:r>
              <a:rPr lang="en-US" b="1" dirty="0"/>
              <a:t>Procedural equity is essential </a:t>
            </a:r>
            <a:r>
              <a:rPr lang="en-US" dirty="0"/>
              <a:t>for legitimacy but still fragile</a:t>
            </a:r>
          </a:p>
          <a:p>
            <a:pPr marL="285750" indent="-285750">
              <a:spcAft>
                <a:spcPts val="1200"/>
              </a:spcAft>
            </a:pPr>
            <a:r>
              <a:rPr lang="en-US" dirty="0"/>
              <a:t>Lessons from the climate GST: </a:t>
            </a:r>
            <a:r>
              <a:rPr lang="en-US" b="1" dirty="0"/>
              <a:t>risk that conclusions remain too general and not translated into actionable policies. </a:t>
            </a:r>
            <a:r>
              <a:rPr lang="en-US" dirty="0"/>
              <a:t>Need to avoid “dialogue fatigue” and ensure political uptake of technical findings.</a:t>
            </a:r>
          </a:p>
          <a:p>
            <a:pPr marL="285750" indent="-285750">
              <a:spcAft>
                <a:spcPts val="1200"/>
              </a:spcAft>
            </a:pPr>
            <a:r>
              <a:rPr lang="en-US" dirty="0"/>
              <a:t>Parties want the process to remain non-intrusive and facilitative, but too much caution could limit its potential to deliver transformative impact</a:t>
            </a:r>
          </a:p>
        </p:txBody>
      </p:sp>
    </p:spTree>
    <p:extLst>
      <p:ext uri="{BB962C8B-B14F-4D97-AF65-F5344CB8AC3E}">
        <p14:creationId xmlns:p14="http://schemas.microsoft.com/office/powerpoint/2010/main" val="2991389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DEC8424D-3345-3C64-C838-BAE4B03276BA}"/>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CA7FC48F-C8F0-D7CB-F88D-93CFC5B020C7}"/>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err="1"/>
              <a:t>What</a:t>
            </a:r>
            <a:r>
              <a:rPr lang="fr-FR" dirty="0"/>
              <a:t> can </a:t>
            </a:r>
            <a:r>
              <a:rPr lang="fr-FR" dirty="0" err="1"/>
              <a:t>be</a:t>
            </a:r>
            <a:r>
              <a:rPr lang="fr-FR" dirty="0"/>
              <a:t> </a:t>
            </a:r>
            <a:r>
              <a:rPr lang="fr-FR" dirty="0" err="1"/>
              <a:t>reinforced</a:t>
            </a:r>
            <a:r>
              <a:rPr lang="fr-FR" dirty="0"/>
              <a:t> over time for an </a:t>
            </a:r>
            <a:r>
              <a:rPr lang="fr-FR" dirty="0" err="1"/>
              <a:t>impactful</a:t>
            </a:r>
            <a:r>
              <a:rPr lang="fr-FR" dirty="0"/>
              <a:t> Global </a:t>
            </a:r>
            <a:r>
              <a:rPr lang="fr-FR" dirty="0" err="1"/>
              <a:t>Review</a:t>
            </a:r>
            <a:endParaRPr dirty="0"/>
          </a:p>
        </p:txBody>
      </p:sp>
      <p:sp>
        <p:nvSpPr>
          <p:cNvPr id="67" name="Google Shape;67;p12">
            <a:extLst>
              <a:ext uri="{FF2B5EF4-FFF2-40B4-BE49-F238E27FC236}">
                <a16:creationId xmlns:a16="http://schemas.microsoft.com/office/drawing/2014/main" id="{BC5C271C-4C48-E097-2B09-C4F4C2626D69}"/>
              </a:ext>
            </a:extLst>
          </p:cNvPr>
          <p:cNvSpPr txBox="1">
            <a:spLocks noGrp="1"/>
          </p:cNvSpPr>
          <p:nvPr>
            <p:ph type="body" idx="1"/>
          </p:nvPr>
        </p:nvSpPr>
        <p:spPr>
          <a:xfrm>
            <a:off x="215250" y="1018308"/>
            <a:ext cx="8520600" cy="3622271"/>
          </a:xfrm>
          <a:prstGeom prst="rect">
            <a:avLst/>
          </a:prstGeom>
        </p:spPr>
        <p:txBody>
          <a:bodyPr spcFirstLastPara="1" wrap="square" lIns="91425" tIns="91425" rIns="91425" bIns="91425" anchor="t" anchorCtr="0">
            <a:normAutofit fontScale="70000" lnSpcReduction="20000"/>
          </a:bodyPr>
          <a:lstStyle/>
          <a:p>
            <a:pPr marL="285750" indent="-285750">
              <a:spcAft>
                <a:spcPts val="1200"/>
              </a:spcAft>
            </a:pPr>
            <a:r>
              <a:rPr lang="en-US" dirty="0"/>
              <a:t>Diagnose progress &amp; gaps: provide an honest </a:t>
            </a:r>
            <a:r>
              <a:rPr lang="en-US" dirty="0" err="1"/>
              <a:t>stocktake</a:t>
            </a:r>
            <a:r>
              <a:rPr lang="en-US" dirty="0"/>
              <a:t> of successes, failures, and lessons learned</a:t>
            </a:r>
          </a:p>
          <a:p>
            <a:pPr marL="285750" indent="-285750">
              <a:spcAft>
                <a:spcPts val="1200"/>
              </a:spcAft>
            </a:pPr>
            <a:r>
              <a:rPr lang="en-US" dirty="0"/>
              <a:t>Foster peer learning &amp; mutual support: build trust, enable exchange of practices, and strengthen ownership among Parties &amp; stakeholders</a:t>
            </a:r>
          </a:p>
          <a:p>
            <a:pPr marL="285750" indent="-285750">
              <a:spcAft>
                <a:spcPts val="1200"/>
              </a:spcAft>
            </a:pPr>
            <a:r>
              <a:rPr lang="en-US" dirty="0"/>
              <a:t>Expose financing &amp; implementation barriers: identify where additional support is needed and highlight systemic obstacles</a:t>
            </a:r>
          </a:p>
          <a:p>
            <a:pPr marL="285750" indent="-285750">
              <a:spcAft>
                <a:spcPts val="1200"/>
              </a:spcAft>
            </a:pPr>
            <a:r>
              <a:rPr lang="en-US" dirty="0"/>
              <a:t>Drive political momentum toward 2030 &amp; 2050 goals: translate technical findings into actionable pathways and COP decisions</a:t>
            </a:r>
          </a:p>
          <a:p>
            <a:pPr marL="285750" indent="-285750">
              <a:spcAft>
                <a:spcPts val="1200"/>
              </a:spcAft>
            </a:pPr>
            <a:r>
              <a:rPr lang="en-US" dirty="0"/>
              <a:t>Key messages from dialogues (organized by PBL and IDDRI): </a:t>
            </a:r>
          </a:p>
          <a:p>
            <a:pPr marL="742950" lvl="1" indent="-285750">
              <a:spcAft>
                <a:spcPts val="1200"/>
              </a:spcAft>
            </a:pPr>
            <a:r>
              <a:rPr lang="en-US" dirty="0"/>
              <a:t>the Global Review must be continuous, not a one-off to foster a culture of accountability</a:t>
            </a:r>
          </a:p>
          <a:p>
            <a:pPr marL="742950" lvl="1" indent="-285750">
              <a:spcAft>
                <a:spcPts val="1200"/>
              </a:spcAft>
            </a:pPr>
            <a:r>
              <a:rPr lang="en-US" dirty="0"/>
              <a:t>needs to go beyond CBD circles to speak to other sectors, incl. business &amp; finance</a:t>
            </a:r>
          </a:p>
          <a:p>
            <a:pPr marL="742950" lvl="1" indent="-285750">
              <a:spcAft>
                <a:spcPts val="1200"/>
              </a:spcAft>
            </a:pPr>
            <a:r>
              <a:rPr lang="en-US" dirty="0"/>
              <a:t>balance ambition &amp; feasibility for credible but realistic outputs</a:t>
            </a:r>
          </a:p>
          <a:p>
            <a:pPr marL="742950" lvl="1" indent="-285750">
              <a:spcAft>
                <a:spcPts val="1200"/>
              </a:spcAft>
            </a:pPr>
            <a:r>
              <a:rPr lang="en-US" dirty="0"/>
              <a:t>Inclusivity is key. IPLCs, local actors, and private sector must be engaged early</a:t>
            </a:r>
          </a:p>
          <a:p>
            <a:pPr marL="742950" lvl="1" indent="-285750">
              <a:spcAft>
                <a:spcPts val="1200"/>
              </a:spcAft>
            </a:pPr>
            <a:r>
              <a:rPr lang="en-US" dirty="0"/>
              <a:t>Political uptake matters, the global review should inform declarations, other multilateral processes, and public debate.</a:t>
            </a:r>
            <a:endParaRPr lang="fr-FR" dirty="0"/>
          </a:p>
          <a:p>
            <a:pPr marL="0" lvl="0" indent="0" algn="l" rtl="0">
              <a:spcBef>
                <a:spcPts val="0"/>
              </a:spcBef>
              <a:spcAft>
                <a:spcPts val="1200"/>
              </a:spcAft>
              <a:buNone/>
            </a:pPr>
            <a:endParaRPr lang="fr-FR" dirty="0"/>
          </a:p>
          <a:p>
            <a:pPr marL="0" lvl="0" indent="0" algn="l" rtl="0">
              <a:spcBef>
                <a:spcPts val="0"/>
              </a:spcBef>
              <a:spcAft>
                <a:spcPts val="1200"/>
              </a:spcAft>
              <a:buNone/>
            </a:pPr>
            <a:endParaRPr lang="fr-FR" dirty="0"/>
          </a:p>
        </p:txBody>
      </p:sp>
    </p:spTree>
    <p:extLst>
      <p:ext uri="{BB962C8B-B14F-4D97-AF65-F5344CB8AC3E}">
        <p14:creationId xmlns:p14="http://schemas.microsoft.com/office/powerpoint/2010/main" val="2170616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F48D-5452-353C-787B-E24C9FEA1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5B3AE-FBD1-6495-A02B-4CB88FC9114C}"/>
              </a:ext>
            </a:extLst>
          </p:cNvPr>
          <p:cNvSpPr>
            <a:spLocks noGrp="1"/>
          </p:cNvSpPr>
          <p:nvPr>
            <p:ph type="title"/>
          </p:nvPr>
        </p:nvSpPr>
        <p:spPr/>
        <p:txBody>
          <a:bodyPr>
            <a:normAutofit fontScale="90000"/>
          </a:bodyPr>
          <a:lstStyle/>
          <a:p>
            <a:r>
              <a:rPr lang="en-US" dirty="0"/>
              <a:t>Policy analysis of national targets</a:t>
            </a:r>
          </a:p>
        </p:txBody>
      </p:sp>
      <p:sp>
        <p:nvSpPr>
          <p:cNvPr id="3" name="Subtitle 2">
            <a:extLst>
              <a:ext uri="{FF2B5EF4-FFF2-40B4-BE49-F238E27FC236}">
                <a16:creationId xmlns:a16="http://schemas.microsoft.com/office/drawing/2014/main" id="{387CAA71-602D-9537-5A49-507E0283E850}"/>
              </a:ext>
            </a:extLst>
          </p:cNvPr>
          <p:cNvSpPr>
            <a:spLocks noGrp="1"/>
          </p:cNvSpPr>
          <p:nvPr>
            <p:ph type="subTitle" idx="1"/>
          </p:nvPr>
        </p:nvSpPr>
        <p:spPr>
          <a:xfrm>
            <a:off x="333784" y="2817036"/>
            <a:ext cx="3908631" cy="1235100"/>
          </a:xfrm>
        </p:spPr>
        <p:txBody>
          <a:bodyPr>
            <a:normAutofit fontScale="85000" lnSpcReduction="10000"/>
          </a:bodyPr>
          <a:lstStyle/>
          <a:p>
            <a:pPr algn="l"/>
            <a:r>
              <a:rPr lang="en-US" dirty="0"/>
              <a:t>Patterns of current ambitions reflected in national biodiversity targets: a contribution to the global review</a:t>
            </a:r>
          </a:p>
        </p:txBody>
      </p:sp>
      <p:sp>
        <p:nvSpPr>
          <p:cNvPr id="4" name="Text Placeholder 3">
            <a:extLst>
              <a:ext uri="{FF2B5EF4-FFF2-40B4-BE49-F238E27FC236}">
                <a16:creationId xmlns:a16="http://schemas.microsoft.com/office/drawing/2014/main" id="{C93168BA-5E79-5762-7412-7F49BFE07B56}"/>
              </a:ext>
            </a:extLst>
          </p:cNvPr>
          <p:cNvSpPr>
            <a:spLocks noGrp="1"/>
          </p:cNvSpPr>
          <p:nvPr>
            <p:ph type="body" idx="2"/>
          </p:nvPr>
        </p:nvSpPr>
        <p:spPr/>
        <p:txBody>
          <a:bodyPr/>
          <a:lstStyle/>
          <a:p>
            <a:endParaRPr lang="en-US"/>
          </a:p>
        </p:txBody>
      </p:sp>
      <p:pic>
        <p:nvPicPr>
          <p:cNvPr id="5" name="Picture 4" descr="Close-up of water ripples&#10;&#10;AI-generated content may be incorrect.">
            <a:extLst>
              <a:ext uri="{FF2B5EF4-FFF2-40B4-BE49-F238E27FC236}">
                <a16:creationId xmlns:a16="http://schemas.microsoft.com/office/drawing/2014/main" id="{BCE02D87-066F-5256-0B00-2BD79D66C435}"/>
              </a:ext>
            </a:extLst>
          </p:cNvPr>
          <p:cNvPicPr>
            <a:picLocks noChangeAspect="1"/>
          </p:cNvPicPr>
          <p:nvPr/>
        </p:nvPicPr>
        <p:blipFill>
          <a:blip r:embed="rId2"/>
          <a:stretch>
            <a:fillRect/>
          </a:stretch>
        </p:blipFill>
        <p:spPr>
          <a:xfrm>
            <a:off x="4572000" y="0"/>
            <a:ext cx="7716621" cy="5143500"/>
          </a:xfrm>
          <a:prstGeom prst="rect">
            <a:avLst/>
          </a:prstGeom>
        </p:spPr>
      </p:pic>
      <p:sp>
        <p:nvSpPr>
          <p:cNvPr id="8" name="TextBox 7">
            <a:extLst>
              <a:ext uri="{FF2B5EF4-FFF2-40B4-BE49-F238E27FC236}">
                <a16:creationId xmlns:a16="http://schemas.microsoft.com/office/drawing/2014/main" id="{943FEF8A-EDFA-F010-7460-368F7E708937}"/>
              </a:ext>
            </a:extLst>
          </p:cNvPr>
          <p:cNvSpPr txBox="1"/>
          <p:nvPr/>
        </p:nvSpPr>
        <p:spPr>
          <a:xfrm>
            <a:off x="8182660" y="4912668"/>
            <a:ext cx="2438400" cy="230832"/>
          </a:xfrm>
          <a:prstGeom prst="rect">
            <a:avLst/>
          </a:prstGeom>
          <a:noFill/>
        </p:spPr>
        <p:txBody>
          <a:bodyPr wrap="square" rtlCol="0">
            <a:spAutoFit/>
          </a:bodyPr>
          <a:lstStyle/>
          <a:p>
            <a:r>
              <a:rPr lang="en-US" sz="900" dirty="0">
                <a:solidFill>
                  <a:schemeClr val="bg1"/>
                </a:solidFill>
              </a:rPr>
              <a:t>© Marieke Boon</a:t>
            </a:r>
          </a:p>
        </p:txBody>
      </p:sp>
      <p:pic>
        <p:nvPicPr>
          <p:cNvPr id="9" name="Afbeelding 2" descr="Logo of the PBL Netherlands Environmental Assessment Agency">
            <a:extLst>
              <a:ext uri="{FF2B5EF4-FFF2-40B4-BE49-F238E27FC236}">
                <a16:creationId xmlns:a16="http://schemas.microsoft.com/office/drawing/2014/main" id="{AE9E0AE9-4582-5B3D-B43D-2130BD06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00" y="-47625"/>
            <a:ext cx="1335194" cy="724075"/>
          </a:xfrm>
          <a:prstGeom prst="rect">
            <a:avLst/>
          </a:prstGeom>
        </p:spPr>
      </p:pic>
    </p:spTree>
    <p:extLst>
      <p:ext uri="{BB962C8B-B14F-4D97-AF65-F5344CB8AC3E}">
        <p14:creationId xmlns:p14="http://schemas.microsoft.com/office/powerpoint/2010/main" val="3753058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989A-DB27-EB17-803B-7D2DB83AED04}"/>
              </a:ext>
            </a:extLst>
          </p:cNvPr>
          <p:cNvSpPr>
            <a:spLocks noGrp="1"/>
          </p:cNvSpPr>
          <p:nvPr>
            <p:ph type="title"/>
          </p:nvPr>
        </p:nvSpPr>
        <p:spPr/>
        <p:txBody>
          <a:bodyPr>
            <a:normAutofit fontScale="90000"/>
          </a:bodyPr>
          <a:lstStyle/>
          <a:p>
            <a:r>
              <a:rPr lang="en-US" dirty="0"/>
              <a:t>Policy analysis of national targets</a:t>
            </a:r>
          </a:p>
        </p:txBody>
      </p:sp>
      <p:sp>
        <p:nvSpPr>
          <p:cNvPr id="3" name="Text Placeholder 2">
            <a:extLst>
              <a:ext uri="{FF2B5EF4-FFF2-40B4-BE49-F238E27FC236}">
                <a16:creationId xmlns:a16="http://schemas.microsoft.com/office/drawing/2014/main" id="{E6DA2C79-42EE-AD4B-73C9-16AC6A5F713B}"/>
              </a:ext>
            </a:extLst>
          </p:cNvPr>
          <p:cNvSpPr>
            <a:spLocks noGrp="1"/>
          </p:cNvSpPr>
          <p:nvPr>
            <p:ph type="body" idx="1"/>
          </p:nvPr>
        </p:nvSpPr>
        <p:spPr/>
        <p:txBody>
          <a:bodyPr/>
          <a:lstStyle/>
          <a:p>
            <a:r>
              <a:rPr lang="en-US" dirty="0"/>
              <a:t>Parties under the CBD create national policy aligned to the GBF</a:t>
            </a:r>
          </a:p>
          <a:p>
            <a:r>
              <a:rPr lang="en-US" dirty="0"/>
              <a:t>National Targets and/or NBSAPs</a:t>
            </a:r>
          </a:p>
          <a:p>
            <a:r>
              <a:rPr lang="en-US" dirty="0"/>
              <a:t>GBF targets are broad, not always SMART, and ask for a global implementation</a:t>
            </a:r>
          </a:p>
          <a:p>
            <a:r>
              <a:rPr lang="en-US" dirty="0"/>
              <a:t>Resultingly, national targets may not be comparable</a:t>
            </a:r>
          </a:p>
        </p:txBody>
      </p:sp>
      <p:pic>
        <p:nvPicPr>
          <p:cNvPr id="4" name="Picture 3" descr="A map of the world&#10;&#10;AI-generated content may be incorrect.">
            <a:extLst>
              <a:ext uri="{FF2B5EF4-FFF2-40B4-BE49-F238E27FC236}">
                <a16:creationId xmlns:a16="http://schemas.microsoft.com/office/drawing/2014/main" id="{7330E977-1A68-6A49-A796-9E7D39D32817}"/>
              </a:ext>
            </a:extLst>
          </p:cNvPr>
          <p:cNvPicPr>
            <a:picLocks noChangeAspect="1"/>
          </p:cNvPicPr>
          <p:nvPr/>
        </p:nvPicPr>
        <p:blipFill>
          <a:blip r:embed="rId2"/>
          <a:stretch>
            <a:fillRect/>
          </a:stretch>
        </p:blipFill>
        <p:spPr>
          <a:xfrm>
            <a:off x="215250" y="2060279"/>
            <a:ext cx="3870566" cy="2645072"/>
          </a:xfrm>
          <a:prstGeom prst="rect">
            <a:avLst/>
          </a:prstGeom>
        </p:spPr>
      </p:pic>
      <p:pic>
        <p:nvPicPr>
          <p:cNvPr id="5" name="Picture 4" descr="A map of the world&#10;&#10;AI-generated content may be incorrect.">
            <a:extLst>
              <a:ext uri="{FF2B5EF4-FFF2-40B4-BE49-F238E27FC236}">
                <a16:creationId xmlns:a16="http://schemas.microsoft.com/office/drawing/2014/main" id="{A5CCFEC9-C912-7780-86BB-69DDA9A47DDD}"/>
              </a:ext>
            </a:extLst>
          </p:cNvPr>
          <p:cNvPicPr>
            <a:picLocks noChangeAspect="1"/>
          </p:cNvPicPr>
          <p:nvPr/>
        </p:nvPicPr>
        <p:blipFill>
          <a:blip r:embed="rId3"/>
          <a:stretch>
            <a:fillRect/>
          </a:stretch>
        </p:blipFill>
        <p:spPr>
          <a:xfrm>
            <a:off x="4757264" y="2161483"/>
            <a:ext cx="3978586" cy="2718890"/>
          </a:xfrm>
          <a:prstGeom prst="rect">
            <a:avLst/>
          </a:prstGeom>
        </p:spPr>
      </p:pic>
      <p:sp>
        <p:nvSpPr>
          <p:cNvPr id="6" name="TextBox 5">
            <a:extLst>
              <a:ext uri="{FF2B5EF4-FFF2-40B4-BE49-F238E27FC236}">
                <a16:creationId xmlns:a16="http://schemas.microsoft.com/office/drawing/2014/main" id="{7DC16C51-0361-5983-8F39-CA80CFD0893D}"/>
              </a:ext>
            </a:extLst>
          </p:cNvPr>
          <p:cNvSpPr txBox="1"/>
          <p:nvPr/>
        </p:nvSpPr>
        <p:spPr>
          <a:xfrm>
            <a:off x="215250" y="4314825"/>
            <a:ext cx="4260300" cy="461665"/>
          </a:xfrm>
          <a:prstGeom prst="rect">
            <a:avLst/>
          </a:prstGeom>
          <a:noFill/>
        </p:spPr>
        <p:txBody>
          <a:bodyPr wrap="square" rtlCol="0">
            <a:spAutoFit/>
          </a:bodyPr>
          <a:lstStyle/>
          <a:p>
            <a:r>
              <a:rPr lang="en-US" sz="1200" dirty="0">
                <a:solidFill>
                  <a:schemeClr val="bg2"/>
                </a:solidFill>
              </a:rPr>
              <a:t>CBD Parties that uploaded at least 1 National Target to the ORT, August 8</a:t>
            </a:r>
            <a:r>
              <a:rPr lang="en-US" sz="1200" baseline="30000" dirty="0">
                <a:solidFill>
                  <a:schemeClr val="bg2"/>
                </a:solidFill>
              </a:rPr>
              <a:t>th</a:t>
            </a:r>
            <a:r>
              <a:rPr lang="en-US" sz="1200" dirty="0">
                <a:solidFill>
                  <a:schemeClr val="bg2"/>
                </a:solidFill>
              </a:rPr>
              <a:t> 2025. (139 Parties, 3276 targets)</a:t>
            </a:r>
          </a:p>
        </p:txBody>
      </p:sp>
      <p:sp>
        <p:nvSpPr>
          <p:cNvPr id="7" name="TextBox 6">
            <a:extLst>
              <a:ext uri="{FF2B5EF4-FFF2-40B4-BE49-F238E27FC236}">
                <a16:creationId xmlns:a16="http://schemas.microsoft.com/office/drawing/2014/main" id="{9A94FEBA-BB16-CABD-12BC-401E68636FA8}"/>
              </a:ext>
            </a:extLst>
          </p:cNvPr>
          <p:cNvSpPr txBox="1"/>
          <p:nvPr/>
        </p:nvSpPr>
        <p:spPr>
          <a:xfrm>
            <a:off x="4572000" y="4314825"/>
            <a:ext cx="4260300" cy="461665"/>
          </a:xfrm>
          <a:prstGeom prst="rect">
            <a:avLst/>
          </a:prstGeom>
          <a:noFill/>
        </p:spPr>
        <p:txBody>
          <a:bodyPr wrap="square" rtlCol="0">
            <a:spAutoFit/>
          </a:bodyPr>
          <a:lstStyle/>
          <a:p>
            <a:r>
              <a:rPr lang="en-US" sz="1200" dirty="0">
                <a:solidFill>
                  <a:schemeClr val="bg2"/>
                </a:solidFill>
              </a:rPr>
              <a:t>CBD Parties that uploaded a NBSAP, August 8</a:t>
            </a:r>
            <a:r>
              <a:rPr lang="en-US" sz="1200" baseline="30000" dirty="0">
                <a:solidFill>
                  <a:schemeClr val="bg2"/>
                </a:solidFill>
              </a:rPr>
              <a:t>th</a:t>
            </a:r>
            <a:r>
              <a:rPr lang="en-US" sz="1200" dirty="0">
                <a:solidFill>
                  <a:schemeClr val="bg2"/>
                </a:solidFill>
              </a:rPr>
              <a:t> 2025. </a:t>
            </a:r>
          </a:p>
          <a:p>
            <a:r>
              <a:rPr lang="en-US" sz="1200" dirty="0">
                <a:solidFill>
                  <a:schemeClr val="bg2"/>
                </a:solidFill>
              </a:rPr>
              <a:t>(55 Parties, 57 NBSAPs)</a:t>
            </a:r>
          </a:p>
        </p:txBody>
      </p:sp>
    </p:spTree>
    <p:extLst>
      <p:ext uri="{BB962C8B-B14F-4D97-AF65-F5344CB8AC3E}">
        <p14:creationId xmlns:p14="http://schemas.microsoft.com/office/powerpoint/2010/main" val="2717827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C542-56F6-03DF-17AB-46ACF9DAF233}"/>
              </a:ext>
            </a:extLst>
          </p:cNvPr>
          <p:cNvSpPr>
            <a:spLocks noGrp="1"/>
          </p:cNvSpPr>
          <p:nvPr>
            <p:ph type="title"/>
          </p:nvPr>
        </p:nvSpPr>
        <p:spPr>
          <a:xfrm>
            <a:off x="100675" y="52950"/>
            <a:ext cx="8520600" cy="572700"/>
          </a:xfrm>
        </p:spPr>
        <p:txBody>
          <a:bodyPr wrap="square" anchor="ctr">
            <a:normAutofit/>
          </a:bodyPr>
          <a:lstStyle/>
          <a:p>
            <a:pPr>
              <a:lnSpc>
                <a:spcPct val="90000"/>
              </a:lnSpc>
            </a:pPr>
            <a:r>
              <a:rPr lang="en-US" dirty="0"/>
              <a:t>Policy analysis of national targets</a:t>
            </a:r>
            <a:endParaRPr lang="en-US"/>
          </a:p>
        </p:txBody>
      </p:sp>
      <p:sp>
        <p:nvSpPr>
          <p:cNvPr id="3" name="Text Placeholder 2">
            <a:extLst>
              <a:ext uri="{FF2B5EF4-FFF2-40B4-BE49-F238E27FC236}">
                <a16:creationId xmlns:a16="http://schemas.microsoft.com/office/drawing/2014/main" id="{AE755848-0635-73B4-65D2-3579B147632C}"/>
              </a:ext>
            </a:extLst>
          </p:cNvPr>
          <p:cNvSpPr>
            <a:spLocks noGrp="1"/>
          </p:cNvSpPr>
          <p:nvPr>
            <p:ph type="body" idx="4294967295"/>
          </p:nvPr>
        </p:nvSpPr>
        <p:spPr>
          <a:xfrm>
            <a:off x="100675" y="625649"/>
            <a:ext cx="8895688" cy="4108275"/>
          </a:xfrm>
        </p:spPr>
        <p:txBody>
          <a:bodyPr anchor="t">
            <a:normAutofit/>
          </a:bodyPr>
          <a:lstStyle/>
          <a:p>
            <a:pPr>
              <a:spcAft>
                <a:spcPts val="600"/>
              </a:spcAft>
              <a:buClr>
                <a:srgbClr val="000000"/>
              </a:buClr>
            </a:pPr>
            <a:r>
              <a:rPr lang="en-US" sz="1500" b="0" i="0" u="none" strike="noStrike" cap="none" dirty="0">
                <a:solidFill>
                  <a:srgbClr val="001E4D"/>
                </a:solidFill>
              </a:rPr>
              <a:t>Analysis of National Targets uploaded to the CBD’s Online Reporting Tool (ORT)</a:t>
            </a:r>
          </a:p>
          <a:p>
            <a:pPr>
              <a:spcAft>
                <a:spcPts val="600"/>
              </a:spcAft>
              <a:buClr>
                <a:srgbClr val="000000"/>
              </a:buClr>
            </a:pPr>
            <a:r>
              <a:rPr lang="en-US" sz="1500" b="0" i="0" u="none" strike="noStrike" cap="none" dirty="0">
                <a:solidFill>
                  <a:srgbClr val="001E4D"/>
                </a:solidFill>
              </a:rPr>
              <a:t>GBF targets 1 – 12 and 16, directly relevant for Goals A and B</a:t>
            </a:r>
          </a:p>
          <a:p>
            <a:pPr>
              <a:spcAft>
                <a:spcPts val="600"/>
              </a:spcAft>
              <a:buClr>
                <a:srgbClr val="000000"/>
              </a:buClr>
            </a:pPr>
            <a:r>
              <a:rPr lang="en-US" sz="1500" b="0" i="0" u="none" strike="noStrike" cap="none" dirty="0">
                <a:solidFill>
                  <a:srgbClr val="001E4D"/>
                </a:solidFill>
              </a:rPr>
              <a:t>Clustering method by use of large language model</a:t>
            </a:r>
          </a:p>
          <a:p>
            <a:pPr lvl="1">
              <a:spcAft>
                <a:spcPts val="600"/>
              </a:spcAft>
              <a:buClr>
                <a:srgbClr val="000000"/>
              </a:buClr>
            </a:pPr>
            <a:r>
              <a:rPr lang="en-US" sz="1500" b="0" i="0" u="none" strike="noStrike" cap="none" dirty="0">
                <a:solidFill>
                  <a:srgbClr val="001E4D"/>
                </a:solidFill>
              </a:rPr>
              <a:t>Clustering questions defined based on target text, guidance notes, monitoring framework and expert talks</a:t>
            </a:r>
          </a:p>
          <a:p>
            <a:pPr>
              <a:spcAft>
                <a:spcPts val="600"/>
              </a:spcAft>
              <a:buClr>
                <a:srgbClr val="000000"/>
              </a:buClr>
            </a:pPr>
            <a:r>
              <a:rPr lang="en-US" sz="1500" b="0" i="0" u="none" strike="noStrike" cap="none" dirty="0">
                <a:solidFill>
                  <a:srgbClr val="001E4D"/>
                </a:solidFill>
              </a:rPr>
              <a:t>Aim is to get a better understanding of the overall patterns of how the GBF is translated to the national level</a:t>
            </a:r>
          </a:p>
          <a:p>
            <a:pPr lvl="1">
              <a:spcAft>
                <a:spcPts val="600"/>
              </a:spcAft>
              <a:buClr>
                <a:srgbClr val="000000"/>
              </a:buClr>
            </a:pPr>
            <a:endParaRPr lang="en-US" sz="1500" b="0" i="0" u="none" strike="noStrike" cap="none" dirty="0">
              <a:solidFill>
                <a:srgbClr val="001E4D"/>
              </a:solidFill>
            </a:endParaRPr>
          </a:p>
          <a:p>
            <a:pPr lvl="1">
              <a:spcAft>
                <a:spcPts val="600"/>
              </a:spcAft>
              <a:buClr>
                <a:srgbClr val="000000"/>
              </a:buClr>
            </a:pPr>
            <a:endParaRPr lang="en-US" sz="1500" b="0" i="0" u="none" strike="noStrike" cap="none" dirty="0">
              <a:solidFill>
                <a:srgbClr val="001E4D"/>
              </a:solidFill>
            </a:endParaRPr>
          </a:p>
        </p:txBody>
      </p:sp>
    </p:spTree>
    <p:extLst>
      <p:ext uri="{BB962C8B-B14F-4D97-AF65-F5344CB8AC3E}">
        <p14:creationId xmlns:p14="http://schemas.microsoft.com/office/powerpoint/2010/main" val="16778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err="1"/>
              <a:t>Since</a:t>
            </a:r>
            <a:r>
              <a:rPr lang="fr-FR" dirty="0"/>
              <a:t> 1992…</a:t>
            </a:r>
            <a:endParaRPr dirty="0"/>
          </a:p>
        </p:txBody>
      </p:sp>
      <p:sp>
        <p:nvSpPr>
          <p:cNvPr id="67" name="Google Shape;67;p12"/>
          <p:cNvSpPr txBox="1">
            <a:spLocks noGrp="1"/>
          </p:cNvSpPr>
          <p:nvPr>
            <p:ph type="body" idx="1"/>
          </p:nvPr>
        </p:nvSpPr>
        <p:spPr>
          <a:xfrm>
            <a:off x="215250" y="712663"/>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b="1" dirty="0"/>
              <a:t>Key milestones</a:t>
            </a:r>
          </a:p>
          <a:p>
            <a:pPr marL="285750" indent="-285750">
              <a:spcAft>
                <a:spcPts val="1200"/>
              </a:spcAft>
            </a:pPr>
            <a:r>
              <a:rPr lang="en-US" dirty="0"/>
              <a:t>1992 - CBD adopted, with obligation to submit national reports (Article 26) and national biodiversity strategies and action plans (considered as the key mechanism to implement the CBD)</a:t>
            </a:r>
          </a:p>
          <a:p>
            <a:pPr marL="285750" indent="-285750">
              <a:spcAft>
                <a:spcPts val="1200"/>
              </a:spcAft>
            </a:pPr>
            <a:r>
              <a:rPr lang="en-US" dirty="0"/>
              <a:t>2002 - 2010 Biodiversity Target failed</a:t>
            </a:r>
          </a:p>
          <a:p>
            <a:pPr marL="285750" indent="-285750">
              <a:spcAft>
                <a:spcPts val="1200"/>
              </a:spcAft>
            </a:pPr>
            <a:r>
              <a:rPr lang="en-US" dirty="0"/>
              <a:t>2010 - Aichi Targets: no accountability framework, progress insufficient</a:t>
            </a:r>
          </a:p>
          <a:p>
            <a:pPr marL="285750" indent="-285750">
              <a:spcAft>
                <a:spcPts val="1200"/>
              </a:spcAft>
            </a:pPr>
            <a:r>
              <a:rPr lang="en-US" dirty="0"/>
              <a:t>2022 - Kunming-Montreal GBF: adoption of an enhanced transparency and accountability framework</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FEA66-BD62-2FAE-2ED0-43313021BA22}"/>
              </a:ext>
            </a:extLst>
          </p:cNvPr>
          <p:cNvSpPr>
            <a:spLocks noGrp="1"/>
          </p:cNvSpPr>
          <p:nvPr>
            <p:ph type="title"/>
          </p:nvPr>
        </p:nvSpPr>
        <p:spPr>
          <a:xfrm>
            <a:off x="100675" y="52950"/>
            <a:ext cx="8520600" cy="572700"/>
          </a:xfrm>
        </p:spPr>
        <p:txBody>
          <a:bodyPr wrap="square" anchor="ctr">
            <a:normAutofit/>
          </a:bodyPr>
          <a:lstStyle/>
          <a:p>
            <a:pPr>
              <a:lnSpc>
                <a:spcPct val="90000"/>
              </a:lnSpc>
            </a:pPr>
            <a:r>
              <a:rPr lang="en-US"/>
              <a:t>Policy analysis of national targets</a:t>
            </a:r>
          </a:p>
        </p:txBody>
      </p:sp>
      <p:sp>
        <p:nvSpPr>
          <p:cNvPr id="3" name="Text Placeholder 2">
            <a:extLst>
              <a:ext uri="{FF2B5EF4-FFF2-40B4-BE49-F238E27FC236}">
                <a16:creationId xmlns:a16="http://schemas.microsoft.com/office/drawing/2014/main" id="{596B97FC-099B-039A-B162-25944E257770}"/>
              </a:ext>
            </a:extLst>
          </p:cNvPr>
          <p:cNvSpPr>
            <a:spLocks noGrp="1"/>
          </p:cNvSpPr>
          <p:nvPr>
            <p:ph type="body" idx="4294967295"/>
          </p:nvPr>
        </p:nvSpPr>
        <p:spPr>
          <a:xfrm>
            <a:off x="100674" y="625650"/>
            <a:ext cx="8520599" cy="3903488"/>
          </a:xfrm>
        </p:spPr>
        <p:txBody>
          <a:bodyPr anchor="t">
            <a:normAutofit/>
          </a:bodyPr>
          <a:lstStyle/>
          <a:p>
            <a:pPr marL="127000" indent="0">
              <a:spcAft>
                <a:spcPts val="600"/>
              </a:spcAft>
              <a:buClr>
                <a:srgbClr val="000000"/>
              </a:buClr>
              <a:buFont typeface="Arial"/>
              <a:buNone/>
            </a:pPr>
            <a:r>
              <a:rPr lang="en-US" b="0" i="0" u="none" strike="noStrike" cap="none" dirty="0">
                <a:solidFill>
                  <a:srgbClr val="001E4D"/>
                </a:solidFill>
              </a:rPr>
              <a:t>Guiding questions:</a:t>
            </a:r>
          </a:p>
          <a:p>
            <a:pPr marL="469900" indent="-342900">
              <a:spcAft>
                <a:spcPts val="600"/>
              </a:spcAft>
              <a:buClr>
                <a:srgbClr val="000000"/>
              </a:buClr>
              <a:buFont typeface="Arial"/>
              <a:buAutoNum type="arabicPeriod"/>
            </a:pPr>
            <a:r>
              <a:rPr lang="en-US" b="0" i="0" u="none" strike="noStrike" cap="none" dirty="0">
                <a:solidFill>
                  <a:srgbClr val="001E4D"/>
                </a:solidFill>
              </a:rPr>
              <a:t>What elements of the GBF targets translated to the national level (and in what way)?</a:t>
            </a:r>
          </a:p>
          <a:p>
            <a:pPr marL="469900" indent="-342900">
              <a:spcAft>
                <a:spcPts val="600"/>
              </a:spcAft>
              <a:buClr>
                <a:srgbClr val="000000"/>
              </a:buClr>
              <a:buFont typeface="Arial"/>
              <a:buAutoNum type="arabicPeriod"/>
            </a:pPr>
            <a:r>
              <a:rPr lang="en-US" b="0" i="0" u="none" strike="noStrike" cap="none" dirty="0">
                <a:solidFill>
                  <a:srgbClr val="001E4D"/>
                </a:solidFill>
              </a:rPr>
              <a:t>What quantified commitments are described?</a:t>
            </a:r>
          </a:p>
          <a:p>
            <a:pPr marL="469900" indent="-342900">
              <a:spcAft>
                <a:spcPts val="600"/>
              </a:spcAft>
              <a:buClr>
                <a:srgbClr val="000000"/>
              </a:buClr>
              <a:buFont typeface="Arial"/>
              <a:buAutoNum type="arabicPeriod"/>
            </a:pPr>
            <a:r>
              <a:rPr lang="en-US" b="0" i="0" u="none" strike="noStrike" cap="none" dirty="0">
                <a:solidFill>
                  <a:srgbClr val="001E4D"/>
                </a:solidFill>
              </a:rPr>
              <a:t>What policy instruments do Parties use?</a:t>
            </a:r>
          </a:p>
          <a:p>
            <a:pPr marL="469900" indent="-342900">
              <a:spcAft>
                <a:spcPts val="600"/>
              </a:spcAft>
              <a:buClr>
                <a:srgbClr val="000000"/>
              </a:buClr>
              <a:buFont typeface="Arial"/>
              <a:buAutoNum type="arabicPeriod"/>
            </a:pPr>
            <a:r>
              <a:rPr lang="en-US" b="0" i="0" u="none" strike="noStrike" cap="none" dirty="0">
                <a:solidFill>
                  <a:srgbClr val="001E4D"/>
                </a:solidFill>
              </a:rPr>
              <a:t>Which linkages do Parties make between GBF targets?</a:t>
            </a:r>
          </a:p>
          <a:p>
            <a:pPr marL="469900" indent="-342900">
              <a:spcAft>
                <a:spcPts val="600"/>
              </a:spcAft>
              <a:buClr>
                <a:srgbClr val="000000"/>
              </a:buClr>
              <a:buFont typeface="Arial"/>
              <a:buAutoNum type="arabicPeriod"/>
            </a:pPr>
            <a:r>
              <a:rPr lang="en-US" b="0" i="0" u="none" strike="noStrike" cap="none" dirty="0">
                <a:solidFill>
                  <a:srgbClr val="001E4D"/>
                </a:solidFill>
              </a:rPr>
              <a:t>Which linkages do Parties make between policy fields? </a:t>
            </a:r>
          </a:p>
        </p:txBody>
      </p:sp>
    </p:spTree>
    <p:extLst>
      <p:ext uri="{BB962C8B-B14F-4D97-AF65-F5344CB8AC3E}">
        <p14:creationId xmlns:p14="http://schemas.microsoft.com/office/powerpoint/2010/main" val="424924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2533-76DD-488E-84D3-EDBE0E89EE58}"/>
              </a:ext>
            </a:extLst>
          </p:cNvPr>
          <p:cNvSpPr>
            <a:spLocks noGrp="1"/>
          </p:cNvSpPr>
          <p:nvPr>
            <p:ph type="title"/>
          </p:nvPr>
        </p:nvSpPr>
        <p:spPr/>
        <p:txBody>
          <a:bodyPr>
            <a:normAutofit fontScale="90000"/>
          </a:bodyPr>
          <a:lstStyle/>
          <a:p>
            <a:r>
              <a:rPr lang="en-US" dirty="0"/>
              <a:t>Outputs	</a:t>
            </a:r>
          </a:p>
        </p:txBody>
      </p:sp>
      <p:sp>
        <p:nvSpPr>
          <p:cNvPr id="3" name="Text Placeholder 2">
            <a:extLst>
              <a:ext uri="{FF2B5EF4-FFF2-40B4-BE49-F238E27FC236}">
                <a16:creationId xmlns:a16="http://schemas.microsoft.com/office/drawing/2014/main" id="{DAB8DF78-8C5D-5B43-E45F-92EB7F52C454}"/>
              </a:ext>
            </a:extLst>
          </p:cNvPr>
          <p:cNvSpPr>
            <a:spLocks noGrp="1"/>
          </p:cNvSpPr>
          <p:nvPr>
            <p:ph type="body" idx="1"/>
          </p:nvPr>
        </p:nvSpPr>
        <p:spPr/>
        <p:txBody>
          <a:bodyPr/>
          <a:lstStyle/>
          <a:p>
            <a:r>
              <a:rPr lang="en-US" dirty="0"/>
              <a:t>Report to be published ahead of CBD SBSTTA 27 in October</a:t>
            </a:r>
          </a:p>
          <a:p>
            <a:pPr lvl="1"/>
            <a:r>
              <a:rPr lang="en-US" dirty="0"/>
              <a:t>During SBSTTA: presenting and discussing the work, regional dialogues</a:t>
            </a:r>
          </a:p>
          <a:p>
            <a:r>
              <a:rPr lang="en-US" dirty="0"/>
              <a:t>Input for scenario analysis to be ready before CBD COP-17</a:t>
            </a:r>
          </a:p>
        </p:txBody>
      </p:sp>
      <p:pic>
        <p:nvPicPr>
          <p:cNvPr id="4" name="Picture 3" descr="A diagram of trees and a graph">
            <a:extLst>
              <a:ext uri="{FF2B5EF4-FFF2-40B4-BE49-F238E27FC236}">
                <a16:creationId xmlns:a16="http://schemas.microsoft.com/office/drawing/2014/main" id="{E59CF1B6-D994-90CE-49FB-41631A89E3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8786" y="2173941"/>
            <a:ext cx="4932362" cy="2146910"/>
          </a:xfrm>
          <a:prstGeom prst="rect">
            <a:avLst/>
          </a:prstGeom>
        </p:spPr>
      </p:pic>
    </p:spTree>
    <p:extLst>
      <p:ext uri="{BB962C8B-B14F-4D97-AF65-F5344CB8AC3E}">
        <p14:creationId xmlns:p14="http://schemas.microsoft.com/office/powerpoint/2010/main" val="1631933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5A60-D36C-68D9-1E15-AA8CBF8C2CE1}"/>
              </a:ext>
            </a:extLst>
          </p:cNvPr>
          <p:cNvSpPr>
            <a:spLocks noGrp="1"/>
          </p:cNvSpPr>
          <p:nvPr>
            <p:ph type="title"/>
          </p:nvPr>
        </p:nvSpPr>
        <p:spPr/>
        <p:txBody>
          <a:bodyPr>
            <a:normAutofit fontScale="90000"/>
          </a:bodyPr>
          <a:lstStyle/>
          <a:p>
            <a:r>
              <a:rPr lang="en-US" dirty="0"/>
              <a:t>Preliminary results</a:t>
            </a:r>
          </a:p>
        </p:txBody>
      </p:sp>
      <p:sp>
        <p:nvSpPr>
          <p:cNvPr id="3" name="Text Placeholder 2">
            <a:extLst>
              <a:ext uri="{FF2B5EF4-FFF2-40B4-BE49-F238E27FC236}">
                <a16:creationId xmlns:a16="http://schemas.microsoft.com/office/drawing/2014/main" id="{8568ABFB-ED57-E54A-C2D5-932E03E19753}"/>
              </a:ext>
            </a:extLst>
          </p:cNvPr>
          <p:cNvSpPr>
            <a:spLocks noGrp="1"/>
          </p:cNvSpPr>
          <p:nvPr>
            <p:ph type="body" idx="1"/>
          </p:nvPr>
        </p:nvSpPr>
        <p:spPr>
          <a:xfrm>
            <a:off x="215250" y="712663"/>
            <a:ext cx="4309125" cy="3416400"/>
          </a:xfrm>
        </p:spPr>
        <p:txBody>
          <a:bodyPr/>
          <a:lstStyle/>
          <a:p>
            <a:pPr marL="127000" indent="0">
              <a:buNone/>
            </a:pPr>
            <a:r>
              <a:rPr lang="en-US" sz="1200" b="1" dirty="0">
                <a:solidFill>
                  <a:schemeClr val="accent5">
                    <a:lumMod val="75000"/>
                  </a:schemeClr>
                </a:solidFill>
              </a:rPr>
              <a:t>Target 1: Plan and Manage all Areas To Reduce Biodiversity Loss</a:t>
            </a:r>
          </a:p>
          <a:p>
            <a:pPr marL="127000" indent="0">
              <a:buNone/>
            </a:pPr>
            <a:r>
              <a:rPr lang="en-GB" sz="1200" dirty="0"/>
              <a:t>Ensure that all areas are under participatory, integrated and biodiversity inclusive spatial planning and/or effective management processes addressing land- and sea use change, to bring the loss of areas of high biodiversity importance, including ecosystems of high ecological integrity, close to zero by 2030, while respecting the rights of indigenous peoples and local communities.</a:t>
            </a:r>
            <a:endParaRPr lang="en-US" sz="1200" dirty="0"/>
          </a:p>
          <a:p>
            <a:pPr marL="127000" indent="0">
              <a:buNone/>
            </a:pPr>
            <a:endParaRPr lang="en-US" dirty="0"/>
          </a:p>
        </p:txBody>
      </p:sp>
    </p:spTree>
    <p:extLst>
      <p:ext uri="{BB962C8B-B14F-4D97-AF65-F5344CB8AC3E}">
        <p14:creationId xmlns:p14="http://schemas.microsoft.com/office/powerpoint/2010/main" val="1712395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ADF40-7965-8FC5-1C86-5B499BD1E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BEB19-57EC-931F-3D52-C36CFE0F72A6}"/>
              </a:ext>
            </a:extLst>
          </p:cNvPr>
          <p:cNvSpPr>
            <a:spLocks noGrp="1"/>
          </p:cNvSpPr>
          <p:nvPr>
            <p:ph type="title"/>
          </p:nvPr>
        </p:nvSpPr>
        <p:spPr/>
        <p:txBody>
          <a:bodyPr>
            <a:normAutofit fontScale="90000"/>
          </a:bodyPr>
          <a:lstStyle/>
          <a:p>
            <a:r>
              <a:rPr lang="en-US" dirty="0"/>
              <a:t>Preliminary results</a:t>
            </a:r>
          </a:p>
        </p:txBody>
      </p:sp>
      <p:sp>
        <p:nvSpPr>
          <p:cNvPr id="3" name="Text Placeholder 2">
            <a:extLst>
              <a:ext uri="{FF2B5EF4-FFF2-40B4-BE49-F238E27FC236}">
                <a16:creationId xmlns:a16="http://schemas.microsoft.com/office/drawing/2014/main" id="{1B187CA4-6BC6-C535-6260-29569929402E}"/>
              </a:ext>
            </a:extLst>
          </p:cNvPr>
          <p:cNvSpPr>
            <a:spLocks noGrp="1"/>
          </p:cNvSpPr>
          <p:nvPr>
            <p:ph type="body" idx="1"/>
          </p:nvPr>
        </p:nvSpPr>
        <p:spPr>
          <a:xfrm>
            <a:off x="215250" y="712663"/>
            <a:ext cx="4309125" cy="3416400"/>
          </a:xfrm>
        </p:spPr>
        <p:txBody>
          <a:bodyPr/>
          <a:lstStyle/>
          <a:p>
            <a:pPr marL="127000" indent="0">
              <a:buNone/>
            </a:pPr>
            <a:r>
              <a:rPr lang="en-US" sz="1200" b="1" dirty="0">
                <a:solidFill>
                  <a:schemeClr val="accent5">
                    <a:lumMod val="75000"/>
                  </a:schemeClr>
                </a:solidFill>
              </a:rPr>
              <a:t>Target 1: Plan and Manage all Areas To Reduce Biodiversity Loss</a:t>
            </a:r>
          </a:p>
          <a:p>
            <a:pPr marL="127000" indent="0">
              <a:buNone/>
            </a:pPr>
            <a:r>
              <a:rPr lang="en-GB" sz="1200" dirty="0">
                <a:solidFill>
                  <a:schemeClr val="tx1"/>
                </a:solidFill>
              </a:rPr>
              <a:t>Ensure that all areas are under participatory, integrated and biodiversity inclusive spatial planning and/or effective management processes </a:t>
            </a:r>
            <a:r>
              <a:rPr lang="en-GB" sz="1200" dirty="0">
                <a:solidFill>
                  <a:schemeClr val="tx2">
                    <a:lumMod val="90000"/>
                  </a:schemeClr>
                </a:solidFill>
              </a:rPr>
              <a:t>addressing land- and sea use change, to bring the loss of areas of high biodiversity importance, including ecosystems of high ecological integrity, close to zero by 2030, while respecting the rights of indigenous peoples and local communities.</a:t>
            </a:r>
            <a:endParaRPr lang="en-US" sz="1200" dirty="0">
              <a:solidFill>
                <a:schemeClr val="tx2">
                  <a:lumMod val="90000"/>
                </a:schemeClr>
              </a:solidFill>
            </a:endParaRPr>
          </a:p>
          <a:p>
            <a:pPr marL="127000" indent="0">
              <a:buNone/>
            </a:pPr>
            <a:endParaRPr lang="en-US" dirty="0"/>
          </a:p>
        </p:txBody>
      </p:sp>
      <p:graphicFrame>
        <p:nvGraphicFramePr>
          <p:cNvPr id="6" name="Chart 5">
            <a:extLst>
              <a:ext uri="{FF2B5EF4-FFF2-40B4-BE49-F238E27FC236}">
                <a16:creationId xmlns:a16="http://schemas.microsoft.com/office/drawing/2014/main" id="{C50FD015-61CA-2649-FA96-8FBB089B347F}"/>
              </a:ext>
            </a:extLst>
          </p:cNvPr>
          <p:cNvGraphicFramePr>
            <a:graphicFrameLocks/>
          </p:cNvGraphicFramePr>
          <p:nvPr>
            <p:extLst>
              <p:ext uri="{D42A27DB-BD31-4B8C-83A1-F6EECF244321}">
                <p14:modId xmlns:p14="http://schemas.microsoft.com/office/powerpoint/2010/main" val="32377502"/>
              </p:ext>
            </p:extLst>
          </p:nvPr>
        </p:nvGraphicFramePr>
        <p:xfrm>
          <a:off x="5091113" y="555154"/>
          <a:ext cx="3267077" cy="373141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CF80A85-3EA0-EE4B-43F3-0918FED2FDF1}"/>
              </a:ext>
            </a:extLst>
          </p:cNvPr>
          <p:cNvSpPr txBox="1"/>
          <p:nvPr/>
        </p:nvSpPr>
        <p:spPr>
          <a:xfrm>
            <a:off x="7119939" y="4286572"/>
            <a:ext cx="1919287" cy="261610"/>
          </a:xfrm>
          <a:prstGeom prst="rect">
            <a:avLst/>
          </a:prstGeom>
          <a:noFill/>
        </p:spPr>
        <p:txBody>
          <a:bodyPr wrap="square" rtlCol="0">
            <a:spAutoFit/>
          </a:bodyPr>
          <a:lstStyle/>
          <a:p>
            <a:r>
              <a:rPr lang="en-US" sz="1100" dirty="0">
                <a:solidFill>
                  <a:schemeClr val="tx1"/>
                </a:solidFill>
              </a:rPr>
              <a:t>(139 Parties total) </a:t>
            </a:r>
          </a:p>
        </p:txBody>
      </p:sp>
    </p:spTree>
    <p:extLst>
      <p:ext uri="{BB962C8B-B14F-4D97-AF65-F5344CB8AC3E}">
        <p14:creationId xmlns:p14="http://schemas.microsoft.com/office/powerpoint/2010/main" val="38459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25C29-4408-B77F-D990-877172E73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2005F-03C4-4708-0FBE-329B34D5DDD5}"/>
              </a:ext>
            </a:extLst>
          </p:cNvPr>
          <p:cNvSpPr>
            <a:spLocks noGrp="1"/>
          </p:cNvSpPr>
          <p:nvPr>
            <p:ph type="title"/>
          </p:nvPr>
        </p:nvSpPr>
        <p:spPr/>
        <p:txBody>
          <a:bodyPr>
            <a:normAutofit fontScale="90000"/>
          </a:bodyPr>
          <a:lstStyle/>
          <a:p>
            <a:r>
              <a:rPr lang="en-US" dirty="0"/>
              <a:t>Preliminary results</a:t>
            </a:r>
          </a:p>
        </p:txBody>
      </p:sp>
      <p:sp>
        <p:nvSpPr>
          <p:cNvPr id="3" name="Text Placeholder 2">
            <a:extLst>
              <a:ext uri="{FF2B5EF4-FFF2-40B4-BE49-F238E27FC236}">
                <a16:creationId xmlns:a16="http://schemas.microsoft.com/office/drawing/2014/main" id="{9C5BA034-3CB1-D37C-F008-7B2D6092A324}"/>
              </a:ext>
            </a:extLst>
          </p:cNvPr>
          <p:cNvSpPr>
            <a:spLocks noGrp="1"/>
          </p:cNvSpPr>
          <p:nvPr>
            <p:ph type="body" idx="1"/>
          </p:nvPr>
        </p:nvSpPr>
        <p:spPr>
          <a:xfrm>
            <a:off x="215250" y="712663"/>
            <a:ext cx="4309125" cy="3416400"/>
          </a:xfrm>
        </p:spPr>
        <p:txBody>
          <a:bodyPr/>
          <a:lstStyle/>
          <a:p>
            <a:pPr marL="127000" indent="0">
              <a:buNone/>
            </a:pPr>
            <a:r>
              <a:rPr lang="en-US" sz="1200" b="1" dirty="0">
                <a:solidFill>
                  <a:schemeClr val="accent5">
                    <a:lumMod val="75000"/>
                  </a:schemeClr>
                </a:solidFill>
              </a:rPr>
              <a:t>Target 1: Plan and Manage all Areas To Reduce Biodiversity Loss</a:t>
            </a:r>
          </a:p>
          <a:p>
            <a:pPr marL="127000" indent="0">
              <a:buNone/>
            </a:pPr>
            <a:r>
              <a:rPr lang="en-GB" sz="1200" dirty="0">
                <a:solidFill>
                  <a:schemeClr val="tx2">
                    <a:lumMod val="90000"/>
                  </a:schemeClr>
                </a:solidFill>
              </a:rPr>
              <a:t>Ensure that all areas are under participatory, integrated and biodiversity inclusive spatial planning and/or effective management processes </a:t>
            </a:r>
            <a:r>
              <a:rPr lang="en-GB" sz="1200" dirty="0">
                <a:solidFill>
                  <a:schemeClr val="tx1"/>
                </a:solidFill>
              </a:rPr>
              <a:t>addressing land- and sea use change</a:t>
            </a:r>
            <a:r>
              <a:rPr lang="en-GB" sz="1200" dirty="0"/>
              <a:t>, </a:t>
            </a:r>
            <a:r>
              <a:rPr lang="en-GB" sz="1200" dirty="0">
                <a:solidFill>
                  <a:schemeClr val="tx2">
                    <a:lumMod val="90000"/>
                  </a:schemeClr>
                </a:solidFill>
              </a:rPr>
              <a:t>to bring the loss of areas of high biodiversity importance, including ecosystems of high ecological integrity, close to zero by 2030, while respecting the rights of indigenous peoples and local communities.</a:t>
            </a:r>
            <a:endParaRPr lang="en-US" sz="1200" dirty="0">
              <a:solidFill>
                <a:schemeClr val="tx2">
                  <a:lumMod val="90000"/>
                </a:schemeClr>
              </a:solidFill>
            </a:endParaRPr>
          </a:p>
          <a:p>
            <a:pPr marL="127000" indent="0">
              <a:buNone/>
            </a:pPr>
            <a:endParaRPr lang="en-US" dirty="0"/>
          </a:p>
        </p:txBody>
      </p:sp>
      <p:graphicFrame>
        <p:nvGraphicFramePr>
          <p:cNvPr id="5" name="Table 4">
            <a:extLst>
              <a:ext uri="{FF2B5EF4-FFF2-40B4-BE49-F238E27FC236}">
                <a16:creationId xmlns:a16="http://schemas.microsoft.com/office/drawing/2014/main" id="{44A0C3A5-7061-2814-4D97-DCB5CD2ADE98}"/>
              </a:ext>
            </a:extLst>
          </p:cNvPr>
          <p:cNvGraphicFramePr>
            <a:graphicFrameLocks noGrp="1"/>
          </p:cNvGraphicFramePr>
          <p:nvPr>
            <p:extLst>
              <p:ext uri="{D42A27DB-BD31-4B8C-83A1-F6EECF244321}">
                <p14:modId xmlns:p14="http://schemas.microsoft.com/office/powerpoint/2010/main" val="1479240099"/>
              </p:ext>
            </p:extLst>
          </p:nvPr>
        </p:nvGraphicFramePr>
        <p:xfrm>
          <a:off x="4762499" y="2652712"/>
          <a:ext cx="4047285" cy="2211240"/>
        </p:xfrm>
        <a:graphic>
          <a:graphicData uri="http://schemas.openxmlformats.org/drawingml/2006/table">
            <a:tbl>
              <a:tblPr firstRow="1" firstCol="1" bandRow="1"/>
              <a:tblGrid>
                <a:gridCol w="2023077">
                  <a:extLst>
                    <a:ext uri="{9D8B030D-6E8A-4147-A177-3AD203B41FA5}">
                      <a16:colId xmlns:a16="http://schemas.microsoft.com/office/drawing/2014/main" val="177753845"/>
                    </a:ext>
                  </a:extLst>
                </a:gridCol>
                <a:gridCol w="2024208">
                  <a:extLst>
                    <a:ext uri="{9D8B030D-6E8A-4147-A177-3AD203B41FA5}">
                      <a16:colId xmlns:a16="http://schemas.microsoft.com/office/drawing/2014/main" val="2602198552"/>
                    </a:ext>
                  </a:extLst>
                </a:gridCol>
              </a:tblGrid>
              <a:tr h="343138">
                <a:tc>
                  <a:txBody>
                    <a:bodyPr/>
                    <a:lstStyle/>
                    <a:p>
                      <a:pPr>
                        <a:lnSpc>
                          <a:spcPct val="115000"/>
                        </a:lnSpc>
                        <a:buNone/>
                      </a:pPr>
                      <a:r>
                        <a:rPr lang="en-US" sz="1050" b="1">
                          <a:effectLst/>
                          <a:latin typeface="+mn-lt"/>
                          <a:ea typeface="MS Mincho" panose="02020609040205080304" pitchFamily="49" charset="-128"/>
                          <a:cs typeface="Arial" panose="020B0604020202020204" pitchFamily="34" charset="0"/>
                        </a:rPr>
                        <a:t>Cause of land- or sea use change</a:t>
                      </a:r>
                      <a:endParaRPr lang="en-US" sz="1050">
                        <a:effectLst/>
                        <a:latin typeface="+mn-lt"/>
                        <a:ea typeface="MS Mincho" panose="02020609040205080304" pitchFamily="49" charset="-128"/>
                        <a:cs typeface="Arial" panose="020B0604020202020204"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b="1">
                          <a:effectLst/>
                          <a:latin typeface="+mn-lt"/>
                          <a:ea typeface="MS Mincho" panose="02020609040205080304" pitchFamily="49" charset="-128"/>
                          <a:cs typeface="Arial" panose="020B0604020202020204" pitchFamily="34" charset="0"/>
                        </a:rPr>
                        <a:t>Number of Parties addressing cause</a:t>
                      </a:r>
                      <a:endParaRPr lang="en-US" sz="1050">
                        <a:effectLst/>
                        <a:latin typeface="+mn-lt"/>
                        <a:ea typeface="MS Mincho" panose="02020609040205080304" pitchFamily="49" charset="-128"/>
                        <a:cs typeface="Arial" panose="020B0604020202020204"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2439992780"/>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Agriculture</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17</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908280556"/>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Aquaculture</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3</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455374809"/>
                  </a:ext>
                </a:extLst>
              </a:tr>
              <a:tr h="174795">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Climate change</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20</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932835255"/>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Energy development</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5</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338680814"/>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Fishing</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4</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534889733"/>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Forestry</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19</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249187612"/>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Industrial activity</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dirty="0">
                          <a:effectLst/>
                          <a:latin typeface="+mn-lt"/>
                          <a:ea typeface="MS Mincho" panose="02020609040205080304" pitchFamily="49" charset="-128"/>
                          <a:cs typeface="Arial" panose="020B0604020202020204" pitchFamily="34" charset="0"/>
                        </a:rPr>
                        <a:t>3</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257942210"/>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Infrastructure</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5</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467703584"/>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Mining</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3</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1233851282"/>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Urbanization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12</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3593166386"/>
                  </a:ext>
                </a:extLst>
              </a:tr>
              <a:tr h="166583">
                <a:tc>
                  <a:txBody>
                    <a:bodyPr/>
                    <a:lstStyle/>
                    <a:p>
                      <a:pPr>
                        <a:lnSpc>
                          <a:spcPct val="115000"/>
                        </a:lnSpc>
                        <a:buNone/>
                      </a:pPr>
                      <a:r>
                        <a:rPr lang="en-US" sz="1050">
                          <a:effectLst/>
                          <a:latin typeface="+mn-lt"/>
                          <a:ea typeface="MS Mincho" panose="02020609040205080304" pitchFamily="49" charset="-128"/>
                          <a:cs typeface="Arial" panose="020B0604020202020204" pitchFamily="34" charset="0"/>
                        </a:rPr>
                        <a:t>Other</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nSpc>
                          <a:spcPct val="115000"/>
                        </a:lnSpc>
                        <a:buNone/>
                      </a:pPr>
                      <a:r>
                        <a:rPr lang="en-US" sz="1050" dirty="0">
                          <a:effectLst/>
                          <a:latin typeface="+mn-lt"/>
                          <a:ea typeface="MS Mincho" panose="02020609040205080304" pitchFamily="49" charset="-128"/>
                          <a:cs typeface="Arial" panose="020B0604020202020204" pitchFamily="34" charset="0"/>
                        </a:rPr>
                        <a:t>4</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extLst>
                  <a:ext uri="{0D108BD9-81ED-4DB2-BD59-A6C34878D82A}">
                    <a16:rowId xmlns:a16="http://schemas.microsoft.com/office/drawing/2014/main" val="4134145894"/>
                  </a:ext>
                </a:extLst>
              </a:tr>
            </a:tbl>
          </a:graphicData>
        </a:graphic>
      </p:graphicFrame>
      <p:graphicFrame>
        <p:nvGraphicFramePr>
          <p:cNvPr id="7" name="Chart 6">
            <a:extLst>
              <a:ext uri="{FF2B5EF4-FFF2-40B4-BE49-F238E27FC236}">
                <a16:creationId xmlns:a16="http://schemas.microsoft.com/office/drawing/2014/main" id="{0CE7C693-AAF4-8172-A77F-BF68BC19D097}"/>
              </a:ext>
            </a:extLst>
          </p:cNvPr>
          <p:cNvGraphicFramePr>
            <a:graphicFrameLocks/>
          </p:cNvGraphicFramePr>
          <p:nvPr>
            <p:extLst>
              <p:ext uri="{D42A27DB-BD31-4B8C-83A1-F6EECF244321}">
                <p14:modId xmlns:p14="http://schemas.microsoft.com/office/powerpoint/2010/main" val="804243263"/>
              </p:ext>
            </p:extLst>
          </p:nvPr>
        </p:nvGraphicFramePr>
        <p:xfrm>
          <a:off x="4854946" y="307423"/>
          <a:ext cx="3862389" cy="22643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0CE7C693-AAF4-8172-A77F-BF68BC19D097}"/>
              </a:ext>
            </a:extLst>
          </p:cNvPr>
          <p:cNvGraphicFramePr>
            <a:graphicFrameLocks/>
          </p:cNvGraphicFramePr>
          <p:nvPr>
            <p:extLst>
              <p:ext uri="{D42A27DB-BD31-4B8C-83A1-F6EECF244321}">
                <p14:modId xmlns:p14="http://schemas.microsoft.com/office/powerpoint/2010/main" val="854360272"/>
              </p:ext>
            </p:extLst>
          </p:nvPr>
        </p:nvGraphicFramePr>
        <p:xfrm>
          <a:off x="4758885" y="52951"/>
          <a:ext cx="3862389" cy="2518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7EDCD3E-AF51-F1F8-7710-6C69B58516E1}"/>
              </a:ext>
            </a:extLst>
          </p:cNvPr>
          <p:cNvSpPr txBox="1"/>
          <p:nvPr/>
        </p:nvSpPr>
        <p:spPr>
          <a:xfrm>
            <a:off x="7224713" y="1392959"/>
            <a:ext cx="1919287" cy="246221"/>
          </a:xfrm>
          <a:prstGeom prst="rect">
            <a:avLst/>
          </a:prstGeom>
          <a:noFill/>
        </p:spPr>
        <p:txBody>
          <a:bodyPr wrap="square" rtlCol="0">
            <a:spAutoFit/>
          </a:bodyPr>
          <a:lstStyle/>
          <a:p>
            <a:r>
              <a:rPr lang="en-US" sz="1000" dirty="0">
                <a:solidFill>
                  <a:schemeClr val="tx1"/>
                </a:solidFill>
              </a:rPr>
              <a:t>(139 Parties total) </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F8678FEF-B316-FF00-C759-813B6B18E5C5}"/>
                  </a:ext>
                </a:extLst>
              </p14:cNvPr>
              <p14:cNvContentPartPr/>
              <p14:nvPr/>
            </p14:nvContentPartPr>
            <p14:xfrm>
              <a:off x="5178710" y="625650"/>
              <a:ext cx="861120" cy="1852200"/>
            </p14:xfrm>
          </p:contentPart>
        </mc:Choice>
        <mc:Fallback xmlns="">
          <p:pic>
            <p:nvPicPr>
              <p:cNvPr id="11" name="Ink 10">
                <a:extLst>
                  <a:ext uri="{FF2B5EF4-FFF2-40B4-BE49-F238E27FC236}">
                    <a16:creationId xmlns:a16="http://schemas.microsoft.com/office/drawing/2014/main" id="{F8678FEF-B316-FF00-C759-813B6B18E5C5}"/>
                  </a:ext>
                </a:extLst>
              </p:cNvPr>
              <p:cNvPicPr/>
              <p:nvPr/>
            </p:nvPicPr>
            <p:blipFill>
              <a:blip r:embed="rId5"/>
              <a:stretch>
                <a:fillRect/>
              </a:stretch>
            </p:blipFill>
            <p:spPr>
              <a:xfrm>
                <a:off x="5172590" y="619530"/>
                <a:ext cx="873360" cy="1864440"/>
              </a:xfrm>
              <a:prstGeom prst="rect">
                <a:avLst/>
              </a:prstGeom>
            </p:spPr>
          </p:pic>
        </mc:Fallback>
      </mc:AlternateContent>
    </p:spTree>
    <p:extLst>
      <p:ext uri="{BB962C8B-B14F-4D97-AF65-F5344CB8AC3E}">
        <p14:creationId xmlns:p14="http://schemas.microsoft.com/office/powerpoint/2010/main" val="111314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E125-FEFB-EC4C-FE99-DC2E016DB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8CA4D-EB4E-2B31-F64D-ABA59DD27F9E}"/>
              </a:ext>
            </a:extLst>
          </p:cNvPr>
          <p:cNvSpPr>
            <a:spLocks noGrp="1"/>
          </p:cNvSpPr>
          <p:nvPr>
            <p:ph type="title"/>
          </p:nvPr>
        </p:nvSpPr>
        <p:spPr/>
        <p:txBody>
          <a:bodyPr>
            <a:normAutofit fontScale="90000"/>
          </a:bodyPr>
          <a:lstStyle/>
          <a:p>
            <a:r>
              <a:rPr lang="en-US" dirty="0"/>
              <a:t>Preliminary results</a:t>
            </a:r>
          </a:p>
        </p:txBody>
      </p:sp>
      <p:sp>
        <p:nvSpPr>
          <p:cNvPr id="3" name="Text Placeholder 2">
            <a:extLst>
              <a:ext uri="{FF2B5EF4-FFF2-40B4-BE49-F238E27FC236}">
                <a16:creationId xmlns:a16="http://schemas.microsoft.com/office/drawing/2014/main" id="{9037B7EF-60B8-FB3B-3881-777613B49F66}"/>
              </a:ext>
            </a:extLst>
          </p:cNvPr>
          <p:cNvSpPr>
            <a:spLocks noGrp="1"/>
          </p:cNvSpPr>
          <p:nvPr>
            <p:ph type="body" idx="1"/>
          </p:nvPr>
        </p:nvSpPr>
        <p:spPr>
          <a:xfrm>
            <a:off x="215250" y="712663"/>
            <a:ext cx="4309125" cy="3416400"/>
          </a:xfrm>
        </p:spPr>
        <p:txBody>
          <a:bodyPr/>
          <a:lstStyle/>
          <a:p>
            <a:pPr marL="127000" indent="0">
              <a:buNone/>
            </a:pPr>
            <a:r>
              <a:rPr lang="en-US" sz="1200" b="1" dirty="0">
                <a:solidFill>
                  <a:schemeClr val="accent5">
                    <a:lumMod val="75000"/>
                  </a:schemeClr>
                </a:solidFill>
              </a:rPr>
              <a:t>Target 1: Plan and Manage all Areas To Reduce Biodiversity Loss</a:t>
            </a:r>
          </a:p>
          <a:p>
            <a:pPr marL="127000" indent="0">
              <a:buNone/>
            </a:pPr>
            <a:r>
              <a:rPr lang="en-GB" sz="1200" dirty="0">
                <a:solidFill>
                  <a:schemeClr val="tx2">
                    <a:lumMod val="90000"/>
                  </a:schemeClr>
                </a:solidFill>
              </a:rPr>
              <a:t>Ensure that all areas are under </a:t>
            </a:r>
            <a:r>
              <a:rPr lang="en-GB" sz="1200" dirty="0">
                <a:solidFill>
                  <a:schemeClr val="tx1"/>
                </a:solidFill>
              </a:rPr>
              <a:t>participatory, </a:t>
            </a:r>
            <a:r>
              <a:rPr lang="en-GB" sz="1200" dirty="0">
                <a:solidFill>
                  <a:schemeClr val="tx2">
                    <a:lumMod val="90000"/>
                  </a:schemeClr>
                </a:solidFill>
              </a:rPr>
              <a:t>integrated and biodiversity inclusive spatial planning and/or effective management processes addressing land- and sea use change, to bring the loss of areas of high biodiversity importance, including ecosystems of high ecological integrity, close to zero by 2030, </a:t>
            </a:r>
            <a:r>
              <a:rPr lang="en-GB" sz="1200" dirty="0">
                <a:solidFill>
                  <a:schemeClr val="tx1"/>
                </a:solidFill>
              </a:rPr>
              <a:t>while respecting the rights of indigenous peoples and local communities.</a:t>
            </a:r>
            <a:endParaRPr lang="en-US" sz="1200" dirty="0">
              <a:solidFill>
                <a:schemeClr val="tx1"/>
              </a:solidFill>
            </a:endParaRPr>
          </a:p>
          <a:p>
            <a:pPr marL="127000" indent="0">
              <a:buNone/>
            </a:pPr>
            <a:endParaRPr lang="en-US" dirty="0"/>
          </a:p>
        </p:txBody>
      </p:sp>
      <p:sp>
        <p:nvSpPr>
          <p:cNvPr id="8" name="TextBox 7">
            <a:extLst>
              <a:ext uri="{FF2B5EF4-FFF2-40B4-BE49-F238E27FC236}">
                <a16:creationId xmlns:a16="http://schemas.microsoft.com/office/drawing/2014/main" id="{FC1F8B40-457B-D7EF-916B-97B511EA4BAF}"/>
              </a:ext>
            </a:extLst>
          </p:cNvPr>
          <p:cNvSpPr txBox="1"/>
          <p:nvPr/>
        </p:nvSpPr>
        <p:spPr>
          <a:xfrm>
            <a:off x="7119939" y="4286572"/>
            <a:ext cx="1919287" cy="261610"/>
          </a:xfrm>
          <a:prstGeom prst="rect">
            <a:avLst/>
          </a:prstGeom>
          <a:noFill/>
        </p:spPr>
        <p:txBody>
          <a:bodyPr wrap="square" rtlCol="0">
            <a:spAutoFit/>
          </a:bodyPr>
          <a:lstStyle/>
          <a:p>
            <a:r>
              <a:rPr lang="en-US" sz="1100" dirty="0">
                <a:solidFill>
                  <a:schemeClr val="tx1"/>
                </a:solidFill>
              </a:rPr>
              <a:t>(139 Parties total) </a:t>
            </a:r>
          </a:p>
        </p:txBody>
      </p:sp>
      <p:graphicFrame>
        <p:nvGraphicFramePr>
          <p:cNvPr id="7" name="Chart 6">
            <a:extLst>
              <a:ext uri="{FF2B5EF4-FFF2-40B4-BE49-F238E27FC236}">
                <a16:creationId xmlns:a16="http://schemas.microsoft.com/office/drawing/2014/main" id="{C5B62C8E-41E0-1E5E-2A60-85A6DD361523}"/>
              </a:ext>
            </a:extLst>
          </p:cNvPr>
          <p:cNvGraphicFramePr>
            <a:graphicFrameLocks/>
          </p:cNvGraphicFramePr>
          <p:nvPr>
            <p:extLst>
              <p:ext uri="{D42A27DB-BD31-4B8C-83A1-F6EECF244321}">
                <p14:modId xmlns:p14="http://schemas.microsoft.com/office/powerpoint/2010/main" val="1636777375"/>
              </p:ext>
            </p:extLst>
          </p:nvPr>
        </p:nvGraphicFramePr>
        <p:xfrm>
          <a:off x="4524375" y="1006400"/>
          <a:ext cx="4486277" cy="332422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24D81A06-7A91-5CFD-AF4D-3D433404B29F}"/>
              </a:ext>
            </a:extLst>
          </p:cNvPr>
          <p:cNvSpPr txBox="1"/>
          <p:nvPr/>
        </p:nvSpPr>
        <p:spPr>
          <a:xfrm>
            <a:off x="4845844" y="744790"/>
            <a:ext cx="3843338" cy="261610"/>
          </a:xfrm>
          <a:prstGeom prst="rect">
            <a:avLst/>
          </a:prstGeom>
          <a:noFill/>
        </p:spPr>
        <p:txBody>
          <a:bodyPr wrap="square" rtlCol="0">
            <a:spAutoFit/>
          </a:bodyPr>
          <a:lstStyle/>
          <a:p>
            <a:r>
              <a:rPr lang="en-US" sz="1100" b="1" dirty="0">
                <a:solidFill>
                  <a:schemeClr val="tx1"/>
                </a:solidFill>
              </a:rPr>
              <a:t>In what way is ‘participatory’ approached by Parties?</a:t>
            </a:r>
          </a:p>
        </p:txBody>
      </p:sp>
    </p:spTree>
    <p:extLst>
      <p:ext uri="{BB962C8B-B14F-4D97-AF65-F5344CB8AC3E}">
        <p14:creationId xmlns:p14="http://schemas.microsoft.com/office/powerpoint/2010/main" val="1397898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0" y="1552458"/>
            <a:ext cx="91440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Thank you for your attention!</a:t>
            </a:r>
            <a:endParaRPr/>
          </a:p>
        </p:txBody>
      </p:sp>
      <p:sp>
        <p:nvSpPr>
          <p:cNvPr id="86" name="Google Shape;86;p15"/>
          <p:cNvSpPr txBox="1">
            <a:spLocks noGrp="1"/>
          </p:cNvSpPr>
          <p:nvPr>
            <p:ph type="title"/>
          </p:nvPr>
        </p:nvSpPr>
        <p:spPr>
          <a:xfrm>
            <a:off x="1638300" y="2566671"/>
            <a:ext cx="73812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1800" dirty="0"/>
              <a:t>Juliette Landry</a:t>
            </a:r>
            <a:br>
              <a:rPr lang="en" sz="1800" dirty="0"/>
            </a:br>
            <a:r>
              <a:rPr lang="en" sz="1800" dirty="0"/>
              <a:t>Roos Immerzeel</a:t>
            </a:r>
            <a:endParaRPr sz="1800" dirty="0"/>
          </a:p>
        </p:txBody>
      </p:sp>
      <p:sp>
        <p:nvSpPr>
          <p:cNvPr id="87" name="Google Shape;87;p15"/>
          <p:cNvSpPr txBox="1">
            <a:spLocks noGrp="1"/>
          </p:cNvSpPr>
          <p:nvPr>
            <p:ph type="title"/>
          </p:nvPr>
        </p:nvSpPr>
        <p:spPr>
          <a:xfrm>
            <a:off x="5892075" y="2566671"/>
            <a:ext cx="73812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fr-FR" sz="1800" dirty="0">
                <a:hlinkClick r:id="rId3"/>
              </a:rPr>
              <a:t>j</a:t>
            </a:r>
            <a:r>
              <a:rPr lang="en" sz="1800" dirty="0">
                <a:hlinkClick r:id="rId3"/>
              </a:rPr>
              <a:t>uliette.landry@iddri.org</a:t>
            </a:r>
            <a:br>
              <a:rPr lang="en" sz="1800" dirty="0"/>
            </a:br>
            <a:r>
              <a:rPr lang="en" sz="1800" dirty="0">
                <a:hlinkClick r:id="rId4"/>
              </a:rPr>
              <a:t>roos.immerzeel@pbl.nl</a:t>
            </a:r>
            <a:r>
              <a:rPr lang="en" sz="1800" dirty="0"/>
              <a:t> </a:t>
            </a:r>
            <a:endParaRPr sz="1800" dirty="0"/>
          </a:p>
        </p:txBody>
      </p:sp>
      <p:sp>
        <p:nvSpPr>
          <p:cNvPr id="88" name="Google Shape;88;p15"/>
          <p:cNvSpPr txBox="1">
            <a:spLocks noGrp="1"/>
          </p:cNvSpPr>
          <p:nvPr>
            <p:ph type="title"/>
          </p:nvPr>
        </p:nvSpPr>
        <p:spPr>
          <a:xfrm>
            <a:off x="1511825" y="4640596"/>
            <a:ext cx="2367000" cy="477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1100"/>
              <a:t>Coming soon </a:t>
            </a:r>
            <a:r>
              <a:rPr lang="en" sz="1050">
                <a:solidFill>
                  <a:srgbClr val="4BDBA3"/>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www.coop4cbd.eu</a:t>
            </a:r>
            <a:endParaRPr sz="1100">
              <a:solidFill>
                <a:srgbClr val="4BDBA3"/>
              </a:solidFill>
            </a:endParaRPr>
          </a:p>
        </p:txBody>
      </p:sp>
      <p:sp>
        <p:nvSpPr>
          <p:cNvPr id="89" name="Google Shape;89;p15"/>
          <p:cNvSpPr txBox="1">
            <a:spLocks noGrp="1"/>
          </p:cNvSpPr>
          <p:nvPr>
            <p:ph type="title"/>
          </p:nvPr>
        </p:nvSpPr>
        <p:spPr>
          <a:xfrm>
            <a:off x="6925775" y="4640596"/>
            <a:ext cx="2367000" cy="477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1100"/>
              <a:t>Follow COOP4CBD</a:t>
            </a:r>
            <a:endParaRPr sz="1100"/>
          </a:p>
        </p:txBody>
      </p:sp>
      <p:pic>
        <p:nvPicPr>
          <p:cNvPr id="90" name="Google Shape;90;p15"/>
          <p:cNvPicPr preferRelativeResize="0"/>
          <p:nvPr/>
        </p:nvPicPr>
        <p:blipFill>
          <a:blip r:embed="rId6">
            <a:alphaModFix/>
          </a:blip>
          <a:stretch>
            <a:fillRect/>
          </a:stretch>
        </p:blipFill>
        <p:spPr>
          <a:xfrm>
            <a:off x="8390456" y="4755641"/>
            <a:ext cx="243449" cy="198401"/>
          </a:xfrm>
          <a:prstGeom prst="rect">
            <a:avLst/>
          </a:prstGeom>
          <a:noFill/>
          <a:ln>
            <a:noFill/>
          </a:ln>
        </p:spPr>
      </p:pic>
      <p:pic>
        <p:nvPicPr>
          <p:cNvPr id="91" name="Google Shape;91;p15"/>
          <p:cNvPicPr preferRelativeResize="0"/>
          <p:nvPr/>
        </p:nvPicPr>
        <p:blipFill>
          <a:blip r:embed="rId7">
            <a:alphaModFix/>
          </a:blip>
          <a:stretch>
            <a:fillRect/>
          </a:stretch>
        </p:blipFill>
        <p:spPr>
          <a:xfrm>
            <a:off x="8769451" y="4734175"/>
            <a:ext cx="220126" cy="2198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5BC80D29-C7C9-3EC7-9321-D62E8EEBC8C6}"/>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E22A30AF-8B11-B33D-B78C-E657295B4E11}"/>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err="1"/>
              <a:t>Why</a:t>
            </a:r>
            <a:r>
              <a:rPr lang="fr-FR" dirty="0"/>
              <a:t> </a:t>
            </a:r>
            <a:r>
              <a:rPr lang="fr-FR" dirty="0" err="1"/>
              <a:t>this</a:t>
            </a:r>
            <a:r>
              <a:rPr lang="fr-FR" dirty="0"/>
              <a:t> </a:t>
            </a:r>
            <a:r>
              <a:rPr lang="fr-FR" dirty="0" err="1"/>
              <a:t>matters</a:t>
            </a:r>
            <a:r>
              <a:rPr lang="fr-FR" dirty="0"/>
              <a:t>? </a:t>
            </a:r>
            <a:endParaRPr dirty="0"/>
          </a:p>
        </p:txBody>
      </p:sp>
      <p:sp>
        <p:nvSpPr>
          <p:cNvPr id="67" name="Google Shape;67;p12">
            <a:extLst>
              <a:ext uri="{FF2B5EF4-FFF2-40B4-BE49-F238E27FC236}">
                <a16:creationId xmlns:a16="http://schemas.microsoft.com/office/drawing/2014/main" id="{663E1D88-59BD-93BE-D776-D574751521AD}"/>
              </a:ext>
            </a:extLst>
          </p:cNvPr>
          <p:cNvSpPr txBox="1">
            <a:spLocks noGrp="1"/>
          </p:cNvSpPr>
          <p:nvPr>
            <p:ph type="body" idx="1"/>
          </p:nvPr>
        </p:nvSpPr>
        <p:spPr>
          <a:xfrm>
            <a:off x="215250" y="712663"/>
            <a:ext cx="8520600" cy="3927070"/>
          </a:xfrm>
          <a:prstGeom prst="rect">
            <a:avLst/>
          </a:prstGeom>
        </p:spPr>
        <p:txBody>
          <a:bodyPr spcFirstLastPara="1" wrap="square" lIns="91425" tIns="91425" rIns="91425" bIns="91425" anchor="t" anchorCtr="0">
            <a:normAutofit fontScale="92500" lnSpcReduction="20000"/>
          </a:bodyPr>
          <a:lstStyle/>
          <a:p>
            <a:pPr marL="285750" lvl="0" indent="-285750" algn="l" rtl="0">
              <a:spcBef>
                <a:spcPts val="0"/>
              </a:spcBef>
              <a:spcAft>
                <a:spcPts val="1200"/>
              </a:spcAft>
              <a:buFont typeface="Arial" panose="020B0604020202020204" pitchFamily="34" charset="0"/>
              <a:buChar char="•"/>
            </a:pPr>
            <a:r>
              <a:rPr lang="en-US" dirty="0"/>
              <a:t>The “</a:t>
            </a:r>
            <a:r>
              <a:rPr lang="en-US" b="1" dirty="0"/>
              <a:t>implementation gap</a:t>
            </a:r>
            <a:r>
              <a:rPr lang="en-US" dirty="0"/>
              <a:t>” has been a persistent issue in the CBD as ambitious global targets were not matched by national action and implementation (</a:t>
            </a:r>
            <a:r>
              <a:rPr lang="en-US" dirty="0" err="1"/>
              <a:t>Maljean</a:t>
            </a:r>
            <a:r>
              <a:rPr lang="en-US" dirty="0"/>
              <a:t>-Dubois et al., 2022; Friedman et al., 2022; Petersson &amp; Stoett, 2022; Smallwood et al., 2022).</a:t>
            </a:r>
          </a:p>
          <a:p>
            <a:pPr marL="285750" lvl="0" indent="-285750" algn="l" rtl="0">
              <a:spcBef>
                <a:spcPts val="0"/>
              </a:spcBef>
              <a:spcAft>
                <a:spcPts val="1200"/>
              </a:spcAft>
              <a:buFont typeface="Arial" panose="020B0604020202020204" pitchFamily="34" charset="0"/>
              <a:buChar char="•"/>
            </a:pPr>
            <a:r>
              <a:rPr lang="en-US" dirty="0"/>
              <a:t>Failure of the Aichi Targets: despite global progress reports (GBO-4; Secretariat of the CBD, 2014; Tittensor et al., 2014), no mechanisms or dialogues existed to trigger course corrections</a:t>
            </a:r>
          </a:p>
          <a:p>
            <a:pPr marL="285750" lvl="0" indent="-285750" algn="l" rtl="0">
              <a:spcBef>
                <a:spcPts val="0"/>
              </a:spcBef>
              <a:spcAft>
                <a:spcPts val="1200"/>
              </a:spcAft>
              <a:buFont typeface="Arial" panose="020B0604020202020204" pitchFamily="34" charset="0"/>
              <a:buChar char="•"/>
            </a:pPr>
            <a:r>
              <a:rPr lang="en-US" b="1" dirty="0"/>
              <a:t>Accountability is not an end in itself</a:t>
            </a:r>
            <a:r>
              <a:rPr lang="en-US" dirty="0"/>
              <a:t>: review processes must help understand problems, identify solutions, and support strategy choices (Kramarz &amp; Park, 2016)</a:t>
            </a:r>
          </a:p>
          <a:p>
            <a:pPr marL="285750" lvl="0" indent="-285750" algn="l" rtl="0">
              <a:spcBef>
                <a:spcPts val="0"/>
              </a:spcBef>
              <a:spcAft>
                <a:spcPts val="1200"/>
              </a:spcAft>
              <a:buFont typeface="Arial" panose="020B0604020202020204" pitchFamily="34" charset="0"/>
              <a:buChar char="•"/>
            </a:pPr>
            <a:r>
              <a:rPr lang="en-US" dirty="0"/>
              <a:t>A </a:t>
            </a:r>
            <a:r>
              <a:rPr lang="en-US" b="1" dirty="0"/>
              <a:t>purpose-oriented review </a:t>
            </a:r>
            <a:r>
              <a:rPr lang="en-US" dirty="0"/>
              <a:t>enables learning, course correction and a “ratcheting effect” to accelerate action while remaining facilitative and non-punitive (Landry et al., 2024)</a:t>
            </a:r>
          </a:p>
          <a:p>
            <a:pPr marL="285750" lvl="0" indent="-285750" algn="l" rtl="0">
              <a:spcBef>
                <a:spcPts val="0"/>
              </a:spcBef>
              <a:spcAft>
                <a:spcPts val="1200"/>
              </a:spcAft>
              <a:buFont typeface="Arial" panose="020B0604020202020204" pitchFamily="34" charset="0"/>
              <a:buChar char="•"/>
            </a:pPr>
            <a:r>
              <a:rPr lang="en-US" dirty="0"/>
              <a:t>Integrating diverse knowledge and actors into review processes enhances credibility, inclusivity, and the legitimacy of CBD governance (</a:t>
            </a:r>
            <a:r>
              <a:rPr lang="en-US" dirty="0" err="1"/>
              <a:t>Tengö</a:t>
            </a:r>
            <a:r>
              <a:rPr lang="en-US" dirty="0"/>
              <a:t> et al., 2014; Pascual et al., 2021).</a:t>
            </a:r>
          </a:p>
          <a:p>
            <a:pPr marL="285750" lvl="0" indent="-285750" algn="l" rtl="0">
              <a:spcBef>
                <a:spcPts val="0"/>
              </a:spcBef>
              <a:spcAft>
                <a:spcPts val="1200"/>
              </a:spcAft>
              <a:buFont typeface="Wingdings" panose="05000000000000000000" pitchFamily="2" charset="2"/>
              <a:buChar char="Ø"/>
            </a:pPr>
            <a:r>
              <a:rPr lang="en-US" b="1" dirty="0"/>
              <a:t>Without robust accountability, ambitious biodiversity goals risk becoming aspirational only.</a:t>
            </a:r>
            <a:endParaRPr lang="fr-FR" b="1" dirty="0"/>
          </a:p>
          <a:p>
            <a:pPr marL="0" lvl="0" indent="0" algn="l" rtl="0">
              <a:spcBef>
                <a:spcPts val="0"/>
              </a:spcBef>
              <a:spcAft>
                <a:spcPts val="1200"/>
              </a:spcAft>
              <a:buNone/>
            </a:pPr>
            <a:endParaRPr lang="fr-FR" dirty="0"/>
          </a:p>
        </p:txBody>
      </p:sp>
    </p:spTree>
    <p:extLst>
      <p:ext uri="{BB962C8B-B14F-4D97-AF65-F5344CB8AC3E}">
        <p14:creationId xmlns:p14="http://schemas.microsoft.com/office/powerpoint/2010/main" val="334666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DCA0E552-E88A-FA12-C796-9BCBE0AB0174}"/>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CAC7E23B-5196-7B95-36A9-538CEDD22168}"/>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An </a:t>
            </a:r>
            <a:r>
              <a:rPr lang="fr-FR" dirty="0" err="1"/>
              <a:t>enhanced</a:t>
            </a:r>
            <a:r>
              <a:rPr lang="fr-FR" dirty="0"/>
              <a:t> </a:t>
            </a:r>
            <a:r>
              <a:rPr lang="fr-FR" dirty="0" err="1"/>
              <a:t>accountability</a:t>
            </a:r>
            <a:r>
              <a:rPr lang="fr-FR" dirty="0"/>
              <a:t> and </a:t>
            </a:r>
            <a:r>
              <a:rPr lang="fr-FR" dirty="0" err="1"/>
              <a:t>transparency</a:t>
            </a:r>
            <a:r>
              <a:rPr lang="fr-FR" dirty="0"/>
              <a:t> </a:t>
            </a:r>
            <a:r>
              <a:rPr lang="fr-FR" dirty="0" err="1"/>
              <a:t>framework</a:t>
            </a:r>
            <a:r>
              <a:rPr lang="fr-FR" dirty="0"/>
              <a:t> for the GBF</a:t>
            </a:r>
            <a:endParaRPr dirty="0"/>
          </a:p>
        </p:txBody>
      </p:sp>
      <p:sp>
        <p:nvSpPr>
          <p:cNvPr id="67" name="Google Shape;67;p12">
            <a:extLst>
              <a:ext uri="{FF2B5EF4-FFF2-40B4-BE49-F238E27FC236}">
                <a16:creationId xmlns:a16="http://schemas.microsoft.com/office/drawing/2014/main" id="{243CFB44-03CA-341A-54E9-10B0E6AB6594}"/>
              </a:ext>
            </a:extLst>
          </p:cNvPr>
          <p:cNvSpPr txBox="1">
            <a:spLocks noGrp="1"/>
          </p:cNvSpPr>
          <p:nvPr>
            <p:ph type="body" idx="1"/>
          </p:nvPr>
        </p:nvSpPr>
        <p:spPr>
          <a:xfrm>
            <a:off x="215250" y="712663"/>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endParaRPr lang="fr-FR" dirty="0"/>
          </a:p>
          <a:p>
            <a:pPr marL="0" lvl="0" indent="0" algn="l" rtl="0">
              <a:spcBef>
                <a:spcPts val="0"/>
              </a:spcBef>
              <a:spcAft>
                <a:spcPts val="1200"/>
              </a:spcAft>
              <a:buNone/>
            </a:pPr>
            <a:r>
              <a:rPr lang="fr-FR" dirty="0" err="1"/>
              <a:t>Adopted</a:t>
            </a:r>
            <a:r>
              <a:rPr lang="fr-FR" dirty="0"/>
              <a:t> at COP15, </a:t>
            </a:r>
            <a:r>
              <a:rPr lang="fr-FR" dirty="0" err="1"/>
              <a:t>Montreal</a:t>
            </a:r>
            <a:r>
              <a:rPr lang="fr-FR" dirty="0"/>
              <a:t> (2022) ‘</a:t>
            </a:r>
            <a:r>
              <a:rPr lang="fr-FR" dirty="0" err="1"/>
              <a:t>Mechanisms</a:t>
            </a:r>
            <a:r>
              <a:rPr lang="fr-FR" dirty="0"/>
              <a:t> for planning, monitoring, </a:t>
            </a:r>
            <a:r>
              <a:rPr lang="fr-FR" dirty="0" err="1"/>
              <a:t>reporting</a:t>
            </a:r>
            <a:r>
              <a:rPr lang="fr-FR" dirty="0"/>
              <a:t> and </a:t>
            </a:r>
            <a:r>
              <a:rPr lang="fr-FR" dirty="0" err="1"/>
              <a:t>review</a:t>
            </a:r>
            <a:r>
              <a:rPr lang="fr-FR" dirty="0"/>
              <a:t>’</a:t>
            </a:r>
          </a:p>
          <a:p>
            <a:pPr marL="285750" indent="-285750">
              <a:spcAft>
                <a:spcPts val="1200"/>
              </a:spcAft>
            </a:pPr>
            <a:r>
              <a:rPr lang="en-US" dirty="0"/>
              <a:t>Structured reporting templates and deadlines for national reports (with indicators adopted in the monitoring framework decision)</a:t>
            </a:r>
          </a:p>
          <a:p>
            <a:pPr marL="285750" indent="-285750">
              <a:spcAft>
                <a:spcPts val="1200"/>
              </a:spcAft>
            </a:pPr>
            <a:r>
              <a:rPr lang="en-US" dirty="0"/>
              <a:t>National targets and NBSAPs (to be submitted by all Parties on the online reporting tool) with guidance in annex</a:t>
            </a:r>
          </a:p>
          <a:p>
            <a:pPr marL="285750" indent="-285750">
              <a:spcAft>
                <a:spcPts val="1200"/>
              </a:spcAft>
            </a:pPr>
            <a:r>
              <a:rPr lang="en-US" dirty="0"/>
              <a:t>Global Review process (first one in 2026 to culminate at COP17 and second one in 2030 at COP19) recognizing that “Parties may take the outcome of the global review into account in future revisions and implementation of their” NBSAPs</a:t>
            </a:r>
          </a:p>
          <a:p>
            <a:pPr marL="285750" indent="-285750">
              <a:spcAft>
                <a:spcPts val="1200"/>
              </a:spcAft>
            </a:pPr>
            <a:r>
              <a:rPr lang="en-US" dirty="0"/>
              <a:t>Other key mechanisms such as: further develop the “open-ended forum”, or “information on non-state actors commitments”</a:t>
            </a:r>
          </a:p>
        </p:txBody>
      </p:sp>
    </p:spTree>
    <p:extLst>
      <p:ext uri="{BB962C8B-B14F-4D97-AF65-F5344CB8AC3E}">
        <p14:creationId xmlns:p14="http://schemas.microsoft.com/office/powerpoint/2010/main" val="488856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4BEEDB9D-DFD1-0B50-604D-8BB08D012B2F}"/>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E4508EAF-F2C2-6D4E-ECCD-90BDAD1FA185}"/>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An </a:t>
            </a:r>
            <a:r>
              <a:rPr lang="fr-FR" dirty="0" err="1"/>
              <a:t>enhanced</a:t>
            </a:r>
            <a:r>
              <a:rPr lang="fr-FR" dirty="0"/>
              <a:t> </a:t>
            </a:r>
            <a:r>
              <a:rPr lang="fr-FR" dirty="0" err="1"/>
              <a:t>accountability</a:t>
            </a:r>
            <a:r>
              <a:rPr lang="fr-FR" dirty="0"/>
              <a:t> and </a:t>
            </a:r>
            <a:r>
              <a:rPr lang="fr-FR" dirty="0" err="1"/>
              <a:t>transparency</a:t>
            </a:r>
            <a:r>
              <a:rPr lang="fr-FR" dirty="0"/>
              <a:t> </a:t>
            </a:r>
            <a:r>
              <a:rPr lang="fr-FR" dirty="0" err="1"/>
              <a:t>framework</a:t>
            </a:r>
            <a:r>
              <a:rPr lang="fr-FR" dirty="0"/>
              <a:t> for the GBF</a:t>
            </a:r>
            <a:endParaRPr dirty="0"/>
          </a:p>
        </p:txBody>
      </p:sp>
      <p:pic>
        <p:nvPicPr>
          <p:cNvPr id="4" name="Image 3">
            <a:extLst>
              <a:ext uri="{FF2B5EF4-FFF2-40B4-BE49-F238E27FC236}">
                <a16:creationId xmlns:a16="http://schemas.microsoft.com/office/drawing/2014/main" id="{A2A0C482-9F43-4070-8A3C-4E28E83A7E69}"/>
              </a:ext>
            </a:extLst>
          </p:cNvPr>
          <p:cNvPicPr>
            <a:picLocks noChangeAspect="1"/>
          </p:cNvPicPr>
          <p:nvPr/>
        </p:nvPicPr>
        <p:blipFill>
          <a:blip r:embed="rId3"/>
          <a:stretch>
            <a:fillRect/>
          </a:stretch>
        </p:blipFill>
        <p:spPr>
          <a:xfrm>
            <a:off x="927267" y="975936"/>
            <a:ext cx="7289466" cy="3798864"/>
          </a:xfrm>
          <a:prstGeom prst="rect">
            <a:avLst/>
          </a:prstGeom>
        </p:spPr>
      </p:pic>
    </p:spTree>
    <p:extLst>
      <p:ext uri="{BB962C8B-B14F-4D97-AF65-F5344CB8AC3E}">
        <p14:creationId xmlns:p14="http://schemas.microsoft.com/office/powerpoint/2010/main" val="356948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770B763D-5FBD-67A6-9C84-3702DA2AD7EE}"/>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3BFBCE0F-C50F-4239-F169-758845EF7307}"/>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An </a:t>
            </a:r>
            <a:r>
              <a:rPr lang="fr-FR" dirty="0" err="1"/>
              <a:t>enhanced</a:t>
            </a:r>
            <a:r>
              <a:rPr lang="fr-FR" dirty="0"/>
              <a:t> </a:t>
            </a:r>
            <a:r>
              <a:rPr lang="fr-FR" dirty="0" err="1"/>
              <a:t>accountability</a:t>
            </a:r>
            <a:r>
              <a:rPr lang="fr-FR" dirty="0"/>
              <a:t> and </a:t>
            </a:r>
            <a:r>
              <a:rPr lang="fr-FR" dirty="0" err="1"/>
              <a:t>transparency</a:t>
            </a:r>
            <a:r>
              <a:rPr lang="fr-FR" dirty="0"/>
              <a:t> </a:t>
            </a:r>
            <a:r>
              <a:rPr lang="fr-FR" dirty="0" err="1"/>
              <a:t>framework</a:t>
            </a:r>
            <a:r>
              <a:rPr lang="fr-FR" dirty="0"/>
              <a:t> for the GBF</a:t>
            </a:r>
            <a:endParaRPr dirty="0"/>
          </a:p>
        </p:txBody>
      </p:sp>
      <p:sp>
        <p:nvSpPr>
          <p:cNvPr id="67" name="Google Shape;67;p12">
            <a:extLst>
              <a:ext uri="{FF2B5EF4-FFF2-40B4-BE49-F238E27FC236}">
                <a16:creationId xmlns:a16="http://schemas.microsoft.com/office/drawing/2014/main" id="{00B4D156-CDF6-74AD-9D28-0F689910B85C}"/>
              </a:ext>
            </a:extLst>
          </p:cNvPr>
          <p:cNvSpPr txBox="1">
            <a:spLocks noGrp="1"/>
          </p:cNvSpPr>
          <p:nvPr>
            <p:ph type="body" idx="1"/>
          </p:nvPr>
        </p:nvSpPr>
        <p:spPr>
          <a:xfrm>
            <a:off x="215250" y="712662"/>
            <a:ext cx="8520600" cy="3846637"/>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endParaRPr lang="fr-FR" dirty="0"/>
          </a:p>
          <a:p>
            <a:pPr marL="0" lvl="0" indent="0" algn="l" rtl="0">
              <a:spcBef>
                <a:spcPts val="0"/>
              </a:spcBef>
              <a:spcAft>
                <a:spcPts val="1200"/>
              </a:spcAft>
              <a:buNone/>
            </a:pPr>
            <a:r>
              <a:rPr lang="fr-FR" b="1" dirty="0"/>
              <a:t>How </a:t>
            </a:r>
            <a:r>
              <a:rPr lang="fr-FR" b="1" dirty="0" err="1"/>
              <a:t>it</a:t>
            </a:r>
            <a:r>
              <a:rPr lang="fr-FR" b="1" dirty="0"/>
              <a:t> </a:t>
            </a:r>
            <a:r>
              <a:rPr lang="fr-FR" b="1" dirty="0" err="1"/>
              <a:t>is</a:t>
            </a:r>
            <a:r>
              <a:rPr lang="fr-FR" b="1" dirty="0"/>
              <a:t> </a:t>
            </a:r>
            <a:r>
              <a:rPr lang="fr-FR" b="1" dirty="0" err="1"/>
              <a:t>supposed</a:t>
            </a:r>
            <a:r>
              <a:rPr lang="fr-FR" b="1" dirty="0"/>
              <a:t> to </a:t>
            </a:r>
            <a:r>
              <a:rPr lang="fr-FR" b="1" dirty="0" err="1"/>
              <a:t>work</a:t>
            </a:r>
            <a:r>
              <a:rPr lang="fr-FR" b="1" dirty="0"/>
              <a:t> – building blocks</a:t>
            </a:r>
          </a:p>
          <a:p>
            <a:pPr marL="285750" indent="-285750">
              <a:spcAft>
                <a:spcPts val="1200"/>
              </a:spcAft>
            </a:pPr>
            <a:r>
              <a:rPr lang="en-US" dirty="0"/>
              <a:t>Planning - NBSAPs and national targets</a:t>
            </a:r>
          </a:p>
          <a:p>
            <a:pPr marL="285750" indent="-285750">
              <a:spcAft>
                <a:spcPts val="1200"/>
              </a:spcAft>
            </a:pPr>
            <a:r>
              <a:rPr lang="en-US" dirty="0"/>
              <a:t>Monitoring - indicators &amp; data collection</a:t>
            </a:r>
          </a:p>
          <a:p>
            <a:pPr marL="285750" indent="-285750">
              <a:spcAft>
                <a:spcPts val="1200"/>
              </a:spcAft>
            </a:pPr>
            <a:r>
              <a:rPr lang="en-US" dirty="0"/>
              <a:t>Reporting - 7th National Reports (structured, comparable)</a:t>
            </a:r>
          </a:p>
          <a:p>
            <a:pPr marL="285750" indent="-285750">
              <a:spcAft>
                <a:spcPts val="1200"/>
              </a:spcAft>
            </a:pPr>
            <a:r>
              <a:rPr lang="en-US" dirty="0"/>
              <a:t>Review of “ambition” – the global analysis of national targets</a:t>
            </a:r>
          </a:p>
          <a:p>
            <a:pPr marL="285750" indent="-285750">
              <a:spcAft>
                <a:spcPts val="1200"/>
              </a:spcAft>
            </a:pPr>
            <a:r>
              <a:rPr lang="en-US" dirty="0"/>
              <a:t>Review - Global Review (collective assessment at COP17)</a:t>
            </a:r>
          </a:p>
          <a:p>
            <a:pPr marL="285750" indent="-285750">
              <a:spcAft>
                <a:spcPts val="1200"/>
              </a:spcAft>
            </a:pPr>
            <a:r>
              <a:rPr lang="en-US" dirty="0"/>
              <a:t>More in-depth review – the “voluntary peer review”</a:t>
            </a:r>
          </a:p>
          <a:p>
            <a:pPr marL="285750" indent="-285750">
              <a:spcAft>
                <a:spcPts val="1200"/>
              </a:spcAft>
            </a:pPr>
            <a:r>
              <a:rPr lang="en-US" dirty="0"/>
              <a:t>Dialogues among Parties - Pilot of the open-ended forum</a:t>
            </a:r>
          </a:p>
          <a:p>
            <a:pPr marL="285750" indent="-285750">
              <a:spcAft>
                <a:spcPts val="1200"/>
              </a:spcAft>
            </a:pPr>
            <a:r>
              <a:rPr lang="en-US" dirty="0"/>
              <a:t>Back to Planning - inform revision of NBSAPs &amp; targets (voluntary)</a:t>
            </a:r>
            <a:endParaRPr lang="en-GB" dirty="0"/>
          </a:p>
          <a:p>
            <a:pPr marL="285750" indent="-285750">
              <a:spcAft>
                <a:spcPts val="1200"/>
              </a:spcAft>
            </a:pPr>
            <a:endParaRPr lang="fr-FR" dirty="0"/>
          </a:p>
        </p:txBody>
      </p:sp>
      <p:sp>
        <p:nvSpPr>
          <p:cNvPr id="2" name="Flèche : courbe vers la droite 1">
            <a:extLst>
              <a:ext uri="{FF2B5EF4-FFF2-40B4-BE49-F238E27FC236}">
                <a16:creationId xmlns:a16="http://schemas.microsoft.com/office/drawing/2014/main" id="{202D84D3-31EE-B09F-E477-4427D508AC91}"/>
              </a:ext>
            </a:extLst>
          </p:cNvPr>
          <p:cNvSpPr/>
          <p:nvPr/>
        </p:nvSpPr>
        <p:spPr>
          <a:xfrm rot="10431246">
            <a:off x="6055681" y="1316559"/>
            <a:ext cx="904839" cy="2876371"/>
          </a:xfrm>
          <a:prstGeom prst="curvedRightArrow">
            <a:avLst>
              <a:gd name="adj1" fmla="val 25000"/>
              <a:gd name="adj2" fmla="val 64241"/>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75267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C568-FC3C-BF24-4AAA-E2DBD2A82ABD}"/>
              </a:ext>
            </a:extLst>
          </p:cNvPr>
          <p:cNvSpPr>
            <a:spLocks noGrp="1"/>
          </p:cNvSpPr>
          <p:nvPr>
            <p:ph type="title"/>
          </p:nvPr>
        </p:nvSpPr>
        <p:spPr/>
        <p:txBody>
          <a:bodyPr>
            <a:normAutofit fontScale="90000"/>
          </a:bodyPr>
          <a:lstStyle/>
          <a:p>
            <a:r>
              <a:rPr lang="en-US" dirty="0"/>
              <a:t>COP16: the first round of “reviews”</a:t>
            </a:r>
          </a:p>
        </p:txBody>
      </p:sp>
      <p:sp>
        <p:nvSpPr>
          <p:cNvPr id="3" name="Subtitle 2">
            <a:extLst>
              <a:ext uri="{FF2B5EF4-FFF2-40B4-BE49-F238E27FC236}">
                <a16:creationId xmlns:a16="http://schemas.microsoft.com/office/drawing/2014/main" id="{A90955A3-8A4D-BDA0-B620-E9B5A2D3D376}"/>
              </a:ext>
            </a:extLst>
          </p:cNvPr>
          <p:cNvSpPr>
            <a:spLocks noGrp="1"/>
          </p:cNvSpPr>
          <p:nvPr>
            <p:ph type="subTitle" idx="1"/>
          </p:nvPr>
        </p:nvSpPr>
        <p:spPr/>
        <p:txBody>
          <a:bodyPr>
            <a:normAutofit/>
          </a:bodyPr>
          <a:lstStyle/>
          <a:p>
            <a:endParaRPr lang="en-US" dirty="0"/>
          </a:p>
        </p:txBody>
      </p:sp>
      <p:sp>
        <p:nvSpPr>
          <p:cNvPr id="4" name="Text Placeholder 3">
            <a:extLst>
              <a:ext uri="{FF2B5EF4-FFF2-40B4-BE49-F238E27FC236}">
                <a16:creationId xmlns:a16="http://schemas.microsoft.com/office/drawing/2014/main" id="{CBD7FAE7-BE7E-4EC8-1DDF-69B5E40EE46E}"/>
              </a:ext>
            </a:extLst>
          </p:cNvPr>
          <p:cNvSpPr>
            <a:spLocks noGrp="1"/>
          </p:cNvSpPr>
          <p:nvPr>
            <p:ph type="body" idx="2"/>
          </p:nvPr>
        </p:nvSpPr>
        <p:spPr>
          <a:xfrm>
            <a:off x="9511500" y="724075"/>
            <a:ext cx="3837000" cy="3695100"/>
          </a:xfrm>
        </p:spPr>
        <p:txBody>
          <a:bodyPr/>
          <a:lstStyle/>
          <a:p>
            <a:endParaRPr lang="en-US" dirty="0"/>
          </a:p>
        </p:txBody>
      </p:sp>
      <p:sp>
        <p:nvSpPr>
          <p:cNvPr id="8" name="TextBox 7">
            <a:extLst>
              <a:ext uri="{FF2B5EF4-FFF2-40B4-BE49-F238E27FC236}">
                <a16:creationId xmlns:a16="http://schemas.microsoft.com/office/drawing/2014/main" id="{90D27AF3-0D76-10CE-8B39-C56ACCFB11F0}"/>
              </a:ext>
            </a:extLst>
          </p:cNvPr>
          <p:cNvSpPr txBox="1"/>
          <p:nvPr/>
        </p:nvSpPr>
        <p:spPr>
          <a:xfrm>
            <a:off x="8182660" y="4912668"/>
            <a:ext cx="2438400" cy="230832"/>
          </a:xfrm>
          <a:prstGeom prst="rect">
            <a:avLst/>
          </a:prstGeom>
          <a:noFill/>
        </p:spPr>
        <p:txBody>
          <a:bodyPr wrap="square" rtlCol="0">
            <a:spAutoFit/>
          </a:bodyPr>
          <a:lstStyle/>
          <a:p>
            <a:r>
              <a:rPr lang="en-US" sz="900" dirty="0">
                <a:solidFill>
                  <a:schemeClr val="bg1"/>
                </a:solidFill>
              </a:rPr>
              <a:t>© Marieke Boon</a:t>
            </a:r>
          </a:p>
        </p:txBody>
      </p:sp>
      <p:pic>
        <p:nvPicPr>
          <p:cNvPr id="1026" name="Picture 2" descr="Circus minimus: What happened at COP16 2.0 in Rome | Devex">
            <a:extLst>
              <a:ext uri="{FF2B5EF4-FFF2-40B4-BE49-F238E27FC236}">
                <a16:creationId xmlns:a16="http://schemas.microsoft.com/office/drawing/2014/main" id="{400CD57C-2845-14BB-ED1B-231338D5F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31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96BA1D1D-2128-C2B6-2CF6-80DE45543AEB}"/>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76571665-CE5A-A00B-6215-99376832EE10}"/>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COP16 (1): first ‘</a:t>
            </a:r>
            <a:r>
              <a:rPr lang="fr-FR" dirty="0" err="1"/>
              <a:t>stocktake</a:t>
            </a:r>
            <a:r>
              <a:rPr lang="fr-FR" dirty="0"/>
              <a:t>’ on the ambition</a:t>
            </a:r>
            <a:endParaRPr dirty="0"/>
          </a:p>
        </p:txBody>
      </p:sp>
      <p:sp>
        <p:nvSpPr>
          <p:cNvPr id="67" name="Google Shape;67;p12">
            <a:extLst>
              <a:ext uri="{FF2B5EF4-FFF2-40B4-BE49-F238E27FC236}">
                <a16:creationId xmlns:a16="http://schemas.microsoft.com/office/drawing/2014/main" id="{8457ECE0-21C9-9BA5-1982-D53A104F77C0}"/>
              </a:ext>
            </a:extLst>
          </p:cNvPr>
          <p:cNvSpPr txBox="1">
            <a:spLocks noGrp="1"/>
          </p:cNvSpPr>
          <p:nvPr>
            <p:ph type="body" idx="1"/>
          </p:nvPr>
        </p:nvSpPr>
        <p:spPr>
          <a:xfrm>
            <a:off x="215250" y="712662"/>
            <a:ext cx="6214579" cy="4178652"/>
          </a:xfrm>
          <a:prstGeom prst="rect">
            <a:avLst/>
          </a:prstGeom>
        </p:spPr>
        <p:txBody>
          <a:bodyPr spcFirstLastPara="1" wrap="square" lIns="91425" tIns="91425" rIns="91425" bIns="91425" anchor="t" anchorCtr="0">
            <a:normAutofit fontScale="92500" lnSpcReduction="20000"/>
          </a:bodyPr>
          <a:lstStyle/>
          <a:p>
            <a:pPr marL="285750" indent="-285750">
              <a:spcAft>
                <a:spcPts val="1200"/>
              </a:spcAft>
            </a:pPr>
            <a:r>
              <a:rPr lang="en-US" dirty="0"/>
              <a:t>Submissions assessed: by COP16 (Cali), only 20 Parties had submitted revised National Biodiversity Strategies and Action Plans (NBSAPs) or 60 national targets</a:t>
            </a:r>
          </a:p>
          <a:p>
            <a:pPr marL="285750" indent="-285750">
              <a:spcAft>
                <a:spcPts val="1200"/>
              </a:spcAft>
            </a:pPr>
            <a:r>
              <a:rPr lang="en-US" dirty="0"/>
              <a:t>This left significant gaps in the global picture of ambition</a:t>
            </a:r>
          </a:p>
          <a:p>
            <a:pPr marL="285750" indent="-285750">
              <a:spcAft>
                <a:spcPts val="1200"/>
              </a:spcAft>
            </a:pPr>
            <a:r>
              <a:rPr lang="en-US" dirty="0"/>
              <a:t>Secretariat analysis presented:</a:t>
            </a:r>
          </a:p>
          <a:p>
            <a:pPr marL="742950" lvl="1" indent="-285750">
              <a:spcAft>
                <a:spcPts val="1200"/>
              </a:spcAft>
            </a:pPr>
            <a:r>
              <a:rPr lang="en-US" dirty="0"/>
              <a:t>Initial global </a:t>
            </a:r>
            <a:r>
              <a:rPr lang="en-US" dirty="0" err="1"/>
              <a:t>stocktake</a:t>
            </a:r>
            <a:r>
              <a:rPr lang="en-US" dirty="0"/>
              <a:t> of ambition based on submitted targets and NBSAPs</a:t>
            </a:r>
          </a:p>
          <a:p>
            <a:pPr marL="742950" lvl="1" indent="-285750">
              <a:spcAft>
                <a:spcPts val="1200"/>
              </a:spcAft>
            </a:pPr>
            <a:r>
              <a:rPr lang="en-US" dirty="0"/>
              <a:t>Highlighted discrepancies between national targets and what is needed to achieve GBF 2030 targets and 2050 goals</a:t>
            </a:r>
          </a:p>
          <a:p>
            <a:pPr marL="285750" indent="-285750">
              <a:spcAft>
                <a:spcPts val="1200"/>
              </a:spcAft>
            </a:pPr>
            <a:r>
              <a:rPr lang="en-US" dirty="0"/>
              <a:t>Political signal: Parties urged to accelerate submissions (especially ahead of the 7th National Reports (due Feb 2026))</a:t>
            </a:r>
          </a:p>
          <a:p>
            <a:pPr marL="285750" indent="-285750">
              <a:spcAft>
                <a:spcPts val="1200"/>
              </a:spcAft>
            </a:pPr>
            <a:r>
              <a:rPr lang="en-US" dirty="0" err="1"/>
              <a:t>Stocktake</a:t>
            </a:r>
            <a:r>
              <a:rPr lang="en-US" dirty="0"/>
              <a:t> revealed the urgency of aligning national ambition with global biodiversity goals.</a:t>
            </a:r>
            <a:endParaRPr lang="fr-FR" dirty="0"/>
          </a:p>
        </p:txBody>
      </p:sp>
      <p:pic>
        <p:nvPicPr>
          <p:cNvPr id="2050" name="Picture 2">
            <a:extLst>
              <a:ext uri="{FF2B5EF4-FFF2-40B4-BE49-F238E27FC236}">
                <a16:creationId xmlns:a16="http://schemas.microsoft.com/office/drawing/2014/main" id="{C761954F-1A1C-CA42-FAA8-D04959BA16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87"/>
          <a:stretch>
            <a:fillRect/>
          </a:stretch>
        </p:blipFill>
        <p:spPr bwMode="auto">
          <a:xfrm>
            <a:off x="6429829" y="0"/>
            <a:ext cx="5154881" cy="519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427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97678E4-19C3-9A74-BFEA-BD3091345505}"/>
            </a:ext>
          </a:extLst>
        </p:cNvPr>
        <p:cNvGrpSpPr/>
        <p:nvPr/>
      </p:nvGrpSpPr>
      <p:grpSpPr>
        <a:xfrm>
          <a:off x="0" y="0"/>
          <a:ext cx="0" cy="0"/>
          <a:chOff x="0" y="0"/>
          <a:chExt cx="0" cy="0"/>
        </a:xfrm>
      </p:grpSpPr>
      <p:sp>
        <p:nvSpPr>
          <p:cNvPr id="66" name="Google Shape;66;p12">
            <a:extLst>
              <a:ext uri="{FF2B5EF4-FFF2-40B4-BE49-F238E27FC236}">
                <a16:creationId xmlns:a16="http://schemas.microsoft.com/office/drawing/2014/main" id="{DDF18E93-5B65-9B20-B638-689BE43BDFF3}"/>
              </a:ext>
            </a:extLst>
          </p:cNvPr>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dirty="0"/>
              <a:t>COP16 (2): the adoption of </a:t>
            </a:r>
            <a:r>
              <a:rPr lang="fr-FR" dirty="0" err="1"/>
              <a:t>modalities</a:t>
            </a:r>
            <a:r>
              <a:rPr lang="fr-FR" dirty="0"/>
              <a:t> for the first ‘Global </a:t>
            </a:r>
            <a:r>
              <a:rPr lang="fr-FR" dirty="0" err="1"/>
              <a:t>Review</a:t>
            </a:r>
            <a:r>
              <a:rPr lang="fr-FR" dirty="0"/>
              <a:t>’</a:t>
            </a:r>
            <a:endParaRPr dirty="0"/>
          </a:p>
        </p:txBody>
      </p:sp>
      <p:sp>
        <p:nvSpPr>
          <p:cNvPr id="67" name="Google Shape;67;p12">
            <a:extLst>
              <a:ext uri="{FF2B5EF4-FFF2-40B4-BE49-F238E27FC236}">
                <a16:creationId xmlns:a16="http://schemas.microsoft.com/office/drawing/2014/main" id="{36EE23A0-74D0-290D-CBC5-48789A73BED8}"/>
              </a:ext>
            </a:extLst>
          </p:cNvPr>
          <p:cNvSpPr txBox="1">
            <a:spLocks noGrp="1"/>
          </p:cNvSpPr>
          <p:nvPr>
            <p:ph type="body" idx="1"/>
          </p:nvPr>
        </p:nvSpPr>
        <p:spPr>
          <a:xfrm>
            <a:off x="223717" y="924328"/>
            <a:ext cx="5364283" cy="4219172"/>
          </a:xfrm>
          <a:prstGeom prst="rect">
            <a:avLst/>
          </a:prstGeom>
        </p:spPr>
        <p:txBody>
          <a:bodyPr spcFirstLastPara="1" wrap="square" lIns="91425" tIns="91425" rIns="91425" bIns="91425" anchor="t" anchorCtr="0">
            <a:normAutofit fontScale="77500" lnSpcReduction="20000"/>
          </a:bodyPr>
          <a:lstStyle/>
          <a:p>
            <a:pPr marL="285750" indent="-285750">
              <a:spcAft>
                <a:spcPts val="1200"/>
              </a:spcAft>
            </a:pPr>
            <a:r>
              <a:rPr lang="en-US" dirty="0"/>
              <a:t>Decision adopted (Rome, 2025): operational modalities for the Global Review</a:t>
            </a:r>
          </a:p>
          <a:p>
            <a:pPr marL="285750" indent="-285750">
              <a:spcAft>
                <a:spcPts val="1200"/>
              </a:spcAft>
            </a:pPr>
            <a:r>
              <a:rPr lang="en-US" dirty="0"/>
              <a:t>Core elements agreed:</a:t>
            </a:r>
          </a:p>
          <a:p>
            <a:pPr marL="742950" lvl="1" indent="-285750">
              <a:spcAft>
                <a:spcPts val="1200"/>
              </a:spcAft>
            </a:pPr>
            <a:r>
              <a:rPr lang="en-US" dirty="0"/>
              <a:t>Inputs: 7th National Reports, information from Indigenous Peoples, local communities (IPLCs), and other non-state actors, scientific and technical assessments (e.g. IPBES, other assessments)</a:t>
            </a:r>
          </a:p>
          <a:p>
            <a:pPr marL="742950" lvl="1" indent="-285750">
              <a:spcAft>
                <a:spcPts val="1200"/>
              </a:spcAft>
            </a:pPr>
            <a:r>
              <a:rPr lang="en-US" dirty="0"/>
              <a:t>Process: establishment of an Ad hoc Scientific and Technical Advisory Group (AHSTAG) to guide the outline and drafting of the global report, supervised by SBSTTA and then SBI</a:t>
            </a:r>
          </a:p>
          <a:p>
            <a:pPr marL="742950" lvl="1" indent="-285750">
              <a:spcAft>
                <a:spcPts val="1200"/>
              </a:spcAft>
            </a:pPr>
            <a:r>
              <a:rPr lang="en-US" dirty="0"/>
              <a:t>Outputs: a global report assessing collective progress</a:t>
            </a:r>
          </a:p>
          <a:p>
            <a:pPr marL="742950" lvl="1" indent="-285750">
              <a:spcAft>
                <a:spcPts val="1200"/>
              </a:spcAft>
            </a:pPr>
            <a:r>
              <a:rPr lang="en-US" dirty="0"/>
              <a:t>Consideration of dialogues (technical, regional, open-ended forum) to complement the technical assessment report</a:t>
            </a:r>
          </a:p>
          <a:p>
            <a:pPr marL="742950" lvl="1" indent="-285750">
              <a:spcAft>
                <a:spcPts val="1200"/>
              </a:spcAft>
            </a:pPr>
            <a:r>
              <a:rPr lang="en-US" dirty="0"/>
              <a:t>Objective: to provide an evidence-based assessment that can inform COP17 decisions</a:t>
            </a:r>
          </a:p>
          <a:p>
            <a:pPr marL="285750" indent="-285750">
              <a:spcAft>
                <a:spcPts val="1200"/>
              </a:spcAft>
              <a:buFont typeface="Wingdings" panose="05000000000000000000" pitchFamily="2" charset="2"/>
              <a:buChar char="Ø"/>
            </a:pPr>
            <a:r>
              <a:rPr lang="en-US" b="1" dirty="0"/>
              <a:t>Tight timeline: drafting of the global report (Feb-May 2026) and consideration of the assessment (Summer 2026 )</a:t>
            </a:r>
            <a:endParaRPr lang="fr-FR" b="1" dirty="0"/>
          </a:p>
        </p:txBody>
      </p:sp>
      <p:pic>
        <p:nvPicPr>
          <p:cNvPr id="3074" name="Picture 2" descr="COP 16 : que s'est-il passé à Cali et que doit-il se passer à Rome ? | IDDRI">
            <a:extLst>
              <a:ext uri="{FF2B5EF4-FFF2-40B4-BE49-F238E27FC236}">
                <a16:creationId xmlns:a16="http://schemas.microsoft.com/office/drawing/2014/main" id="{85722507-E858-1145-DD62-872E83AE6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966"/>
          <a:stretch>
            <a:fillRect/>
          </a:stretch>
        </p:blipFill>
        <p:spPr bwMode="auto">
          <a:xfrm>
            <a:off x="5834743" y="770705"/>
            <a:ext cx="3309257" cy="437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04560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e63f5c-9afc-489e-80cb-6bc0d225116d" xsi:nil="true"/>
    <lcf76f155ced4ddcb4097134ff3c332f xmlns="2c866eba-0e85-40b8-9134-af41379355d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61F419D0D93B4481421D102C554BF1" ma:contentTypeVersion="13" ma:contentTypeDescription="Crée un document." ma:contentTypeScope="" ma:versionID="5abb265bed4f96d4edc67cbbc670c83f">
  <xsd:schema xmlns:xsd="http://www.w3.org/2001/XMLSchema" xmlns:xs="http://www.w3.org/2001/XMLSchema" xmlns:p="http://schemas.microsoft.com/office/2006/metadata/properties" xmlns:ns2="2c866eba-0e85-40b8-9134-af41379355db" xmlns:ns3="5fe63f5c-9afc-489e-80cb-6bc0d225116d" targetNamespace="http://schemas.microsoft.com/office/2006/metadata/properties" ma:root="true" ma:fieldsID="632d0c3de189aa9b2230c4bf8b81ec9b" ns2:_="" ns3:_="">
    <xsd:import namespace="2c866eba-0e85-40b8-9134-af41379355db"/>
    <xsd:import namespace="5fe63f5c-9afc-489e-80cb-6bc0d225116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866eba-0e85-40b8-9134-af41379355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c8a7ca8c-54c8-401e-a267-c438f41c72ff"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e63f5c-9afc-489e-80cb-6bc0d225116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7f2bf45-9394-4c42-9859-7f5461d66812}" ma:internalName="TaxCatchAll" ma:showField="CatchAllData" ma:web="5fe63f5c-9afc-489e-80cb-6bc0d22511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11528-DEDC-4A3F-ADDC-28F586901849}">
  <ds:schemaRefs>
    <ds:schemaRef ds:uri="http://schemas.microsoft.com/office/2006/metadata/properties"/>
    <ds:schemaRef ds:uri="http://schemas.microsoft.com/office/infopath/2007/PartnerControls"/>
    <ds:schemaRef ds:uri="5fe63f5c-9afc-489e-80cb-6bc0d225116d"/>
    <ds:schemaRef ds:uri="2c866eba-0e85-40b8-9134-af41379355db"/>
  </ds:schemaRefs>
</ds:datastoreItem>
</file>

<file path=customXml/itemProps2.xml><?xml version="1.0" encoding="utf-8"?>
<ds:datastoreItem xmlns:ds="http://schemas.openxmlformats.org/officeDocument/2006/customXml" ds:itemID="{7EEDA338-6B29-4059-8ABB-D671CCDAFDCA}">
  <ds:schemaRefs>
    <ds:schemaRef ds:uri="http://schemas.microsoft.com/sharepoint/v3/contenttype/forms"/>
  </ds:schemaRefs>
</ds:datastoreItem>
</file>

<file path=customXml/itemProps3.xml><?xml version="1.0" encoding="utf-8"?>
<ds:datastoreItem xmlns:ds="http://schemas.openxmlformats.org/officeDocument/2006/customXml" ds:itemID="{C1F63BCF-E169-4DCB-A6FC-C43C96486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866eba-0e85-40b8-9134-af41379355db"/>
    <ds:schemaRef ds:uri="5fe63f5c-9afc-489e-80cb-6bc0d22511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2403</Words>
  <Application>Microsoft Office PowerPoint</Application>
  <PresentationFormat>On-screen Show (16:9)</PresentationFormat>
  <Paragraphs>197</Paragraphs>
  <Slides>26</Slides>
  <Notes>15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Simple Light</vt:lpstr>
      <vt:lpstr>Understanding CBD ‘Planning, Monitoring, Reporting and Review mechanisms’: what’s at stake?</vt:lpstr>
      <vt:lpstr>Since 1992…</vt:lpstr>
      <vt:lpstr>Why this matters? </vt:lpstr>
      <vt:lpstr>An enhanced accountability and transparency framework for the GBF</vt:lpstr>
      <vt:lpstr>An enhanced accountability and transparency framework for the GBF</vt:lpstr>
      <vt:lpstr>An enhanced accountability and transparency framework for the GBF</vt:lpstr>
      <vt:lpstr>COP16: the first round of “reviews”</vt:lpstr>
      <vt:lpstr>COP16 (1): first ‘stocktake’ on the ambition</vt:lpstr>
      <vt:lpstr>COP16 (2): the adoption of modalities for the first ‘Global Review’</vt:lpstr>
      <vt:lpstr>COP16 (2): the adoption of modalities for the first ‘Global Review’</vt:lpstr>
      <vt:lpstr>Towards COP17’s landmark “Global Review”</vt:lpstr>
      <vt:lpstr>Next steps</vt:lpstr>
      <vt:lpstr>Global Report</vt:lpstr>
      <vt:lpstr>Discussions at SBSTTA</vt:lpstr>
      <vt:lpstr>Several key challenges for an transformative Global Review</vt:lpstr>
      <vt:lpstr>What can be reinforced over time for an impactful Global Review</vt:lpstr>
      <vt:lpstr>Policy analysis of national targets</vt:lpstr>
      <vt:lpstr>Policy analysis of national targets</vt:lpstr>
      <vt:lpstr>Policy analysis of national targets</vt:lpstr>
      <vt:lpstr>Policy analysis of national targets</vt:lpstr>
      <vt:lpstr>Outputs </vt:lpstr>
      <vt:lpstr>Preliminary results</vt:lpstr>
      <vt:lpstr>Preliminary results</vt:lpstr>
      <vt:lpstr>Preliminary results</vt:lpstr>
      <vt:lpstr>Preliminary results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Juliette LANDRY</dc:creator>
  <cp:lastModifiedBy>Juliette LANDRY</cp:lastModifiedBy>
  <cp:revision>20</cp:revision>
  <dcterms:modified xsi:type="dcterms:W3CDTF">2025-09-11T15:41:09Z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0x0101002D61F419D0D93B4481421D102C554BF1</vt:lpwstr>
  </property>
</Properties>
</file>